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63" r:id="rId5"/>
    <p:sldId id="265" r:id="rId6"/>
    <p:sldId id="264" r:id="rId7"/>
    <p:sldId id="266" r:id="rId8"/>
    <p:sldId id="259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60" r:id="rId20"/>
    <p:sldId id="261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udits\monthly%20audits\Audits%20on%20Waiting%20Time\Pharmacy%20Waiting%20Time\OPD%20and%20ISSCC\Sep%202015\OPD%20pharmacy%20Excel%20sheet%20SEP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issc%20pharmacy%20waiting%20time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udits\monthly%20audits\Audits%20on%20Waiting%20Time\Pharmacy%20Waiting%20Time\Main%20pharmacy\April%202015\main%20pharmac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i="0" baseline="0"/>
              <a:t>Average waiting time at OPD pharmacy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Sheet3!$E$14</c:f>
              <c:strCache>
                <c:ptCount val="1"/>
                <c:pt idx="0">
                  <c:v>Mar-13</c:v>
                </c:pt>
              </c:strCache>
            </c:strRef>
          </c:tx>
          <c:spPr>
            <a:pattFill prst="pct80">
              <a:fgClr>
                <a:srgbClr val="555555"/>
              </a:fgClr>
              <a:bgClr>
                <a:srgbClr val="FFFFFF"/>
              </a:bgClr>
            </a:patt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58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 hr 30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 hr 19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Sheet3!$E$15:$E$17</c:f>
              <c:numCache>
                <c:formatCode>h:mm</c:formatCode>
                <c:ptCount val="3"/>
                <c:pt idx="0">
                  <c:v>4.0277777777777767E-2</c:v>
                </c:pt>
                <c:pt idx="1">
                  <c:v>6.2500000000000042E-2</c:v>
                </c:pt>
                <c:pt idx="2">
                  <c:v>5.4861111111111242E-2</c:v>
                </c:pt>
              </c:numCache>
            </c:numRef>
          </c:val>
        </c:ser>
        <c:ser>
          <c:idx val="1"/>
          <c:order val="1"/>
          <c:tx>
            <c:strRef>
              <c:f>Sheet3!$F$14</c:f>
              <c:strCache>
                <c:ptCount val="1"/>
                <c:pt idx="0">
                  <c:v>Oct-13</c:v>
                </c:pt>
              </c:strCache>
            </c:strRef>
          </c:tx>
          <c:spPr>
            <a:pattFill prst="dkUpDiag">
              <a:fgClr>
                <a:srgbClr val="9E9E9E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Sheet3!$F$15:$F$17</c:f>
              <c:numCache>
                <c:formatCode>h:mm</c:formatCode>
                <c:ptCount val="3"/>
                <c:pt idx="0">
                  <c:v>1.5972222222222231E-2</c:v>
                </c:pt>
                <c:pt idx="1">
                  <c:v>2.4305555555555573E-2</c:v>
                </c:pt>
                <c:pt idx="2">
                  <c:v>2.1527777777777844E-2</c:v>
                </c:pt>
              </c:numCache>
            </c:numRef>
          </c:val>
        </c:ser>
        <c:ser>
          <c:idx val="2"/>
          <c:order val="2"/>
          <c:tx>
            <c:strRef>
              <c:f>Sheet3!$G$14</c:f>
              <c:strCache>
                <c:ptCount val="1"/>
                <c:pt idx="0">
                  <c:v>Feb-14</c:v>
                </c:pt>
              </c:strCache>
            </c:strRef>
          </c:tx>
          <c:spPr>
            <a:pattFill prst="horzBrick">
              <a:fgClr>
                <a:srgbClr val="727272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Sheet3!$G$15:$G$17</c:f>
              <c:numCache>
                <c:formatCode>h:mm</c:formatCode>
                <c:ptCount val="3"/>
                <c:pt idx="0">
                  <c:v>9.0277777777777787E-3</c:v>
                </c:pt>
                <c:pt idx="1">
                  <c:v>2.5000000000000008E-2</c:v>
                </c:pt>
                <c:pt idx="2">
                  <c:v>1.7361111111111154E-2</c:v>
                </c:pt>
              </c:numCache>
            </c:numRef>
          </c:val>
        </c:ser>
        <c:ser>
          <c:idx val="3"/>
          <c:order val="3"/>
          <c:tx>
            <c:strRef>
              <c:f>Sheet3!$H$14</c:f>
              <c:strCache>
                <c:ptCount val="1"/>
                <c:pt idx="0">
                  <c:v>Jul-14</c:v>
                </c:pt>
              </c:strCache>
            </c:strRef>
          </c:tx>
          <c:spPr>
            <a:pattFill prst="zigZag">
              <a:fgClr>
                <a:srgbClr val="464646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Sheet3!$H$15:$H$17</c:f>
              <c:numCache>
                <c:formatCode>h:mm</c:formatCode>
                <c:ptCount val="3"/>
                <c:pt idx="0">
                  <c:v>5.5555555555555558E-3</c:v>
                </c:pt>
                <c:pt idx="1">
                  <c:v>1.1805555555555592E-2</c:v>
                </c:pt>
                <c:pt idx="2">
                  <c:v>1.1805555555555592E-2</c:v>
                </c:pt>
              </c:numCache>
            </c:numRef>
          </c:val>
        </c:ser>
        <c:ser>
          <c:idx val="4"/>
          <c:order val="4"/>
          <c:tx>
            <c:strRef>
              <c:f>Sheet3!$I$14</c:f>
              <c:strCache>
                <c:ptCount val="1"/>
                <c:pt idx="0">
                  <c:v>Apr-15</c:v>
                </c:pt>
              </c:strCache>
            </c:strRef>
          </c:tx>
          <c:spPr>
            <a:pattFill prst="lgCheck">
              <a:fgClr>
                <a:srgbClr val="838383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5.7971014492753693E-2"/>
                  <c:y val="2.3148148148148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1348765350819437E-2"/>
                  <c:y val="9.259259259259295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052396878483992E-2"/>
                  <c:y val="1.85185185185185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18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Sheet3!$I$15:$I$17</c:f>
              <c:numCache>
                <c:formatCode>h:mm;@</c:formatCode>
                <c:ptCount val="3"/>
                <c:pt idx="0">
                  <c:v>7.5000000000000145E-3</c:v>
                </c:pt>
                <c:pt idx="1">
                  <c:v>1.7992424242424285E-2</c:v>
                </c:pt>
                <c:pt idx="2" formatCode="h:mm">
                  <c:v>1.3888888888888925E-2</c:v>
                </c:pt>
              </c:numCache>
            </c:numRef>
          </c:val>
        </c:ser>
        <c:ser>
          <c:idx val="5"/>
          <c:order val="5"/>
          <c:tx>
            <c:strRef>
              <c:f>Sheet3!$J$14</c:f>
              <c:strCache>
                <c:ptCount val="1"/>
                <c:pt idx="0">
                  <c:v>Sep-15</c:v>
                </c:pt>
              </c:strCache>
            </c:strRef>
          </c:tx>
          <c:spPr>
            <a:pattFill prst="divot">
              <a:fgClr>
                <a:srgbClr val="5A5A5A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Sheet3!$D$15:$D$17</c:f>
              <c:strCache>
                <c:ptCount val="3"/>
                <c:pt idx="0">
                  <c:v>At express counter</c:v>
                </c:pt>
                <c:pt idx="1">
                  <c:v>For more than 2 drug</c:v>
                </c:pt>
                <c:pt idx="2">
                  <c:v>All counters to gether</c:v>
                </c:pt>
              </c:strCache>
            </c:strRef>
          </c:cat>
          <c:val>
            <c:numRef>
              <c:f>Sheet3!$J$15:$J$17</c:f>
              <c:numCache>
                <c:formatCode>h:mm</c:formatCode>
                <c:ptCount val="3"/>
                <c:pt idx="0">
                  <c:v>3.4722222222222255E-3</c:v>
                </c:pt>
                <c:pt idx="1">
                  <c:v>1.4583333333333346E-2</c:v>
                </c:pt>
                <c:pt idx="2">
                  <c:v>1.2499999999999978E-2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645208"/>
        <c:axId val="207645592"/>
      </c:barChart>
      <c:catAx>
        <c:axId val="207645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7645592"/>
        <c:crosses val="autoZero"/>
        <c:auto val="1"/>
        <c:lblAlgn val="ctr"/>
        <c:lblOffset val="100"/>
        <c:noMultiLvlLbl val="0"/>
      </c:catAx>
      <c:valAx>
        <c:axId val="207645592"/>
        <c:scaling>
          <c:orientation val="minMax"/>
        </c:scaling>
        <c:delete val="0"/>
        <c:axPos val="l"/>
        <c:numFmt formatCode="h:mm" sourceLinked="1"/>
        <c:majorTickMark val="out"/>
        <c:minorTickMark val="none"/>
        <c:tickLblPos val="nextTo"/>
        <c:crossAx val="207645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955793151274136"/>
          <c:y val="0.84683836395450574"/>
          <c:w val="0.83223290232533642"/>
          <c:h val="0.125383858267716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effectLst>
      <a:innerShdw blurRad="114300">
        <a:prstClr val="black"/>
      </a:innerShdw>
    </a:effectLst>
  </c:spPr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Average waiting time in ISSCC pharmacy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'C:\Documents and Settings\cmc\Desktop\[chart.xlsx]Sheet1'!$C$5</c:f>
              <c:strCache>
                <c:ptCount val="1"/>
                <c:pt idx="0">
                  <c:v>Feb 14</c:v>
                </c:pt>
              </c:strCache>
            </c:strRef>
          </c:tx>
          <c:spPr>
            <a:pattFill prst="wdDnDiag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/>
                      <a:t>30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25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/>
                      <a:t>29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h:mm;@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'C:\Documents and Settings\cmc\Desktop\[chart.xlsx]Sheet1'!$B$6:$B$8</c:f>
              <c:strCache>
                <c:ptCount val="3"/>
                <c:pt idx="0">
                  <c:v>Less  than 3 drugs</c:v>
                </c:pt>
                <c:pt idx="1">
                  <c:v>More than 3 drugs</c:v>
                </c:pt>
                <c:pt idx="2">
                  <c:v>Overall(Less  than 3 drugs + More than 3 drugs)</c:v>
                </c:pt>
              </c:strCache>
            </c:strRef>
          </c:cat>
          <c:val>
            <c:numRef>
              <c:f>'C:\Documents and Settings\cmc\Desktop\[chart.xlsx]Sheet1'!$C$6:$C$8</c:f>
              <c:numCache>
                <c:formatCode>General</c:formatCode>
                <c:ptCount val="3"/>
                <c:pt idx="0">
                  <c:v>2.0833333333333395E-2</c:v>
                </c:pt>
                <c:pt idx="1">
                  <c:v>1.7361111111111143E-2</c:v>
                </c:pt>
                <c:pt idx="2">
                  <c:v>2.0138888888888887E-2</c:v>
                </c:pt>
              </c:numCache>
            </c:numRef>
          </c:val>
        </c:ser>
        <c:ser>
          <c:idx val="1"/>
          <c:order val="1"/>
          <c:tx>
            <c:strRef>
              <c:f>'C:\Documents and Settings\cmc\Desktop\[chart.xlsx]Sheet1'!$D$5</c:f>
              <c:strCache>
                <c:ptCount val="1"/>
                <c:pt idx="0">
                  <c:v>Aug 14</c:v>
                </c:pt>
              </c:strCache>
            </c:strRef>
          </c:tx>
          <c:spPr>
            <a:pattFill prst="dashHorz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'C:\Documents and Settings\cmc\Desktop\[chart.xlsx]Sheet1'!$B$6:$B$8</c:f>
              <c:strCache>
                <c:ptCount val="3"/>
                <c:pt idx="0">
                  <c:v>Less  than 3 drugs</c:v>
                </c:pt>
                <c:pt idx="1">
                  <c:v>More than 3 drugs</c:v>
                </c:pt>
                <c:pt idx="2">
                  <c:v>Overall(Less  than 3 drugs + More than 3 drugs)</c:v>
                </c:pt>
              </c:strCache>
            </c:strRef>
          </c:cat>
          <c:val>
            <c:numRef>
              <c:f>'C:\Documents and Settings\cmc\Desktop\[chart.xlsx]Sheet1'!$D$6:$D$8</c:f>
              <c:numCache>
                <c:formatCode>General</c:formatCode>
                <c:ptCount val="3"/>
                <c:pt idx="0">
                  <c:v>7.6388888888888904E-3</c:v>
                </c:pt>
                <c:pt idx="1">
                  <c:v>8.3333333333333367E-3</c:v>
                </c:pt>
                <c:pt idx="2">
                  <c:v>7.6388888888888904E-3</c:v>
                </c:pt>
              </c:numCache>
            </c:numRef>
          </c:val>
        </c:ser>
        <c:ser>
          <c:idx val="2"/>
          <c:order val="2"/>
          <c:tx>
            <c:strRef>
              <c:f>'C:\Documents and Settings\cmc\Desktop\[chart.xlsx]Sheet1'!$E$5</c:f>
              <c:strCache>
                <c:ptCount val="1"/>
                <c:pt idx="0">
                  <c:v>Apr 15</c:v>
                </c:pt>
              </c:strCache>
            </c:strRef>
          </c:tx>
          <c:spPr>
            <a:pattFill prst="pct80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'C:\Documents and Settings\cmc\Desktop\[chart.xlsx]Sheet1'!$B$6:$B$8</c:f>
              <c:strCache>
                <c:ptCount val="3"/>
                <c:pt idx="0">
                  <c:v>Less  than 3 drugs</c:v>
                </c:pt>
                <c:pt idx="1">
                  <c:v>More than 3 drugs</c:v>
                </c:pt>
                <c:pt idx="2">
                  <c:v>Overall(Less  than 3 drugs + More than 3 drugs)</c:v>
                </c:pt>
              </c:strCache>
            </c:strRef>
          </c:cat>
          <c:val>
            <c:numRef>
              <c:f>'C:\Documents and Settings\cmc\Desktop\[chart.xlsx]Sheet1'!$E$6:$E$8</c:f>
              <c:numCache>
                <c:formatCode>General</c:formatCode>
                <c:ptCount val="3"/>
                <c:pt idx="0">
                  <c:v>4.1666666666666683E-3</c:v>
                </c:pt>
                <c:pt idx="1">
                  <c:v>6.250000000000009E-3</c:v>
                </c:pt>
                <c:pt idx="2">
                  <c:v>4.1666666666666683E-3</c:v>
                </c:pt>
              </c:numCache>
            </c:numRef>
          </c:val>
        </c:ser>
        <c:ser>
          <c:idx val="3"/>
          <c:order val="3"/>
          <c:tx>
            <c:strRef>
              <c:f>'C:\Documents and Settings\cmc\Desktop\[chart.xlsx]Sheet1'!$F$5</c:f>
              <c:strCache>
                <c:ptCount val="1"/>
                <c:pt idx="0">
                  <c:v>Feb 16</c:v>
                </c:pt>
              </c:strCache>
            </c:strRef>
          </c:tx>
          <c:spPr>
            <a:pattFill prst="smGrid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7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12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/>
                      <a:t>8 mins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h:mm;@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'C:\Documents and Settings\cmc\Desktop\[chart.xlsx]Sheet1'!$B$6:$B$8</c:f>
              <c:strCache>
                <c:ptCount val="3"/>
                <c:pt idx="0">
                  <c:v>Less  than 3 drugs</c:v>
                </c:pt>
                <c:pt idx="1">
                  <c:v>More than 3 drugs</c:v>
                </c:pt>
                <c:pt idx="2">
                  <c:v>Overall(Less  than 3 drugs + More than 3 drugs)</c:v>
                </c:pt>
              </c:strCache>
            </c:strRef>
          </c:cat>
          <c:val>
            <c:numRef>
              <c:f>'C:\Documents and Settings\cmc\Desktop\[chart.xlsx]Sheet1'!$F$6:$F$8</c:f>
              <c:numCache>
                <c:formatCode>General</c:formatCode>
                <c:ptCount val="3"/>
                <c:pt idx="0">
                  <c:v>4.8611111111111112E-3</c:v>
                </c:pt>
                <c:pt idx="1">
                  <c:v>8.3333333333333367E-3</c:v>
                </c:pt>
                <c:pt idx="2">
                  <c:v>5.5555555555555558E-3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530384"/>
        <c:axId val="207529208"/>
      </c:barChart>
      <c:catAx>
        <c:axId val="207530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207529208"/>
        <c:crosses val="autoZero"/>
        <c:auto val="1"/>
        <c:lblAlgn val="ctr"/>
        <c:lblOffset val="100"/>
        <c:noMultiLvlLbl val="0"/>
      </c:catAx>
      <c:valAx>
        <c:axId val="207529208"/>
        <c:scaling>
          <c:orientation val="minMax"/>
        </c:scaling>
        <c:delete val="0"/>
        <c:axPos val="l"/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2075303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0245163036037045"/>
          <c:y val="0.89191907887408661"/>
          <c:w val="0.63642325296613722"/>
          <c:h val="9.4936466102995345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effectLst>
      <a:glow rad="152400">
        <a:schemeClr val="accent1">
          <a:lumMod val="40000"/>
          <a:lumOff val="60000"/>
          <a:alpha val="79000"/>
        </a:schemeClr>
      </a:glow>
      <a:softEdge rad="31750"/>
    </a:effectLst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en-US" sz="1400" b="1" i="0" baseline="0"/>
              <a:t>Average waiting time in Main Pharmacy</a:t>
            </a:r>
            <a:endParaRPr lang="en-US" sz="1400" b="1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9633396068363782E-2"/>
          <c:y val="0.15574467397332431"/>
          <c:w val="0.7880027552147465"/>
          <c:h val="0.70860289386198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Report!$D$60</c:f>
              <c:strCache>
                <c:ptCount val="1"/>
                <c:pt idx="0">
                  <c:v>Nov-13</c:v>
                </c:pt>
              </c:strCache>
            </c:strRef>
          </c:tx>
          <c:spPr>
            <a:pattFill prst="nar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556493897219094E-4"/>
                  <c:y val="-4.49365190442868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34 </a:t>
                    </a:r>
                  </a:p>
                  <a:p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54 </a:t>
                    </a:r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44 </a:t>
                    </a:r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Report!$C$61:$C$63</c:f>
              <c:strCache>
                <c:ptCount val="3"/>
                <c:pt idx="0">
                  <c:v>Less than 5 Drugs</c:v>
                </c:pt>
                <c:pt idx="1">
                  <c:v>More than 5 Drugs</c:v>
                </c:pt>
                <c:pt idx="2">
                  <c:v>Over all</c:v>
                </c:pt>
              </c:strCache>
            </c:strRef>
          </c:cat>
          <c:val>
            <c:numRef>
              <c:f>Report!$D$61:$D$63</c:f>
              <c:numCache>
                <c:formatCode>h:mm</c:formatCode>
                <c:ptCount val="3"/>
                <c:pt idx="0">
                  <c:v>2.3611111111111156E-2</c:v>
                </c:pt>
                <c:pt idx="1">
                  <c:v>3.7500000000000006E-2</c:v>
                </c:pt>
                <c:pt idx="2">
                  <c:v>3.0555555555555582E-2</c:v>
                </c:pt>
              </c:numCache>
            </c:numRef>
          </c:val>
        </c:ser>
        <c:ser>
          <c:idx val="1"/>
          <c:order val="1"/>
          <c:tx>
            <c:strRef>
              <c:f>Report!$E$60</c:f>
              <c:strCache>
                <c:ptCount val="1"/>
                <c:pt idx="0">
                  <c:v>Feb-14</c:v>
                </c:pt>
              </c:strCache>
            </c:strRef>
          </c:tx>
          <c:spPr>
            <a:pattFill prst="lt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Report!$C$61:$C$63</c:f>
              <c:strCache>
                <c:ptCount val="3"/>
                <c:pt idx="0">
                  <c:v>Less than 5 Drugs</c:v>
                </c:pt>
                <c:pt idx="1">
                  <c:v>More than 5 Drugs</c:v>
                </c:pt>
                <c:pt idx="2">
                  <c:v>Over all</c:v>
                </c:pt>
              </c:strCache>
            </c:strRef>
          </c:cat>
          <c:val>
            <c:numRef>
              <c:f>Report!$E$61:$E$63</c:f>
              <c:numCache>
                <c:formatCode>h:mm</c:formatCode>
                <c:ptCount val="3"/>
                <c:pt idx="0">
                  <c:v>2.569444444444445E-2</c:v>
                </c:pt>
                <c:pt idx="1">
                  <c:v>2.9166666666666664E-2</c:v>
                </c:pt>
                <c:pt idx="2">
                  <c:v>2.9861111111111178E-2</c:v>
                </c:pt>
              </c:numCache>
            </c:numRef>
          </c:val>
        </c:ser>
        <c:ser>
          <c:idx val="2"/>
          <c:order val="2"/>
          <c:tx>
            <c:strRef>
              <c:f>Report!$F$60</c:f>
              <c:strCache>
                <c:ptCount val="1"/>
                <c:pt idx="0">
                  <c:v>Nov-14</c:v>
                </c:pt>
              </c:strCache>
            </c:strRef>
          </c:tx>
          <c:spPr>
            <a:pattFill prst="smGrid">
              <a:fgClr>
                <a:schemeClr val="tx1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Report!$C$61:$C$63</c:f>
              <c:strCache>
                <c:ptCount val="3"/>
                <c:pt idx="0">
                  <c:v>Less than 5 Drugs</c:v>
                </c:pt>
                <c:pt idx="1">
                  <c:v>More than 5 Drugs</c:v>
                </c:pt>
                <c:pt idx="2">
                  <c:v>Over all</c:v>
                </c:pt>
              </c:strCache>
            </c:strRef>
          </c:cat>
          <c:val>
            <c:numRef>
              <c:f>Report!$F$61:$F$63</c:f>
              <c:numCache>
                <c:formatCode>h:mm</c:formatCode>
                <c:ptCount val="3"/>
                <c:pt idx="0">
                  <c:v>1.0416666666666666E-2</c:v>
                </c:pt>
                <c:pt idx="1">
                  <c:v>1.5277777777777781E-2</c:v>
                </c:pt>
                <c:pt idx="2">
                  <c:v>1.2499999999999976E-2</c:v>
                </c:pt>
              </c:numCache>
            </c:numRef>
          </c:val>
        </c:ser>
        <c:ser>
          <c:idx val="3"/>
          <c:order val="3"/>
          <c:tx>
            <c:strRef>
              <c:f>Report!$G$60</c:f>
              <c:strCache>
                <c:ptCount val="1"/>
                <c:pt idx="0">
                  <c:v>Apr-15</c:v>
                </c:pt>
              </c:strCache>
            </c:strRef>
          </c:tx>
          <c:spPr>
            <a:pattFill prst="pct70">
              <a:fgClr>
                <a:schemeClr val="tx1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Report!$C$61:$C$63</c:f>
              <c:strCache>
                <c:ptCount val="3"/>
                <c:pt idx="0">
                  <c:v>Less than 5 Drugs</c:v>
                </c:pt>
                <c:pt idx="1">
                  <c:v>More than 5 Drugs</c:v>
                </c:pt>
                <c:pt idx="2">
                  <c:v>Over all</c:v>
                </c:pt>
              </c:strCache>
            </c:strRef>
          </c:cat>
          <c:val>
            <c:numRef>
              <c:f>Report!$G$61:$G$63</c:f>
              <c:numCache>
                <c:formatCode>h:mm</c:formatCode>
                <c:ptCount val="3"/>
                <c:pt idx="0">
                  <c:v>6.9444444444444545E-3</c:v>
                </c:pt>
                <c:pt idx="1">
                  <c:v>1.1111111111111125E-2</c:v>
                </c:pt>
                <c:pt idx="2">
                  <c:v>8.3333333333333367E-3</c:v>
                </c:pt>
              </c:numCache>
            </c:numRef>
          </c:val>
        </c:ser>
        <c:ser>
          <c:idx val="4"/>
          <c:order val="4"/>
          <c:tx>
            <c:strRef>
              <c:f>Report!$H$60</c:f>
              <c:strCache>
                <c:ptCount val="1"/>
                <c:pt idx="0">
                  <c:v>Nov-15</c:v>
                </c:pt>
              </c:strCache>
            </c:strRef>
          </c:tx>
          <c:spPr>
            <a:pattFill prst="dotDmnd">
              <a:fgClr>
                <a:srgbClr val="000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047781569965877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 </a:t>
                    </a:r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02844141069405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 </a:t>
                    </a:r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303754266211604E-2"/>
                  <c:y val="9.25925925925930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 </a:t>
                    </a:r>
                    <a:r>
                      <a:rPr lang="en-US" sz="1000" b="0" i="0" u="none" strike="noStrike" baseline="0"/>
                      <a:t>minutes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Report!$C$61:$C$63</c:f>
              <c:strCache>
                <c:ptCount val="3"/>
                <c:pt idx="0">
                  <c:v>Less than 5 Drugs</c:v>
                </c:pt>
                <c:pt idx="1">
                  <c:v>More than 5 Drugs</c:v>
                </c:pt>
                <c:pt idx="2">
                  <c:v>Over all</c:v>
                </c:pt>
              </c:strCache>
            </c:strRef>
          </c:cat>
          <c:val>
            <c:numRef>
              <c:f>Report!$H$61:$H$63</c:f>
              <c:numCache>
                <c:formatCode>h:mm</c:formatCode>
                <c:ptCount val="3"/>
                <c:pt idx="0">
                  <c:v>6.9444444444444545E-3</c:v>
                </c:pt>
                <c:pt idx="1">
                  <c:v>1.0416666666666666E-2</c:v>
                </c:pt>
                <c:pt idx="2">
                  <c:v>8.3333333333333367E-3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529600"/>
        <c:axId val="207528032"/>
      </c:barChart>
      <c:catAx>
        <c:axId val="20752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7528032"/>
        <c:crosses val="autoZero"/>
        <c:auto val="1"/>
        <c:lblAlgn val="ctr"/>
        <c:lblOffset val="100"/>
        <c:noMultiLvlLbl val="0"/>
      </c:catAx>
      <c:valAx>
        <c:axId val="207528032"/>
        <c:scaling>
          <c:orientation val="minMax"/>
        </c:scaling>
        <c:delete val="0"/>
        <c:axPos val="l"/>
        <c:numFmt formatCode="h:mm" sourceLinked="1"/>
        <c:majorTickMark val="out"/>
        <c:minorTickMark val="none"/>
        <c:tickLblPos val="nextTo"/>
        <c:crossAx val="207529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063664060977565"/>
          <c:y val="0.27155438894647432"/>
          <c:w val="9.6888487086738181E-2"/>
          <c:h val="0.37760546835949305"/>
        </c:manualLayout>
      </c:layout>
      <c:overlay val="0"/>
    </c:legend>
    <c:plotVisOnly val="1"/>
    <c:dispBlanksAs val="gap"/>
    <c:showDLblsOverMax val="0"/>
  </c:chart>
  <c:spPr>
    <a:ln cap="rnd"/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6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7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2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25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8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3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4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2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7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3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3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52400"/>
            <a:ext cx="71311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Quality Improvement Initiative:</a:t>
            </a:r>
          </a:p>
          <a:p>
            <a:pPr algn="ctr"/>
            <a:r>
              <a:rPr lang="en-US" sz="2800" dirty="0" smtClean="0"/>
              <a:t>Reducing patient waiting times in the Pharmacy</a:t>
            </a:r>
          </a:p>
          <a:p>
            <a:pPr algn="ctr"/>
            <a:r>
              <a:rPr lang="en-US" sz="2800" dirty="0" smtClean="0"/>
              <a:t>Christian Medical College, Vellore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675"/>
            <a:ext cx="9144000" cy="316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22" y="5181600"/>
            <a:ext cx="8777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Reduce patient waiting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Identify best methods to decrease waiting time without compromise on quality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191000"/>
            <a:ext cx="3810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Creation of zones </a:t>
            </a:r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dirty="0" smtClean="0"/>
              <a:t> </a:t>
            </a:r>
            <a:r>
              <a:rPr lang="en-US" sz="3200" dirty="0"/>
              <a:t>1-2 </a:t>
            </a:r>
            <a:r>
              <a:rPr lang="en-US" sz="3200" dirty="0" smtClean="0"/>
              <a:t>items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3-4 items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 5 </a:t>
            </a:r>
            <a:r>
              <a:rPr lang="en-US" sz="3200" dirty="0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9058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2364" y="4876800"/>
            <a:ext cx="5299271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Separate queues for each zone</a:t>
            </a:r>
          </a:p>
        </p:txBody>
      </p:sp>
    </p:spTree>
    <p:extLst>
      <p:ext uri="{BB962C8B-B14F-4D97-AF65-F5344CB8AC3E}">
        <p14:creationId xmlns:p14="http://schemas.microsoft.com/office/powerpoint/2010/main" val="30398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" y="381000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4876800"/>
            <a:ext cx="4572000" cy="107721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sz="3200" dirty="0"/>
              <a:t>Splitting of front end and back end pharmacists</a:t>
            </a:r>
          </a:p>
        </p:txBody>
      </p:sp>
    </p:spTree>
    <p:extLst>
      <p:ext uri="{BB962C8B-B14F-4D97-AF65-F5344CB8AC3E}">
        <p14:creationId xmlns:p14="http://schemas.microsoft.com/office/powerpoint/2010/main" val="5555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1066800"/>
            <a:ext cx="5318507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Dual printing of bills and labels</a:t>
            </a:r>
          </a:p>
        </p:txBody>
      </p:sp>
    </p:spTree>
    <p:extLst>
      <p:ext uri="{BB962C8B-B14F-4D97-AF65-F5344CB8AC3E}">
        <p14:creationId xmlns:p14="http://schemas.microsoft.com/office/powerpoint/2010/main" val="9245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762000"/>
            <a:ext cx="3657733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Token display system</a:t>
            </a:r>
          </a:p>
        </p:txBody>
      </p:sp>
    </p:spTree>
    <p:extLst>
      <p:ext uri="{BB962C8B-B14F-4D97-AF65-F5344CB8AC3E}">
        <p14:creationId xmlns:p14="http://schemas.microsoft.com/office/powerpoint/2010/main" val="14061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3892" y="304800"/>
            <a:ext cx="5376215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Counter </a:t>
            </a:r>
            <a:r>
              <a:rPr lang="en-US" sz="3200" dirty="0" err="1"/>
              <a:t>communcation</a:t>
            </a:r>
            <a:r>
              <a:rPr lang="en-US" sz="3200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1855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334000"/>
            <a:ext cx="5779659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Separate counter for drug returns</a:t>
            </a:r>
          </a:p>
        </p:txBody>
      </p:sp>
    </p:spTree>
    <p:extLst>
      <p:ext uri="{BB962C8B-B14F-4D97-AF65-F5344CB8AC3E}">
        <p14:creationId xmlns:p14="http://schemas.microsoft.com/office/powerpoint/2010/main" val="26142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3797490" cy="5063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" y="3631725"/>
            <a:ext cx="3804314" cy="2853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685800"/>
            <a:ext cx="5021118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Multiple satellite pharmacies</a:t>
            </a:r>
          </a:p>
        </p:txBody>
      </p:sp>
    </p:spTree>
    <p:extLst>
      <p:ext uri="{BB962C8B-B14F-4D97-AF65-F5344CB8AC3E}">
        <p14:creationId xmlns:p14="http://schemas.microsoft.com/office/powerpoint/2010/main" val="14288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057400"/>
            <a:ext cx="7206075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Separate counselling desks(free of charge)</a:t>
            </a:r>
          </a:p>
        </p:txBody>
      </p:sp>
    </p:spTree>
    <p:extLst>
      <p:ext uri="{BB962C8B-B14F-4D97-AF65-F5344CB8AC3E}">
        <p14:creationId xmlns:p14="http://schemas.microsoft.com/office/powerpoint/2010/main" val="15904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6600" y="2895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Impact</a:t>
            </a:r>
            <a:endParaRPr lang="en-US" sz="36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3048000" y="0"/>
          <a:ext cx="5743575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59114568"/>
              </p:ext>
            </p:extLst>
          </p:nvPr>
        </p:nvGraphicFramePr>
        <p:xfrm>
          <a:off x="0" y="2209800"/>
          <a:ext cx="55626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048000" y="4295775"/>
          <a:ext cx="609600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4162" y="1556266"/>
            <a:ext cx="201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Audit 2013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05284" y="3022263"/>
            <a:ext cx="6358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Remedial measures over 18 months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962398" y="4495800"/>
            <a:ext cx="1591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Re-audit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1546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546"/>
            <a:ext cx="9144000" cy="6073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-1274"/>
            <a:ext cx="8075698" cy="68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2702" y="3886200"/>
            <a:ext cx="42578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7500 outpatients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2500 inpatients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230 pharmacists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9000 prescriptions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28000 individual drugs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1432560"/>
            <a:ext cx="9144000" cy="1996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2824" y="152400"/>
            <a:ext cx="4537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Daily at CMC, Vellore</a:t>
            </a:r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9053" y="76860"/>
            <a:ext cx="560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Audit 2013- Waiting times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5562600"/>
            <a:ext cx="4937955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3200" dirty="0">
                <a:ea typeface="Calibri" pitchFamily="34" charset="0"/>
                <a:cs typeface="Calibri" pitchFamily="34" charset="0"/>
              </a:rPr>
              <a:t>ISSCC pharmacy -29 minutes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21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667000"/>
            <a:ext cx="4875437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3200" dirty="0">
                <a:ea typeface="Calibri" pitchFamily="34" charset="0"/>
                <a:cs typeface="Calibri" pitchFamily="34" charset="0"/>
              </a:rPr>
              <a:t>Main pharmacy </a:t>
            </a:r>
            <a:r>
              <a:rPr lang="en-US" sz="3200" dirty="0" smtClean="0">
                <a:ea typeface="Calibri" pitchFamily="34" charset="0"/>
                <a:cs typeface="Calibri" pitchFamily="34" charset="0"/>
              </a:rPr>
              <a:t>-</a:t>
            </a:r>
            <a:r>
              <a:rPr lang="en-US" sz="3200" dirty="0" smtClean="0">
                <a:ea typeface="Calibri" pitchFamily="34" charset="0"/>
                <a:cs typeface="Calibri" pitchFamily="34" charset="0"/>
              </a:rPr>
              <a:t>44</a:t>
            </a:r>
            <a:r>
              <a:rPr lang="en-US" sz="3200" dirty="0" smtClean="0"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ea typeface="Calibri" pitchFamily="34" charset="0"/>
                <a:cs typeface="Calibri" pitchFamily="34" charset="0"/>
              </a:rPr>
              <a:t>minutes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69053" y="76860"/>
            <a:ext cx="560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Audit 2013- Waiting times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093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2084" y="3230911"/>
            <a:ext cx="5939831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3200" dirty="0">
                <a:ea typeface="Calibri" pitchFamily="34" charset="0"/>
                <a:cs typeface="Calibri" pitchFamily="34" charset="0"/>
              </a:rPr>
              <a:t>OPD pharmacy -1 hour 19 minutes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69053" y="76860"/>
            <a:ext cx="560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Audit 2013- Waiting times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4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Problems identified by the audit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Poor </a:t>
            </a:r>
            <a:r>
              <a:rPr lang="en-US" sz="3200" dirty="0" smtClean="0"/>
              <a:t>signs</a:t>
            </a:r>
            <a:endParaRPr lang="en-US" sz="3200" dirty="0"/>
          </a:p>
          <a:p>
            <a:r>
              <a:rPr lang="en-US" sz="3200" dirty="0"/>
              <a:t>Lack of segregation</a:t>
            </a:r>
          </a:p>
          <a:p>
            <a:r>
              <a:rPr lang="en-US" sz="3200" dirty="0"/>
              <a:t>Delays due to patient education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95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749" y="156443"/>
            <a:ext cx="7772400" cy="1456267"/>
          </a:xfrm>
        </p:spPr>
        <p:txBody>
          <a:bodyPr/>
          <a:lstStyle/>
          <a:p>
            <a:r>
              <a:rPr lang="en-IN" b="1" dirty="0" smtClean="0"/>
              <a:t>Remedial Measures</a:t>
            </a:r>
            <a:endParaRPr lang="en-IN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7865" y="21336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/>
              <a:t>Big and bright </a:t>
            </a:r>
            <a:r>
              <a:rPr lang="en-US" sz="2000" b="1" dirty="0" smtClean="0"/>
              <a:t>signs</a:t>
            </a:r>
            <a:endParaRPr lang="en-US" sz="2000" b="1" dirty="0"/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Creation </a:t>
            </a:r>
            <a:r>
              <a:rPr lang="en-US" sz="2000" b="1" dirty="0"/>
              <a:t>of zones – 1-2 items; 3-4 items; 5 and </a:t>
            </a:r>
            <a:r>
              <a:rPr lang="en-US" sz="2000" b="1" dirty="0" smtClean="0"/>
              <a:t>more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Separate </a:t>
            </a:r>
            <a:r>
              <a:rPr lang="en-US" sz="2000" b="1" dirty="0"/>
              <a:t>queues for each </a:t>
            </a:r>
            <a:r>
              <a:rPr lang="en-US" sz="2000" b="1" dirty="0" smtClean="0"/>
              <a:t>zone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Splitting </a:t>
            </a:r>
            <a:r>
              <a:rPr lang="en-US" sz="2000" b="1" dirty="0"/>
              <a:t>of front end and back end </a:t>
            </a:r>
            <a:r>
              <a:rPr lang="en-US" sz="2000" b="1" dirty="0" smtClean="0"/>
              <a:t>pharmacists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Dual </a:t>
            </a:r>
            <a:r>
              <a:rPr lang="en-US" sz="2000" b="1" dirty="0"/>
              <a:t>printing of bills and </a:t>
            </a:r>
            <a:r>
              <a:rPr lang="en-US" sz="2000" b="1" dirty="0" smtClean="0"/>
              <a:t>labels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Token </a:t>
            </a:r>
            <a:r>
              <a:rPr lang="en-US" sz="2000" b="1" dirty="0"/>
              <a:t>display </a:t>
            </a:r>
            <a:r>
              <a:rPr lang="en-US" sz="2000" b="1" dirty="0" smtClean="0"/>
              <a:t>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Counter </a:t>
            </a:r>
            <a:r>
              <a:rPr lang="en-US" sz="2000" b="1" dirty="0" err="1"/>
              <a:t>communcation</a:t>
            </a:r>
            <a:r>
              <a:rPr lang="en-US" sz="2000" b="1" dirty="0"/>
              <a:t> </a:t>
            </a:r>
            <a:r>
              <a:rPr lang="en-US" sz="2000" b="1" dirty="0" smtClean="0"/>
              <a:t>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Separate </a:t>
            </a:r>
            <a:r>
              <a:rPr lang="en-US" sz="2000" b="1" dirty="0"/>
              <a:t>counter for drug </a:t>
            </a:r>
            <a:r>
              <a:rPr lang="en-US" sz="2000" b="1" dirty="0" smtClean="0"/>
              <a:t>returns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Multiple </a:t>
            </a:r>
            <a:r>
              <a:rPr lang="en-US" sz="2000" b="1" dirty="0"/>
              <a:t>satellite </a:t>
            </a:r>
            <a:r>
              <a:rPr lang="en-US" sz="2000" b="1" dirty="0" smtClean="0"/>
              <a:t>pharmacies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/>
              <a:t>Separate </a:t>
            </a:r>
            <a:r>
              <a:rPr lang="en-US" sz="2000" b="1" dirty="0"/>
              <a:t>counselling desks(free of charge)</a:t>
            </a:r>
          </a:p>
          <a:p>
            <a:endParaRPr lang="en-US" dirty="0"/>
          </a:p>
          <a:p>
            <a:pPr marL="514350" indent="-514350" algn="r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2058" y="3136612"/>
            <a:ext cx="3463833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200" dirty="0"/>
              <a:t>Big and </a:t>
            </a:r>
            <a:r>
              <a:rPr lang="en-US" sz="3200" dirty="0" smtClean="0"/>
              <a:t>Bright </a:t>
            </a:r>
            <a:r>
              <a:rPr lang="en-US" sz="3200" dirty="0" smtClean="0"/>
              <a:t>Signs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3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224</TotalTime>
  <Words>263</Words>
  <Application>Microsoft Office PowerPoint</Application>
  <PresentationFormat>On-screen Show (4:3)</PresentationFormat>
  <Paragraphs>73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identified by the audit</vt:lpstr>
      <vt:lpstr>Remedial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Winsley Rose</dc:creator>
  <cp:lastModifiedBy>Winsley Rose</cp:lastModifiedBy>
  <cp:revision>23</cp:revision>
  <dcterms:created xsi:type="dcterms:W3CDTF">2006-08-16T00:00:00Z</dcterms:created>
  <dcterms:modified xsi:type="dcterms:W3CDTF">2016-03-20T03:26:29Z</dcterms:modified>
</cp:coreProperties>
</file>