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1"/>
  </p:sldMasterIdLst>
  <p:sldIdLst>
    <p:sldId id="278" r:id="rId2"/>
    <p:sldId id="296" r:id="rId3"/>
    <p:sldId id="302" r:id="rId4"/>
    <p:sldId id="316" r:id="rId5"/>
    <p:sldId id="299" r:id="rId6"/>
    <p:sldId id="311" r:id="rId7"/>
    <p:sldId id="275" r:id="rId8"/>
    <p:sldId id="310" r:id="rId9"/>
    <p:sldId id="273" r:id="rId10"/>
    <p:sldId id="308" r:id="rId11"/>
    <p:sldId id="307" r:id="rId12"/>
    <p:sldId id="313" r:id="rId13"/>
    <p:sldId id="306" r:id="rId14"/>
    <p:sldId id="312" r:id="rId15"/>
    <p:sldId id="309" r:id="rId16"/>
    <p:sldId id="305" r:id="rId17"/>
    <p:sldId id="315" r:id="rId18"/>
    <p:sldId id="267" r:id="rId19"/>
    <p:sldId id="314" r:id="rId20"/>
    <p:sldId id="291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7" autoAdjust="0"/>
  </p:normalViewPr>
  <p:slideViewPr>
    <p:cSldViewPr snapToGrid="0" snapToObjects="1">
      <p:cViewPr>
        <p:scale>
          <a:sx n="90" d="100"/>
          <a:sy n="90" d="100"/>
        </p:scale>
        <p:origin x="-768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estimate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 day</c:v>
                </c:pt>
                <c:pt idx="1">
                  <c:v>day 30</c:v>
                </c:pt>
                <c:pt idx="2">
                  <c:v>day 60 </c:v>
                </c:pt>
                <c:pt idx="3">
                  <c:v>day 90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60.0</c:v>
                </c:pt>
                <c:pt idx="1">
                  <c:v>60.0</c:v>
                </c:pt>
                <c:pt idx="2">
                  <c:v>80.0</c:v>
                </c:pt>
                <c:pt idx="3">
                  <c:v>95.0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report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 day</c:v>
                </c:pt>
                <c:pt idx="1">
                  <c:v>day 30</c:v>
                </c:pt>
                <c:pt idx="2">
                  <c:v>day 60 </c:v>
                </c:pt>
                <c:pt idx="3">
                  <c:v>day 90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75.0</c:v>
                </c:pt>
                <c:pt idx="2">
                  <c:v>84.0</c:v>
                </c:pt>
                <c:pt idx="3">
                  <c:v>90.0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 day</c:v>
                </c:pt>
                <c:pt idx="1">
                  <c:v>day 30</c:v>
                </c:pt>
                <c:pt idx="2">
                  <c:v>day 60 </c:v>
                </c:pt>
                <c:pt idx="3">
                  <c:v>day 90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6.0</c:v>
                </c:pt>
                <c:pt idx="2">
                  <c:v>62.0</c:v>
                </c:pt>
                <c:pt idx="3">
                  <c:v>86.0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7868600"/>
        <c:axId val="2072913320"/>
      </c:lineChart>
      <c:catAx>
        <c:axId val="2107868600"/>
        <c:scaling>
          <c:orientation val="minMax"/>
        </c:scaling>
        <c:delete val="0"/>
        <c:axPos val="b"/>
        <c:majorTickMark val="out"/>
        <c:minorTickMark val="none"/>
        <c:tickLblPos val="nextTo"/>
        <c:crossAx val="2072913320"/>
        <c:crosses val="autoZero"/>
        <c:auto val="1"/>
        <c:lblAlgn val="ctr"/>
        <c:lblOffset val="100"/>
        <c:noMultiLvlLbl val="0"/>
      </c:catAx>
      <c:valAx>
        <c:axId val="2072913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7868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B64-3499-F549-984B-0F103581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B64-3499-F549-984B-0F103581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B64-3499-F549-984B-0F103581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B64-3499-F549-984B-0F103581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7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B64-3499-F549-984B-0F103581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B64-3499-F549-984B-0F103581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0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B64-3499-F549-984B-0F103581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0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B64-3499-F549-984B-0F103581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4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9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1B64-3499-F549-984B-0F103581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99B03-06DF-C847-8955-33E80013EFE0}" type="datetimeFigureOut">
              <a:rPr lang="en-US" smtClean="0"/>
              <a:t>19/03/16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1B64-3499-F549-984B-0F1035813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4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581546" y="1143001"/>
            <a:ext cx="817066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IT as enabler of patient care</a:t>
            </a:r>
          </a:p>
          <a:p>
            <a:pPr algn="ctr"/>
            <a:endParaRPr lang="en-US" sz="3200" dirty="0" smtClean="0">
              <a:solidFill>
                <a:srgbClr val="66B132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r>
              <a:rPr lang="en-US" sz="3200" dirty="0" err="1" smtClean="0">
                <a:solidFill>
                  <a:srgbClr val="66B132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Dr</a:t>
            </a:r>
            <a:r>
              <a:rPr lang="en-US" sz="3200" dirty="0" smtClean="0">
                <a:solidFill>
                  <a:srgbClr val="66B132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</a:t>
            </a:r>
            <a:r>
              <a:rPr lang="en-US" sz="3200" dirty="0" smtClean="0">
                <a:solidFill>
                  <a:srgbClr val="66B132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Naveen </a:t>
            </a:r>
            <a:r>
              <a:rPr lang="en-US" sz="3200" dirty="0" err="1" smtClean="0">
                <a:solidFill>
                  <a:srgbClr val="66B132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Chitkara</a:t>
            </a:r>
            <a:endParaRPr lang="en-US" sz="3200" dirty="0" smtClean="0">
              <a:solidFill>
                <a:srgbClr val="66B132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r>
              <a:rPr lang="en-US" dirty="0" smtClean="0">
                <a:solidFill>
                  <a:srgbClr val="66B132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MBBS ,MS (Medical College </a:t>
            </a:r>
            <a:r>
              <a:rPr lang="en-US" dirty="0" err="1" smtClean="0">
                <a:solidFill>
                  <a:srgbClr val="66B132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Rohtak</a:t>
            </a:r>
            <a:r>
              <a:rPr lang="en-US" dirty="0" smtClean="0">
                <a:solidFill>
                  <a:srgbClr val="66B132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)</a:t>
            </a:r>
          </a:p>
          <a:p>
            <a:pPr algn="ctr"/>
            <a:r>
              <a:rPr lang="en-US" dirty="0" smtClean="0">
                <a:solidFill>
                  <a:srgbClr val="66B132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M </a:t>
            </a:r>
            <a:r>
              <a:rPr lang="en-US" dirty="0" err="1" smtClean="0">
                <a:solidFill>
                  <a:srgbClr val="66B132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Ch</a:t>
            </a:r>
            <a:r>
              <a:rPr lang="en-US" dirty="0" smtClean="0">
                <a:solidFill>
                  <a:srgbClr val="66B132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Neurosurgery (SMS, Jaipur)</a:t>
            </a:r>
          </a:p>
          <a:p>
            <a:pPr algn="ctr"/>
            <a:endParaRPr lang="en-US" dirty="0" smtClean="0">
              <a:solidFill>
                <a:srgbClr val="41B708"/>
              </a:solidFill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Ex </a:t>
            </a: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Associate Professor Neurosurgery (2000-03)</a:t>
            </a:r>
          </a:p>
          <a:p>
            <a:pPr algn="ctr"/>
            <a:r>
              <a:rPr lang="en-US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Ex HOD Neurosurgery Oxford Hospital, Jalandhar(2003-12)</a:t>
            </a:r>
          </a:p>
          <a:p>
            <a:pPr algn="ctr"/>
            <a:r>
              <a:rPr lang="en-US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HOD Neurosciences, NASA </a:t>
            </a:r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Brain and Spine Centre, </a:t>
            </a:r>
            <a:r>
              <a:rPr lang="en-US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Jalandhar (2013 </a:t>
            </a:r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-</a:t>
            </a:r>
            <a:endParaRPr lang="en-US" dirty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endParaRPr lang="en-US" dirty="0" smtClean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endParaRPr lang="en-US" dirty="0" smtClean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Associated with Quality related researches and NABH for last 3years</a:t>
            </a:r>
            <a:endParaRPr lang="en-US" dirty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Patient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65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Eliminating discharge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Bed management</a:t>
            </a:r>
          </a:p>
          <a:p>
            <a:r>
              <a:rPr lang="en-US" dirty="0" smtClean="0"/>
              <a:t>Wait times</a:t>
            </a:r>
          </a:p>
          <a:p>
            <a:r>
              <a:rPr lang="en-US" dirty="0" smtClean="0"/>
              <a:t>Paper less</a:t>
            </a:r>
          </a:p>
          <a:p>
            <a:r>
              <a:rPr lang="en-US" dirty="0" smtClean="0"/>
              <a:t>In and out patient management</a:t>
            </a:r>
          </a:p>
          <a:p>
            <a:r>
              <a:rPr lang="en-US" dirty="0" smtClean="0"/>
              <a:t>Prescriptions</a:t>
            </a:r>
          </a:p>
          <a:p>
            <a:r>
              <a:rPr lang="en-US" dirty="0" smtClean="0"/>
              <a:t>Accountable method of files storage in MRD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Investigations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5421"/>
            <a:ext cx="8229600" cy="311291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Investigation history/timeline</a:t>
            </a:r>
          </a:p>
          <a:p>
            <a:pPr lvl="1"/>
            <a:r>
              <a:rPr lang="en-US" dirty="0"/>
              <a:t>Critical </a:t>
            </a:r>
            <a:r>
              <a:rPr lang="en-US" dirty="0" smtClean="0"/>
              <a:t>Alerts</a:t>
            </a:r>
          </a:p>
          <a:p>
            <a:pPr lvl="1"/>
            <a:r>
              <a:rPr lang="en-US" dirty="0" smtClean="0"/>
              <a:t>Turn around times and RCA</a:t>
            </a:r>
          </a:p>
          <a:p>
            <a:pPr lvl="1"/>
            <a:r>
              <a:rPr lang="en-US" dirty="0" smtClean="0"/>
              <a:t>Traceability of compliance at all levels</a:t>
            </a:r>
          </a:p>
          <a:p>
            <a:pPr lvl="1"/>
            <a:r>
              <a:rPr lang="en-US" dirty="0" smtClean="0"/>
              <a:t>Blood Bank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Miscellaneous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1332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Accounting</a:t>
            </a:r>
            <a:endParaRPr lang="en-US" dirty="0"/>
          </a:p>
          <a:p>
            <a:pPr lvl="1"/>
            <a:r>
              <a:rPr lang="en-US" dirty="0" smtClean="0"/>
              <a:t>Empanelment bills tracking</a:t>
            </a:r>
          </a:p>
          <a:p>
            <a:pPr lvl="1"/>
            <a:r>
              <a:rPr lang="en-US" dirty="0" smtClean="0"/>
              <a:t>Statistical reports</a:t>
            </a:r>
          </a:p>
          <a:p>
            <a:pPr lvl="1"/>
            <a:r>
              <a:rPr lang="en-US" dirty="0" smtClean="0"/>
              <a:t>Appointment management</a:t>
            </a:r>
          </a:p>
          <a:p>
            <a:pPr lvl="1"/>
            <a:r>
              <a:rPr lang="en-US" dirty="0" smtClean="0"/>
              <a:t>Follow ups of feed backs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2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Inventory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13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Inventory management</a:t>
            </a:r>
          </a:p>
          <a:p>
            <a:r>
              <a:rPr lang="en-US" dirty="0"/>
              <a:t>AMC/CMS/Calibration alerts</a:t>
            </a:r>
          </a:p>
          <a:p>
            <a:r>
              <a:rPr lang="en-US" dirty="0"/>
              <a:t>Critical equipment downtime</a:t>
            </a:r>
          </a:p>
          <a:p>
            <a:r>
              <a:rPr lang="en-US" dirty="0"/>
              <a:t>Non critical equipment </a:t>
            </a:r>
            <a:r>
              <a:rPr lang="en-US" dirty="0" smtClean="0"/>
              <a:t>downtime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78" y="3813525"/>
            <a:ext cx="7676444" cy="29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HR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Dept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368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Health log of all employees</a:t>
            </a:r>
          </a:p>
          <a:p>
            <a:pPr lvl="1"/>
            <a:r>
              <a:rPr lang="en-US" smtClean="0"/>
              <a:t>Training module</a:t>
            </a:r>
            <a:endParaRPr lang="en-US" dirty="0" smtClean="0"/>
          </a:p>
          <a:p>
            <a:pPr lvl="1"/>
            <a:r>
              <a:rPr lang="en-US" dirty="0" smtClean="0"/>
              <a:t>Follow up of NSI and BBF</a:t>
            </a:r>
          </a:p>
          <a:p>
            <a:pPr lvl="1"/>
            <a:r>
              <a:rPr lang="en-US" dirty="0" smtClean="0"/>
              <a:t>Appraisal</a:t>
            </a:r>
          </a:p>
          <a:p>
            <a:pPr lvl="1"/>
            <a:r>
              <a:rPr lang="en-US" dirty="0" smtClean="0"/>
              <a:t>Evaluation of all quality parameters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Quality tracking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Comparison of different variables</a:t>
            </a:r>
            <a:endParaRPr lang="en-US" dirty="0"/>
          </a:p>
          <a:p>
            <a:r>
              <a:rPr lang="en-US" dirty="0" smtClean="0"/>
              <a:t>RCA and CAPA</a:t>
            </a:r>
            <a:endParaRPr lang="en-US" dirty="0"/>
          </a:p>
          <a:p>
            <a:r>
              <a:rPr lang="en-US" dirty="0" smtClean="0"/>
              <a:t>Traceability</a:t>
            </a:r>
          </a:p>
          <a:p>
            <a:r>
              <a:rPr lang="en-US" dirty="0" smtClean="0"/>
              <a:t>Policy management</a:t>
            </a:r>
          </a:p>
          <a:p>
            <a:r>
              <a:rPr lang="en-US" smtClean="0"/>
              <a:t>Consents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  <a:p>
            <a:r>
              <a:rPr lang="en-US" dirty="0" smtClean="0"/>
              <a:t>Monthly alerts </a:t>
            </a:r>
          </a:p>
          <a:p>
            <a:r>
              <a:rPr lang="en-US" smtClean="0"/>
              <a:t>Action 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7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791632" y="1208359"/>
            <a:ext cx="7773812" cy="5852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44" y="367155"/>
            <a:ext cx="6862600" cy="677067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Real time tracking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18" y="973673"/>
            <a:ext cx="2754116" cy="3668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49102" y="4501454"/>
            <a:ext cx="8768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                  On Line </a:t>
            </a:r>
          </a:p>
          <a:p>
            <a:r>
              <a:rPr lang="en-US" sz="4000" dirty="0" smtClean="0"/>
              <a:t>  </a:t>
            </a:r>
          </a:p>
          <a:p>
            <a:r>
              <a:rPr lang="en-US" sz="4000" dirty="0" smtClean="0"/>
              <a:t>                   Dynamic to the level of infinity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032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350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we could not do,</a:t>
            </a:r>
            <a:r>
              <a:rPr lang="en-US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620889"/>
          </a:xfrm>
        </p:spPr>
        <p:txBody>
          <a:bodyPr>
            <a:normAutofit/>
          </a:bodyPr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3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_butterfly-wallpaper-1920x12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1953" r="2554" b="255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63733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pple Chancery"/>
                <a:cs typeface="Apple Chancery"/>
              </a:rPr>
              <a:t>Hand holding.</a:t>
            </a:r>
            <a:endParaRPr lang="en-US" dirty="0">
              <a:solidFill>
                <a:schemeClr val="bg1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409214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tterfly-on-flower_33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4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57889" y="119556"/>
            <a:ext cx="459739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 smtClean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r>
              <a:rPr lang="en-US" sz="2000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Fellow</a:t>
            </a:r>
            <a:r>
              <a:rPr lang="en-US" sz="2000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: </a:t>
            </a:r>
            <a:r>
              <a:rPr lang="en-US" sz="2000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</a:t>
            </a:r>
            <a:r>
              <a:rPr lang="en-US" sz="2000" dirty="0" err="1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Neuro</a:t>
            </a:r>
            <a:r>
              <a:rPr lang="en-US" sz="2000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Intervention,   Medical </a:t>
            </a:r>
            <a:r>
              <a:rPr lang="en-US" sz="2000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          School</a:t>
            </a:r>
            <a:r>
              <a:rPr lang="en-US" sz="2000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, Georgia,  USA</a:t>
            </a:r>
          </a:p>
          <a:p>
            <a:pPr algn="ctr"/>
            <a:r>
              <a:rPr lang="en-US" sz="2000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             </a:t>
            </a:r>
            <a:r>
              <a:rPr lang="en-US" sz="2000" dirty="0" err="1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Neuro</a:t>
            </a:r>
            <a:r>
              <a:rPr lang="en-US" sz="2000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Intervention,   FHU, </a:t>
            </a:r>
            <a:r>
              <a:rPr lang="en-US" sz="2000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Japan </a:t>
            </a:r>
            <a:endParaRPr lang="en-US" sz="2000" dirty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r>
              <a:rPr lang="en-US" sz="2000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         </a:t>
            </a:r>
            <a:r>
              <a:rPr lang="en-US" sz="2000" dirty="0" err="1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Neuro</a:t>
            </a:r>
            <a:r>
              <a:rPr lang="en-US" sz="2000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</a:t>
            </a:r>
            <a:r>
              <a:rPr lang="en-US" sz="2000" dirty="0" err="1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Sonology</a:t>
            </a:r>
            <a:r>
              <a:rPr lang="en-US" sz="2000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,   NUH, Singapore</a:t>
            </a:r>
          </a:p>
          <a:p>
            <a:pPr algn="ctr"/>
            <a:r>
              <a:rPr lang="en-US" sz="2000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Minimally invasive Spine surgery,    NUH,  </a:t>
            </a:r>
            <a:r>
              <a:rPr lang="en-US" sz="2000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Singapore</a:t>
            </a:r>
          </a:p>
          <a:p>
            <a:pPr algn="ctr"/>
            <a:endParaRPr lang="en-US" sz="2000" dirty="0" smtClean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endParaRPr lang="en-US" sz="2000" dirty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r>
              <a:rPr lang="en-US" sz="2000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Published 46 articles in International and National </a:t>
            </a:r>
            <a:r>
              <a:rPr lang="en-US" sz="2000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journals</a:t>
            </a:r>
            <a:endParaRPr lang="en-US" sz="2000" dirty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endParaRPr lang="en-US" sz="2000" dirty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r>
              <a:rPr lang="en-US" sz="2000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8 innovative surgical techniques</a:t>
            </a:r>
          </a:p>
          <a:p>
            <a:pPr algn="ctr"/>
            <a:endParaRPr lang="en-US" sz="2000" dirty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endParaRPr lang="en-US" sz="2000" dirty="0" smtClean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r>
              <a:rPr lang="en-US" sz="2000" dirty="0" smtClean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 </a:t>
            </a:r>
            <a:endParaRPr lang="en-US" sz="2000" dirty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pPr algn="ctr"/>
            <a:r>
              <a:rPr lang="en-US" sz="2000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Past Associate Editor: Neurology India</a:t>
            </a:r>
          </a:p>
          <a:p>
            <a:pPr algn="ctr"/>
            <a:r>
              <a:rPr lang="en-US" sz="2000" dirty="0">
                <a:latin typeface="Gill Sans" charset="0"/>
                <a:ea typeface="ＭＳ Ｐゴシック" charset="0"/>
                <a:cs typeface="ＭＳ Ｐゴシック" charset="0"/>
                <a:sym typeface="Gill Sans" charset="0"/>
              </a:rPr>
              <a:t>Current Asian Editor: Neurosurgical Science</a:t>
            </a:r>
          </a:p>
          <a:p>
            <a:pPr algn="ctr"/>
            <a:endParaRPr lang="en-US" sz="2000" dirty="0">
              <a:latin typeface="Gill Sans" charset="0"/>
              <a:ea typeface="ＭＳ Ｐゴシック" charset="0"/>
              <a:cs typeface="ＭＳ Ｐゴシック" charset="0"/>
              <a:sym typeface="Gill Sans" charset="0"/>
            </a:endParaRPr>
          </a:p>
          <a:p>
            <a:r>
              <a:rPr lang="en-US" sz="2000" i="1" dirty="0" smtClean="0">
                <a:solidFill>
                  <a:srgbClr val="FF6600"/>
                </a:solidFill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536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/>
        </p:blipFill>
        <p:spPr>
          <a:xfrm>
            <a:off x="-1" y="-1429"/>
            <a:ext cx="9144001" cy="68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8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f3bef1b7ac0f8ff6091453d021fd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55" y="0"/>
            <a:ext cx="638386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1635"/>
          <a:stretch/>
        </p:blipFill>
        <p:spPr>
          <a:xfrm>
            <a:off x="1" y="-5668"/>
            <a:ext cx="9144000" cy="68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6444" y="225782"/>
            <a:ext cx="7154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journey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began in 2013…….</a:t>
            </a:r>
            <a:r>
              <a:rPr lang="en-US" sz="2400" dirty="0" smtClean="0">
                <a:solidFill>
                  <a:srgbClr val="0000FF"/>
                </a:solidFill>
              </a:rPr>
              <a:t>(The lean start up by Eric Reis)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895631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263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910" y="3571487"/>
            <a:ext cx="79078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Understanding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‘needs’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quality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use 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technology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6444" y="804333"/>
            <a:ext cx="34036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journey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began in 2013……..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7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r="1641"/>
          <a:stretch/>
        </p:blipFill>
        <p:spPr>
          <a:xfrm>
            <a:off x="-1" y="-13210"/>
            <a:ext cx="9144001" cy="68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7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86" y="635011"/>
            <a:ext cx="3005671" cy="3005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84" y="4236348"/>
            <a:ext cx="4250916" cy="1266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40" y="4236348"/>
            <a:ext cx="2513238" cy="1172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4207"/>
            <a:ext cx="7772400" cy="1470025"/>
          </a:xfrm>
        </p:spPr>
        <p:txBody>
          <a:bodyPr>
            <a:normAutofit/>
          </a:bodyPr>
          <a:lstStyle/>
          <a:p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9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14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0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1594" r="7437" b="159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9821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One time cost for up gradation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9821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Increase in recurrent expenditure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419" y="3563055"/>
            <a:ext cx="4964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strike="sngStrik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1-1.5 lac per </a:t>
            </a:r>
            <a:r>
              <a:rPr lang="en-US" sz="5400" b="1" strike="sngStrik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bed</a:t>
            </a:r>
            <a:endParaRPr lang="en-US" sz="5400" b="1" strike="sngStrik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753" y="4577391"/>
            <a:ext cx="4447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10,000 per bed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844930" y="3563055"/>
            <a:ext cx="2295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strike="sngStrik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25-35%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0731" y="4577391"/>
            <a:ext cx="1593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2-3% </a:t>
            </a:r>
          </a:p>
        </p:txBody>
      </p:sp>
    </p:spTree>
    <p:extLst>
      <p:ext uri="{BB962C8B-B14F-4D97-AF65-F5344CB8AC3E}">
        <p14:creationId xmlns:p14="http://schemas.microsoft.com/office/powerpoint/2010/main" val="407009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2917</TotalTime>
  <Words>332</Words>
  <Application>Microsoft Macintosh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Management</vt:lpstr>
      <vt:lpstr>Investigations</vt:lpstr>
      <vt:lpstr>Miscellaneous</vt:lpstr>
      <vt:lpstr>Inventory</vt:lpstr>
      <vt:lpstr>HR Dept</vt:lpstr>
      <vt:lpstr>Quality tracking</vt:lpstr>
      <vt:lpstr>Real time tracking</vt:lpstr>
      <vt:lpstr>What we could not do, </vt:lpstr>
      <vt:lpstr>Hand holding.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Quality……..     </dc:title>
  <dc:creator>apple</dc:creator>
  <cp:lastModifiedBy>apple</cp:lastModifiedBy>
  <cp:revision>82</cp:revision>
  <dcterms:created xsi:type="dcterms:W3CDTF">2016-01-15T12:57:04Z</dcterms:created>
  <dcterms:modified xsi:type="dcterms:W3CDTF">2016-03-19T03:18:14Z</dcterms:modified>
</cp:coreProperties>
</file>