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66" r:id="rId5"/>
    <p:sldId id="267" r:id="rId6"/>
    <p:sldId id="268" r:id="rId7"/>
    <p:sldId id="269" r:id="rId8"/>
    <p:sldId id="270" r:id="rId9"/>
    <p:sldId id="271" r:id="rId10"/>
    <p:sldId id="276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52" y="362722"/>
            <a:ext cx="6096000" cy="18288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IN" sz="3200" dirty="0">
                <a:latin typeface="+mn-lt"/>
                <a:ea typeface="+mn-ea"/>
                <a:cs typeface="+mn-cs"/>
              </a:rPr>
              <a:t>Empowerment in Nursing: </a:t>
            </a:r>
            <a:br>
              <a:rPr lang="en-IN" sz="3200" dirty="0">
                <a:latin typeface="+mn-lt"/>
                <a:ea typeface="+mn-ea"/>
                <a:cs typeface="+mn-cs"/>
              </a:rPr>
            </a:br>
            <a:r>
              <a:rPr lang="en-IN" sz="3200" dirty="0">
                <a:latin typeface="+mn-lt"/>
                <a:ea typeface="+mn-ea"/>
                <a:cs typeface="+mn-cs"/>
              </a:rPr>
              <a:t>Looking Backward to Inform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852" y="5487274"/>
            <a:ext cx="6400800" cy="14732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Col. Binu Sharma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VP-Nursing 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Columbia Asia Hospitals India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52" y="2154906"/>
            <a:ext cx="38100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4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54" y="1951512"/>
            <a:ext cx="8187046" cy="5846136"/>
          </a:xfrm>
        </p:spPr>
        <p:txBody>
          <a:bodyPr/>
          <a:lstStyle/>
          <a:p>
            <a:pPr lvl="1"/>
            <a:r>
              <a:rPr lang="en-US" sz="2400" dirty="0" smtClean="0"/>
              <a:t>Hospitals have taken Baby steps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Need to think beyond a policy document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Lessons from Magnet Hospitals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Empower Indian Nurses in the true sense and make them feel proud </a:t>
            </a: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429000" y="6858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FFFFFF"/>
                </a:solidFill>
              </a:rPr>
              <a:t>Conclusion </a:t>
            </a:r>
            <a:r>
              <a:rPr lang="en-IN" sz="3200" dirty="0" smtClean="0">
                <a:solidFill>
                  <a:srgbClr val="FFFFFF"/>
                </a:solidFill>
              </a:rPr>
              <a:t>: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...a truly empowering environment for nurses should nurture reciprocal professional relationships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667000"/>
            <a:ext cx="7408333" cy="3450696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THANK YOU</a:t>
            </a:r>
          </a:p>
          <a:p>
            <a:endParaRPr lang="en-US" sz="6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7615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retarded development of nursing and nursing profession seems to be mainly due to the fact that no serious thought has been given to this </a:t>
            </a:r>
            <a:r>
              <a:rPr lang="en-US" dirty="0" smtClean="0"/>
              <a:t>discipline..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because of the lack of autonomy of this profession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Way forward</a:t>
            </a:r>
          </a:p>
          <a:p>
            <a:pPr marL="0" indent="0">
              <a:buNone/>
            </a:pPr>
            <a:r>
              <a:rPr lang="en-US" dirty="0" smtClean="0"/>
              <a:t>What is empowerment?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50699"/>
            <a:ext cx="3962400" cy="215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1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284"/>
            <a:ext cx="7408333" cy="3450696"/>
          </a:xfrm>
        </p:spPr>
        <p:txBody>
          <a:bodyPr>
            <a:normAutofit/>
          </a:bodyPr>
          <a:lstStyle/>
          <a:p>
            <a:r>
              <a:rPr lang="en-IN" sz="2000" dirty="0"/>
              <a:t>There are compelling reasons to empower nurses. Powerless nurses are ineffective nurses. Powerless nurses are less satisfied with their jobs and more susceptible to </a:t>
            </a:r>
            <a:r>
              <a:rPr lang="en-IN" sz="2000" dirty="0" smtClean="0"/>
              <a:t>burn out</a:t>
            </a:r>
          </a:p>
          <a:p>
            <a:r>
              <a:rPr lang="en-IN" sz="2000" dirty="0"/>
              <a:t>Empowerment for nurses may consist of three components: </a:t>
            </a:r>
            <a:endParaRPr lang="en-IN" sz="2000" dirty="0" smtClean="0"/>
          </a:p>
          <a:p>
            <a:pPr marL="761238" lvl="1" indent="-514350">
              <a:buFont typeface="+mj-lt"/>
              <a:buAutoNum type="alphaLcParenR"/>
            </a:pPr>
            <a:r>
              <a:rPr lang="en-IN" sz="2000" dirty="0" smtClean="0"/>
              <a:t>a </a:t>
            </a:r>
            <a:r>
              <a:rPr lang="en-IN" sz="2000" dirty="0"/>
              <a:t>workplace that has the requisite structures to promote empowerment; </a:t>
            </a:r>
            <a:endParaRPr lang="en-IN" sz="2000" dirty="0" smtClean="0"/>
          </a:p>
          <a:p>
            <a:pPr marL="761238" lvl="1" indent="-514350">
              <a:buFont typeface="+mj-lt"/>
              <a:buAutoNum type="alphaLcParenR"/>
            </a:pPr>
            <a:r>
              <a:rPr lang="en-IN" sz="2000" dirty="0" smtClean="0"/>
              <a:t>a </a:t>
            </a:r>
            <a:r>
              <a:rPr lang="en-IN" sz="2000" dirty="0"/>
              <a:t>psychological belief in one’s ability to be empowered; </a:t>
            </a:r>
          </a:p>
          <a:p>
            <a:pPr marL="761238" lvl="1" indent="-514350">
              <a:buFont typeface="+mj-lt"/>
              <a:buAutoNum type="alphaLcParenR"/>
            </a:pPr>
            <a:r>
              <a:rPr lang="en-IN" sz="2000" dirty="0" smtClean="0"/>
              <a:t> </a:t>
            </a:r>
            <a:r>
              <a:rPr lang="en-IN" sz="2000" dirty="0"/>
              <a:t>acknowledgement that there is power in the relationships and caring that nurses </a:t>
            </a:r>
            <a:r>
              <a:rPr lang="en-IN" sz="2000" dirty="0" smtClean="0"/>
              <a:t>provide</a:t>
            </a:r>
            <a:endParaRPr lang="en-IN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empowerment ?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3803"/>
            <a:ext cx="2286000" cy="228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967133" cy="3450696"/>
          </a:xfrm>
        </p:spPr>
        <p:txBody>
          <a:bodyPr/>
          <a:lstStyle/>
          <a:p>
            <a:r>
              <a:rPr lang="en-IN" dirty="0" smtClean="0"/>
              <a:t>DEFINITION:- To operate by itself and with Enthusiasm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What is Empowerment?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177811"/>
            <a:ext cx="4953000" cy="329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19" y="1891963"/>
            <a:ext cx="5029200" cy="34506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1800" dirty="0" smtClean="0"/>
              <a:t>     Empowerment &amp; Governance -NE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/>
              <a:t>To empower nurses in Decision Making in relation to patient’s health care </a:t>
            </a:r>
            <a:r>
              <a:rPr lang="en-US" sz="1800" dirty="0" smtClean="0"/>
              <a:t>needs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/>
              <a:t>To </a:t>
            </a:r>
            <a:r>
              <a:rPr lang="en-US" sz="1800" dirty="0"/>
              <a:t>demonstrate Autonomy And Assertiveness In Problem-Solving Approach towards patient </a:t>
            </a:r>
            <a:r>
              <a:rPr lang="en-US" sz="1800" dirty="0" smtClean="0"/>
              <a:t>care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/>
              <a:t> To empower nurses in Protecting Patient Rights </a:t>
            </a:r>
            <a:endParaRPr lang="en-IN" sz="1800" dirty="0"/>
          </a:p>
          <a:p>
            <a:pPr lvl="1" algn="just">
              <a:lnSpc>
                <a:spcPct val="200000"/>
              </a:lnSpc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Purpose of nursing Empowerment</a:t>
            </a:r>
            <a:endParaRPr lang="en-IN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574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08333" cy="3450696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400" dirty="0" smtClean="0"/>
              <a:t>Documented Policy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shall be carried out by a registered nurse.</a:t>
            </a:r>
            <a:endParaRPr lang="en-IN" sz="24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Must be supported with the documentary evidence  </a:t>
            </a:r>
            <a:endParaRPr lang="en-IN" sz="2400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Guidelines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4671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lvl="1" algn="just"/>
            <a:r>
              <a:rPr lang="en-US" sz="2400" dirty="0"/>
              <a:t>Nurses shall be trained &amp; empowered to make independent decision for positioning, </a:t>
            </a:r>
            <a:r>
              <a:rPr lang="en-US" sz="2400" dirty="0" smtClean="0"/>
              <a:t>use </a:t>
            </a:r>
            <a:r>
              <a:rPr lang="en-US" sz="2400" dirty="0"/>
              <a:t>of comfort devices in regard to pressure ulcer based on Braden Score Assessment</a:t>
            </a:r>
            <a:r>
              <a:rPr lang="en-US" sz="2400" dirty="0" smtClean="0"/>
              <a:t>.</a:t>
            </a:r>
          </a:p>
          <a:p>
            <a:pPr marL="292608" lvl="1" indent="0" algn="just">
              <a:buNone/>
            </a:pPr>
            <a:endParaRPr lang="en-IN" sz="2400" dirty="0"/>
          </a:p>
          <a:p>
            <a:pPr lvl="1" algn="just"/>
            <a:r>
              <a:rPr lang="en-US" sz="2400" dirty="0"/>
              <a:t>Nurses shall ensure safety of patient by ensuring  appropriate hand hygiene </a:t>
            </a:r>
            <a:r>
              <a:rPr lang="en-US" sz="2400" dirty="0" smtClean="0"/>
              <a:t>practice</a:t>
            </a:r>
          </a:p>
          <a:p>
            <a:pPr marL="292608" lvl="1" indent="0" algn="just">
              <a:buNone/>
            </a:pPr>
            <a:endParaRPr lang="en-IN" sz="2400" dirty="0"/>
          </a:p>
          <a:p>
            <a:pPr lvl="1" algn="just"/>
            <a:r>
              <a:rPr lang="en-US" sz="2400" dirty="0"/>
              <a:t>Nurses  shall participate in patient triaging and escalate immediate requirements to physicians/ senior </a:t>
            </a:r>
            <a:r>
              <a:rPr lang="en-US" sz="2400" dirty="0" smtClean="0"/>
              <a:t>nurses</a:t>
            </a:r>
          </a:p>
          <a:p>
            <a:pPr marL="292608" lvl="1" indent="0" algn="just">
              <a:buNone/>
            </a:pPr>
            <a:endParaRPr lang="en-IN" sz="2400" dirty="0"/>
          </a:p>
          <a:p>
            <a:pPr lvl="1" algn="just"/>
            <a:r>
              <a:rPr lang="en-US" sz="2400" dirty="0"/>
              <a:t>All Nurses  shall be trained in BLS  and shall initiate CPR timely  based on critical condition of the patient</a:t>
            </a:r>
            <a:endParaRPr lang="en-IN" sz="2400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Procedure: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81575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9670"/>
            <a:ext cx="7239000" cy="5846136"/>
          </a:xfrm>
        </p:spPr>
        <p:txBody>
          <a:bodyPr>
            <a:normAutofit/>
          </a:bodyPr>
          <a:lstStyle/>
          <a:p>
            <a:pPr marL="0" lvl="1" algn="just"/>
            <a:r>
              <a:rPr lang="en-US" sz="1800" dirty="0"/>
              <a:t>Nurse shall announce various hospital emergency codes based on situations </a:t>
            </a:r>
            <a:endParaRPr lang="en-US" sz="1800" dirty="0" smtClean="0"/>
          </a:p>
          <a:p>
            <a:pPr marL="0" lvl="1" indent="0" algn="just">
              <a:buNone/>
            </a:pPr>
            <a:endParaRPr lang="en-IN" sz="1800" dirty="0"/>
          </a:p>
          <a:p>
            <a:pPr marL="0" lvl="1" algn="just"/>
            <a:r>
              <a:rPr lang="en-US" sz="1800" dirty="0"/>
              <a:t>Nurses are empowered and motivated to report medication errors and adverse </a:t>
            </a:r>
            <a:r>
              <a:rPr lang="en-US" sz="1800" dirty="0" smtClean="0"/>
              <a:t>events</a:t>
            </a:r>
          </a:p>
          <a:p>
            <a:pPr marL="0" lvl="1" indent="0" algn="just">
              <a:buNone/>
            </a:pPr>
            <a:endParaRPr lang="en-IN" sz="1800" dirty="0"/>
          </a:p>
          <a:p>
            <a:pPr marL="0" lvl="1"/>
            <a:r>
              <a:rPr lang="en-US" sz="1800" dirty="0"/>
              <a:t>Nurse based upon clinical understanding and skills can independently administer 25% dextrose  timely to manage acute hypoglycemia ( RBS &lt; 40 mg </a:t>
            </a:r>
            <a:r>
              <a:rPr lang="en-US" sz="1800" dirty="0" smtClean="0"/>
              <a:t>)</a:t>
            </a:r>
          </a:p>
          <a:p>
            <a:pPr marL="0" lvl="1" indent="0">
              <a:buNone/>
            </a:pPr>
            <a:endParaRPr lang="en-IN" sz="1800" dirty="0"/>
          </a:p>
          <a:p>
            <a:pPr marL="0" lvl="1"/>
            <a:r>
              <a:rPr lang="en-US" sz="1800" dirty="0"/>
              <a:t>Nurse shall start oxygen  administration in case of Spo2 is &lt; 85 % </a:t>
            </a:r>
            <a:endParaRPr lang="en-US" sz="1800" dirty="0" smtClean="0"/>
          </a:p>
          <a:p>
            <a:pPr marL="0" lvl="1" indent="0">
              <a:buNone/>
            </a:pPr>
            <a:endParaRPr lang="en-IN" sz="1800" dirty="0"/>
          </a:p>
          <a:p>
            <a:pPr marL="0" lvl="1"/>
            <a:r>
              <a:rPr lang="en-US" sz="1800" dirty="0"/>
              <a:t>Link Nurse are empowered to audit infection control practices for all health care workers</a:t>
            </a:r>
            <a:endParaRPr lang="en-IN" sz="1800" dirty="0"/>
          </a:p>
          <a:p>
            <a:pPr marL="0"/>
            <a:endParaRPr lang="en-IN" sz="1800" dirty="0"/>
          </a:p>
        </p:txBody>
      </p:sp>
      <p:sp>
        <p:nvSpPr>
          <p:cNvPr id="2" name="Rectangle 1"/>
          <p:cNvSpPr/>
          <p:nvPr/>
        </p:nvSpPr>
        <p:spPr>
          <a:xfrm>
            <a:off x="3200400" y="304800"/>
            <a:ext cx="2805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Procedure:</a:t>
            </a: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 descr="http://bitsofcio.files.wordpress.com/2012/01/untitled2.png"/>
          <p:cNvSpPr>
            <a:spLocks noChangeAspect="1" noChangeArrowheads="1"/>
          </p:cNvSpPr>
          <p:nvPr/>
        </p:nvSpPr>
        <p:spPr bwMode="auto">
          <a:xfrm>
            <a:off x="63500" y="-1150938"/>
            <a:ext cx="31527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23" y="5362575"/>
            <a:ext cx="24669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54" y="1951512"/>
            <a:ext cx="8187046" cy="5846136"/>
          </a:xfrm>
        </p:spPr>
        <p:txBody>
          <a:bodyPr/>
          <a:lstStyle/>
          <a:p>
            <a:pPr lvl="1"/>
            <a:r>
              <a:rPr lang="en-US" sz="2400" dirty="0"/>
              <a:t>Nurses are empowered to counsel the patient &amp; family members regarding various treatment modalities  (Potential to fall </a:t>
            </a:r>
            <a:r>
              <a:rPr lang="en-US" sz="2400" dirty="0" smtClean="0"/>
              <a:t>counseling/Infection </a:t>
            </a:r>
            <a:r>
              <a:rPr lang="en-US" sz="2400" dirty="0"/>
              <a:t>control /Wound care  </a:t>
            </a:r>
            <a:r>
              <a:rPr lang="en-US" sz="2400" dirty="0" smtClean="0"/>
              <a:t>etc.)</a:t>
            </a:r>
          </a:p>
          <a:p>
            <a:pPr lvl="1"/>
            <a:r>
              <a:rPr lang="en-US" sz="2400" dirty="0" smtClean="0"/>
              <a:t>Nurse </a:t>
            </a:r>
            <a:r>
              <a:rPr lang="en-US" sz="2400" dirty="0"/>
              <a:t>shall be empowered to voice out any incidents of misbehavior/misconduct at workplace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Representation in various committees</a:t>
            </a:r>
          </a:p>
          <a:p>
            <a:pPr lvl="1"/>
            <a:r>
              <a:rPr lang="en-US" sz="2400" dirty="0" smtClean="0"/>
              <a:t>Supported by Continuing Education, training, Incentives &amp; Innovations</a:t>
            </a:r>
          </a:p>
          <a:p>
            <a:pPr lvl="1"/>
            <a:r>
              <a:rPr lang="en-US" sz="2400" dirty="0" smtClean="0"/>
              <a:t>Promoting IPR</a:t>
            </a:r>
            <a:endParaRPr lang="en-IN" sz="2400" dirty="0"/>
          </a:p>
        </p:txBody>
      </p:sp>
      <p:sp>
        <p:nvSpPr>
          <p:cNvPr id="2" name="Rectangle 1"/>
          <p:cNvSpPr/>
          <p:nvPr/>
        </p:nvSpPr>
        <p:spPr>
          <a:xfrm>
            <a:off x="3429000" y="6858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FFFFFF"/>
                </a:solidFill>
              </a:rPr>
              <a:t>Procedure: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</TotalTime>
  <Words>461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Candara</vt:lpstr>
      <vt:lpstr>Symbol</vt:lpstr>
      <vt:lpstr>Waveform</vt:lpstr>
      <vt:lpstr>Empowerment in Nursing:  Looking Backward to Inform the Future</vt:lpstr>
      <vt:lpstr>Introduction</vt:lpstr>
      <vt:lpstr>Why empowerment ?</vt:lpstr>
      <vt:lpstr>What is Empowerment?</vt:lpstr>
      <vt:lpstr>Purpose of nursing Empowerment</vt:lpstr>
      <vt:lpstr>Guidelines</vt:lpstr>
      <vt:lpstr>Procedure: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Empowerment in Nursing: Looking Backward to Inform the Future</dc:title>
  <dc:creator>Annu Kaushik</dc:creator>
  <cp:lastModifiedBy>Binu Sharma</cp:lastModifiedBy>
  <cp:revision>37</cp:revision>
  <dcterms:created xsi:type="dcterms:W3CDTF">2006-08-16T00:00:00Z</dcterms:created>
  <dcterms:modified xsi:type="dcterms:W3CDTF">2016-03-19T07:06:04Z</dcterms:modified>
</cp:coreProperties>
</file>