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9"/>
  </p:notesMasterIdLst>
  <p:handoutMasterIdLst>
    <p:handoutMasterId r:id="rId30"/>
  </p:handoutMasterIdLst>
  <p:sldIdLst>
    <p:sldId id="528" r:id="rId2"/>
    <p:sldId id="529" r:id="rId3"/>
    <p:sldId id="540" r:id="rId4"/>
    <p:sldId id="530" r:id="rId5"/>
    <p:sldId id="541" r:id="rId6"/>
    <p:sldId id="532" r:id="rId7"/>
    <p:sldId id="542" r:id="rId8"/>
    <p:sldId id="533" r:id="rId9"/>
    <p:sldId id="543" r:id="rId10"/>
    <p:sldId id="531" r:id="rId11"/>
    <p:sldId id="544" r:id="rId12"/>
    <p:sldId id="545" r:id="rId13"/>
    <p:sldId id="534" r:id="rId14"/>
    <p:sldId id="546" r:id="rId15"/>
    <p:sldId id="547" r:id="rId16"/>
    <p:sldId id="535" r:id="rId17"/>
    <p:sldId id="548" r:id="rId18"/>
    <p:sldId id="536" r:id="rId19"/>
    <p:sldId id="549" r:id="rId20"/>
    <p:sldId id="550" r:id="rId21"/>
    <p:sldId id="537" r:id="rId22"/>
    <p:sldId id="538" r:id="rId23"/>
    <p:sldId id="551" r:id="rId24"/>
    <p:sldId id="539" r:id="rId25"/>
    <p:sldId id="552" r:id="rId26"/>
    <p:sldId id="553" r:id="rId27"/>
    <p:sldId id="39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0485" autoAdjust="0"/>
  </p:normalViewPr>
  <p:slideViewPr>
    <p:cSldViewPr>
      <p:cViewPr varScale="1">
        <p:scale>
          <a:sx n="67" d="100"/>
          <a:sy n="67" d="100"/>
        </p:scale>
        <p:origin x="918" y="72"/>
      </p:cViewPr>
      <p:guideLst>
        <p:guide orient="horz" pos="2160"/>
        <p:guide pos="2880"/>
      </p:guideLst>
    </p:cSldViewPr>
  </p:slideViewPr>
  <p:outlineViewPr>
    <p:cViewPr>
      <p:scale>
        <a:sx n="33" d="100"/>
        <a:sy n="33" d="100"/>
      </p:scale>
      <p:origin x="0" y="-4361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F7CC86-1AB5-4A8E-903A-67E3FB8CC844}" type="datetimeFigureOut">
              <a:rPr lang="en-US" smtClean="0"/>
              <a:pPr/>
              <a:t>19/03/2016</a:t>
            </a:fld>
            <a:endParaRPr lang="en-IN"/>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5B66537-5DEF-4CA8-A3B0-717311FFA416}" type="slidenum">
              <a:rPr lang="en-IN" smtClean="0"/>
              <a:pPr/>
              <a:t>‹#›</a:t>
            </a:fld>
            <a:endParaRPr lang="en-IN"/>
          </a:p>
        </p:txBody>
      </p:sp>
    </p:spTree>
    <p:extLst>
      <p:ext uri="{BB962C8B-B14F-4D97-AF65-F5344CB8AC3E}">
        <p14:creationId xmlns:p14="http://schemas.microsoft.com/office/powerpoint/2010/main" val="1292151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A2D44A-EEA7-4F21-9920-4FFCF58E9778}" type="datetimeFigureOut">
              <a:rPr lang="en-US" smtClean="0"/>
              <a:pPr/>
              <a:t>19/03/2016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EA23EE-05D4-42B6-B117-AEBAFF7B14DC}" type="slidenum">
              <a:rPr lang="en-IN" smtClean="0"/>
              <a:pPr/>
              <a:t>‹#›</a:t>
            </a:fld>
            <a:endParaRPr lang="en-IN"/>
          </a:p>
        </p:txBody>
      </p:sp>
    </p:spTree>
    <p:extLst>
      <p:ext uri="{BB962C8B-B14F-4D97-AF65-F5344CB8AC3E}">
        <p14:creationId xmlns:p14="http://schemas.microsoft.com/office/powerpoint/2010/main" val="1522897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3EA23EE-05D4-42B6-B117-AEBAFF7B14DC}" type="slidenum">
              <a:rPr lang="en-IN" smtClean="0"/>
              <a:pPr/>
              <a:t>5</a:t>
            </a:fld>
            <a:endParaRPr lang="en-IN"/>
          </a:p>
        </p:txBody>
      </p:sp>
    </p:spTree>
    <p:extLst>
      <p:ext uri="{BB962C8B-B14F-4D97-AF65-F5344CB8AC3E}">
        <p14:creationId xmlns:p14="http://schemas.microsoft.com/office/powerpoint/2010/main" val="2915784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hasCustomPrompt="1"/>
          </p:nvPr>
        </p:nvSpPr>
        <p:spPr>
          <a:xfrm>
            <a:off x="581192" y="990600"/>
            <a:ext cx="7989752" cy="1504844"/>
          </a:xfrm>
          <a:effectLst/>
        </p:spPr>
        <p:txBody>
          <a:bodyPr anchor="b">
            <a:noAutofit/>
          </a:bodyPr>
          <a:lstStyle>
            <a:lvl1pPr>
              <a:defRPr sz="5400" cap="none">
                <a:solidFill>
                  <a:schemeClr val="accent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60EA4D7B-5074-4081-B87D-2E7922C37245}" type="datetime1">
              <a:rPr lang="en-US" smtClean="0">
                <a:solidFill>
                  <a:srgbClr val="1A3260">
                    <a:lumMod val="75000"/>
                    <a:lumOff val="25000"/>
                  </a:srgbClr>
                </a:solidFill>
              </a:rPr>
              <a:t>19/03/2016</a:t>
            </a:fld>
            <a:endParaRPr lang="en-US">
              <a:solidFill>
                <a:srgbClr val="1A3260">
                  <a:lumMod val="75000"/>
                  <a:lumOff val="25000"/>
                </a:srgbClr>
              </a:solidFill>
            </a:endParaRPr>
          </a:p>
        </p:txBody>
      </p:sp>
      <p:sp>
        <p:nvSpPr>
          <p:cNvPr id="5" name="Footer Placeholder 4"/>
          <p:cNvSpPr>
            <a:spLocks noGrp="1"/>
          </p:cNvSpPr>
          <p:nvPr>
            <p:ph type="ftr" sz="quarter" idx="11"/>
          </p:nvPr>
        </p:nvSpPr>
        <p:spPr>
          <a:xfrm>
            <a:off x="2823468" y="6458872"/>
            <a:ext cx="3505200" cy="365125"/>
          </a:xfrm>
        </p:spPr>
        <p:txBody>
          <a:bodyPr/>
          <a:lstStyle>
            <a:lvl1pPr>
              <a:defRPr>
                <a:solidFill>
                  <a:schemeClr val="accent1">
                    <a:lumMod val="75000"/>
                    <a:lumOff val="25000"/>
                  </a:schemeClr>
                </a:solidFill>
              </a:defRPr>
            </a:lvl1pPr>
          </a:lstStyle>
          <a:p>
            <a:r>
              <a:rPr lang="en-US" smtClean="0">
                <a:solidFill>
                  <a:srgbClr val="1A3260">
                    <a:lumMod val="75000"/>
                    <a:lumOff val="25000"/>
                  </a:srgbClr>
                </a:solidFill>
              </a:rPr>
              <a:t>CAHOCON-2016</a:t>
            </a:r>
            <a:endParaRPr lang="en-US">
              <a:solidFill>
                <a:srgbClr val="1A3260">
                  <a:lumMod val="75000"/>
                  <a:lumOff val="25000"/>
                </a:srgbClr>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B6F15528-21DE-4FAA-801E-634DDDAF4B2B}" type="slidenum">
              <a:rPr lang="en-US" smtClean="0">
                <a:solidFill>
                  <a:srgbClr val="1A3260">
                    <a:lumMod val="75000"/>
                    <a:lumOff val="25000"/>
                  </a:srgbClr>
                </a:solidFill>
              </a:rPr>
              <a:pPr/>
              <a:t>‹#›</a:t>
            </a:fld>
            <a:endParaRPr lang="en-US">
              <a:solidFill>
                <a:srgbClr val="1A3260">
                  <a:lumMod val="75000"/>
                  <a:lumOff val="25000"/>
                </a:srgbClr>
              </a:solidFill>
            </a:endParaRPr>
          </a:p>
        </p:txBody>
      </p:sp>
    </p:spTree>
    <p:extLst>
      <p:ext uri="{BB962C8B-B14F-4D97-AF65-F5344CB8AC3E}">
        <p14:creationId xmlns:p14="http://schemas.microsoft.com/office/powerpoint/2010/main" val="2680078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1667A9C-9CCB-4769-9C99-A03E2761ED01}" type="datetime1">
              <a:rPr lang="en-US" smtClean="0">
                <a:solidFill>
                  <a:srgbClr val="4590B8"/>
                </a:solidFill>
              </a:rPr>
              <a:t>19/03/2016</a:t>
            </a:fld>
            <a:endParaRPr lang="en-US">
              <a:solidFill>
                <a:srgbClr val="4590B8"/>
              </a:solidFill>
            </a:endParaRPr>
          </a:p>
        </p:txBody>
      </p:sp>
      <p:sp>
        <p:nvSpPr>
          <p:cNvPr id="5" name="Footer Placeholder 4"/>
          <p:cNvSpPr>
            <a:spLocks noGrp="1"/>
          </p:cNvSpPr>
          <p:nvPr>
            <p:ph type="ftr" sz="quarter" idx="11"/>
          </p:nvPr>
        </p:nvSpPr>
        <p:spPr/>
        <p:txBody>
          <a:bodyPr/>
          <a:lstStyle/>
          <a:p>
            <a:r>
              <a:rPr lang="en-US" smtClean="0">
                <a:solidFill>
                  <a:srgbClr val="4590B8"/>
                </a:solidFill>
              </a:rPr>
              <a:t>CAHOCON-2016</a:t>
            </a:r>
            <a:endParaRPr lang="en-US">
              <a:solidFill>
                <a:srgbClr val="4590B8"/>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590B8"/>
                </a:solidFill>
              </a:rPr>
              <a:pPr/>
              <a:t>‹#›</a:t>
            </a:fld>
            <a:endParaRPr lang="en-US">
              <a:solidFill>
                <a:srgbClr val="4590B8"/>
              </a:solidFill>
            </a:endParaRPr>
          </a:p>
        </p:txBody>
      </p:sp>
    </p:spTree>
    <p:extLst>
      <p:ext uri="{BB962C8B-B14F-4D97-AF65-F5344CB8AC3E}">
        <p14:creationId xmlns:p14="http://schemas.microsoft.com/office/powerpoint/2010/main" val="1849635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188B3B18-ACC6-4F9F-9437-EDE783A11FF1}" type="datetime1">
              <a:rPr lang="en-US" smtClean="0">
                <a:solidFill>
                  <a:srgbClr val="1A3260">
                    <a:lumMod val="75000"/>
                    <a:lumOff val="25000"/>
                  </a:srgbClr>
                </a:solidFill>
              </a:rPr>
              <a:t>19/03/2016</a:t>
            </a:fld>
            <a:endParaRPr lang="en-US">
              <a:solidFill>
                <a:srgbClr val="1A3260">
                  <a:lumMod val="75000"/>
                  <a:lumOff val="25000"/>
                </a:srgbClr>
              </a:solidFill>
            </a:endParaRPr>
          </a:p>
        </p:txBody>
      </p:sp>
      <p:sp>
        <p:nvSpPr>
          <p:cNvPr id="5" name="Footer Placeholder 4"/>
          <p:cNvSpPr>
            <a:spLocks noGrp="1"/>
          </p:cNvSpPr>
          <p:nvPr>
            <p:ph type="ftr" sz="quarter" idx="11"/>
          </p:nvPr>
        </p:nvSpPr>
        <p:spPr>
          <a:xfrm>
            <a:off x="581192" y="5951810"/>
            <a:ext cx="5922209" cy="365125"/>
          </a:xfrm>
        </p:spPr>
        <p:txBody>
          <a:bodyPr/>
          <a:lstStyle/>
          <a:p>
            <a:r>
              <a:rPr lang="en-US" smtClean="0">
                <a:solidFill>
                  <a:srgbClr val="4590B8"/>
                </a:solidFill>
              </a:rPr>
              <a:t>CAHOCON-2016</a:t>
            </a:r>
            <a:endParaRPr lang="en-US">
              <a:solidFill>
                <a:srgbClr val="4590B8"/>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B6F15528-21DE-4FAA-801E-634DDDAF4B2B}" type="slidenum">
              <a:rPr lang="en-US" smtClean="0">
                <a:solidFill>
                  <a:srgbClr val="1A3260">
                    <a:lumMod val="75000"/>
                    <a:lumOff val="25000"/>
                  </a:srgbClr>
                </a:solidFill>
              </a:rPr>
              <a:pPr/>
              <a:t>‹#›</a:t>
            </a:fld>
            <a:endParaRPr lang="en-US">
              <a:solidFill>
                <a:srgbClr val="1A3260">
                  <a:lumMod val="75000"/>
                  <a:lumOff val="25000"/>
                </a:srgbClr>
              </a:solidFill>
            </a:endParaRPr>
          </a:p>
        </p:txBody>
      </p:sp>
    </p:spTree>
    <p:extLst>
      <p:ext uri="{BB962C8B-B14F-4D97-AF65-F5344CB8AC3E}">
        <p14:creationId xmlns:p14="http://schemas.microsoft.com/office/powerpoint/2010/main" val="1124258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6229A2-2715-4754-B2DB-847881C1D316}" type="datetime1">
              <a:rPr lang="en-US" smtClean="0">
                <a:solidFill>
                  <a:srgbClr val="4590B8"/>
                </a:solidFill>
              </a:rPr>
              <a:t>19/03/2016</a:t>
            </a:fld>
            <a:endParaRPr lang="en-US">
              <a:solidFill>
                <a:srgbClr val="4590B8"/>
              </a:solidFill>
            </a:endParaRPr>
          </a:p>
        </p:txBody>
      </p:sp>
      <p:sp>
        <p:nvSpPr>
          <p:cNvPr id="5" name="Footer Placeholder 4"/>
          <p:cNvSpPr>
            <a:spLocks noGrp="1"/>
          </p:cNvSpPr>
          <p:nvPr>
            <p:ph type="ftr" sz="quarter" idx="11"/>
          </p:nvPr>
        </p:nvSpPr>
        <p:spPr>
          <a:xfrm>
            <a:off x="2979935" y="6458871"/>
            <a:ext cx="3192266" cy="365125"/>
          </a:xfrm>
        </p:spPr>
        <p:txBody>
          <a:bodyPr/>
          <a:lstStyle>
            <a:lvl1pPr algn="ctr">
              <a:defRPr/>
            </a:lvl1pPr>
          </a:lstStyle>
          <a:p>
            <a:r>
              <a:rPr lang="en-US" smtClean="0">
                <a:solidFill>
                  <a:srgbClr val="4590B8"/>
                </a:solidFill>
              </a:rPr>
              <a:t>CAHOCON-2016</a:t>
            </a:r>
            <a:endParaRPr lang="en-US" dirty="0">
              <a:solidFill>
                <a:srgbClr val="4590B8"/>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590B8"/>
                </a:solidFill>
              </a:rPr>
              <a:pPr/>
              <a:t>‹#›</a:t>
            </a:fld>
            <a:endParaRPr lang="en-US">
              <a:solidFill>
                <a:srgbClr val="4590B8"/>
              </a:solidFill>
            </a:endParaRPr>
          </a:p>
        </p:txBody>
      </p:sp>
    </p:spTree>
    <p:extLst>
      <p:ext uri="{BB962C8B-B14F-4D97-AF65-F5344CB8AC3E}">
        <p14:creationId xmlns:p14="http://schemas.microsoft.com/office/powerpoint/2010/main" val="562877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3036573"/>
            <a:ext cx="7989751" cy="1504844"/>
          </a:xfrm>
        </p:spPr>
        <p:txBody>
          <a:bodyPr anchor="ctr">
            <a:noAutofit/>
          </a:bodyPr>
          <a:lstStyle>
            <a:lvl1pPr algn="l">
              <a:defRPr sz="4800" b="1" cap="none">
                <a:solidFill>
                  <a:schemeClr val="accent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D5865525-EBAC-4D0C-A703-8D6062F08003}" type="datetime1">
              <a:rPr lang="en-US" smtClean="0">
                <a:solidFill>
                  <a:srgbClr val="1A3260">
                    <a:lumMod val="75000"/>
                    <a:lumOff val="25000"/>
                  </a:srgbClr>
                </a:solidFill>
              </a:rPr>
              <a:t>19/03/2016</a:t>
            </a:fld>
            <a:endParaRPr lang="en-US">
              <a:solidFill>
                <a:srgbClr val="1A3260">
                  <a:lumMod val="75000"/>
                  <a:lumOff val="25000"/>
                </a:srgbClr>
              </a:solidFill>
            </a:endParaRP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smtClean="0">
                <a:solidFill>
                  <a:srgbClr val="1A3260">
                    <a:lumMod val="75000"/>
                    <a:lumOff val="25000"/>
                  </a:srgbClr>
                </a:solidFill>
              </a:rPr>
              <a:t>CAHOCON-2016</a:t>
            </a:r>
            <a:endParaRPr lang="en-US">
              <a:solidFill>
                <a:srgbClr val="1A3260">
                  <a:lumMod val="75000"/>
                  <a:lumOff val="25000"/>
                </a:srgbClr>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B6F15528-21DE-4FAA-801E-634DDDAF4B2B}" type="slidenum">
              <a:rPr lang="en-US" smtClean="0">
                <a:solidFill>
                  <a:srgbClr val="1A3260">
                    <a:lumMod val="75000"/>
                    <a:lumOff val="25000"/>
                  </a:srgbClr>
                </a:solidFill>
              </a:rPr>
              <a:pPr/>
              <a:t>‹#›</a:t>
            </a:fld>
            <a:endParaRPr lang="en-US">
              <a:solidFill>
                <a:srgbClr val="1A3260">
                  <a:lumMod val="75000"/>
                  <a:lumOff val="25000"/>
                </a:srgbClr>
              </a:solidFill>
            </a:endParaRPr>
          </a:p>
        </p:txBody>
      </p:sp>
    </p:spTree>
    <p:extLst>
      <p:ext uri="{BB962C8B-B14F-4D97-AF65-F5344CB8AC3E}">
        <p14:creationId xmlns:p14="http://schemas.microsoft.com/office/powerpoint/2010/main" val="897752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48F208F-4AC6-4F21-8063-C752A63E074E}" type="datetime1">
              <a:rPr lang="en-US" smtClean="0">
                <a:solidFill>
                  <a:srgbClr val="4590B8"/>
                </a:solidFill>
              </a:rPr>
              <a:t>19/03/2016</a:t>
            </a:fld>
            <a:endParaRPr lang="en-US">
              <a:solidFill>
                <a:srgbClr val="4590B8"/>
              </a:solidFill>
            </a:endParaRPr>
          </a:p>
        </p:txBody>
      </p:sp>
      <p:sp>
        <p:nvSpPr>
          <p:cNvPr id="6" name="Footer Placeholder 5"/>
          <p:cNvSpPr>
            <a:spLocks noGrp="1"/>
          </p:cNvSpPr>
          <p:nvPr>
            <p:ph type="ftr" sz="quarter" idx="11"/>
          </p:nvPr>
        </p:nvSpPr>
        <p:spPr/>
        <p:txBody>
          <a:bodyPr/>
          <a:lstStyle/>
          <a:p>
            <a:r>
              <a:rPr lang="en-US" smtClean="0">
                <a:solidFill>
                  <a:srgbClr val="4590B8"/>
                </a:solidFill>
              </a:rPr>
              <a:t>CAHOCON-2016</a:t>
            </a:r>
            <a:endParaRPr lang="en-US">
              <a:solidFill>
                <a:srgbClr val="4590B8"/>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590B8"/>
                </a:solidFill>
              </a:rPr>
              <a:pPr/>
              <a:t>‹#›</a:t>
            </a:fld>
            <a:endParaRPr lang="en-US">
              <a:solidFill>
                <a:srgbClr val="4590B8"/>
              </a:solidFill>
            </a:endParaRPr>
          </a:p>
        </p:txBody>
      </p:sp>
    </p:spTree>
    <p:extLst>
      <p:ext uri="{BB962C8B-B14F-4D97-AF65-F5344CB8AC3E}">
        <p14:creationId xmlns:p14="http://schemas.microsoft.com/office/powerpoint/2010/main" val="199302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32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32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44B83E2-32BE-400B-A482-F8C1EC0D9D52}" type="datetime1">
              <a:rPr lang="en-US" smtClean="0">
                <a:solidFill>
                  <a:srgbClr val="4590B8"/>
                </a:solidFill>
              </a:rPr>
              <a:t>19/03/2016</a:t>
            </a:fld>
            <a:endParaRPr lang="en-US">
              <a:solidFill>
                <a:srgbClr val="4590B8"/>
              </a:solidFill>
            </a:endParaRPr>
          </a:p>
        </p:txBody>
      </p:sp>
      <p:sp>
        <p:nvSpPr>
          <p:cNvPr id="8" name="Footer Placeholder 7"/>
          <p:cNvSpPr>
            <a:spLocks noGrp="1"/>
          </p:cNvSpPr>
          <p:nvPr>
            <p:ph type="ftr" sz="quarter" idx="11"/>
          </p:nvPr>
        </p:nvSpPr>
        <p:spPr/>
        <p:txBody>
          <a:bodyPr/>
          <a:lstStyle/>
          <a:p>
            <a:r>
              <a:rPr lang="en-US" smtClean="0">
                <a:solidFill>
                  <a:srgbClr val="4590B8"/>
                </a:solidFill>
              </a:rPr>
              <a:t>CAHOCON-2016</a:t>
            </a:r>
            <a:endParaRPr lang="en-US">
              <a:solidFill>
                <a:srgbClr val="4590B8"/>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4590B8"/>
                </a:solidFill>
              </a:rPr>
              <a:pPr/>
              <a:t>‹#›</a:t>
            </a:fld>
            <a:endParaRPr lang="en-US">
              <a:solidFill>
                <a:srgbClr val="4590B8"/>
              </a:solidFill>
            </a:endParaRPr>
          </a:p>
        </p:txBody>
      </p:sp>
    </p:spTree>
    <p:extLst>
      <p:ext uri="{BB962C8B-B14F-4D97-AF65-F5344CB8AC3E}">
        <p14:creationId xmlns:p14="http://schemas.microsoft.com/office/powerpoint/2010/main" val="1415043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C3D66932-245D-4CC7-B285-0C4753CE2263}" type="datetime1">
              <a:rPr lang="en-US" smtClean="0">
                <a:solidFill>
                  <a:srgbClr val="4590B8"/>
                </a:solidFill>
              </a:rPr>
              <a:t>19/03/2016</a:t>
            </a:fld>
            <a:endParaRPr lang="en-US">
              <a:solidFill>
                <a:srgbClr val="4590B8"/>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a:solidFill>
                <a:srgbClr val="4590B8"/>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4590B8"/>
                </a:solidFill>
              </a:rPr>
              <a:pPr/>
              <a:t>‹#›</a:t>
            </a:fld>
            <a:endParaRPr lang="en-US">
              <a:solidFill>
                <a:srgbClr val="4590B8"/>
              </a:solidFill>
            </a:endParaRPr>
          </a:p>
        </p:txBody>
      </p:sp>
    </p:spTree>
    <p:extLst>
      <p:ext uri="{BB962C8B-B14F-4D97-AF65-F5344CB8AC3E}">
        <p14:creationId xmlns:p14="http://schemas.microsoft.com/office/powerpoint/2010/main" val="517070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AAF500-82B2-4026-8898-5C81ED562F2C}" type="datetime1">
              <a:rPr lang="en-US" smtClean="0">
                <a:solidFill>
                  <a:srgbClr val="4590B8"/>
                </a:solidFill>
              </a:rPr>
              <a:t>19/03/2016</a:t>
            </a:fld>
            <a:endParaRPr lang="en-US">
              <a:solidFill>
                <a:srgbClr val="4590B8"/>
              </a:solidFill>
            </a:endParaRPr>
          </a:p>
        </p:txBody>
      </p:sp>
      <p:sp>
        <p:nvSpPr>
          <p:cNvPr id="3" name="Footer Placeholder 2"/>
          <p:cNvSpPr>
            <a:spLocks noGrp="1"/>
          </p:cNvSpPr>
          <p:nvPr>
            <p:ph type="ftr" sz="quarter" idx="11"/>
          </p:nvPr>
        </p:nvSpPr>
        <p:spPr/>
        <p:txBody>
          <a:bodyPr/>
          <a:lstStyle/>
          <a:p>
            <a:r>
              <a:rPr lang="en-US" smtClean="0">
                <a:solidFill>
                  <a:srgbClr val="4590B8"/>
                </a:solidFill>
              </a:rPr>
              <a:t>CAHOCON-2016</a:t>
            </a:r>
            <a:endParaRPr lang="en-US">
              <a:solidFill>
                <a:srgbClr val="4590B8"/>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4590B8"/>
                </a:solidFill>
              </a:rPr>
              <a:pPr/>
              <a:t>‹#›</a:t>
            </a:fld>
            <a:endParaRPr lang="en-US">
              <a:solidFill>
                <a:srgbClr val="4590B8"/>
              </a:solidFill>
            </a:endParaRPr>
          </a:p>
        </p:txBody>
      </p:sp>
    </p:spTree>
    <p:extLst>
      <p:ext uri="{BB962C8B-B14F-4D97-AF65-F5344CB8AC3E}">
        <p14:creationId xmlns:p14="http://schemas.microsoft.com/office/powerpoint/2010/main" val="952521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75FE2239-29CD-4948-A1F6-91B83EB4EC13}" type="datetime1">
              <a:rPr lang="en-US" smtClean="0">
                <a:solidFill>
                  <a:srgbClr val="1A3260">
                    <a:lumMod val="75000"/>
                    <a:lumOff val="25000"/>
                  </a:srgbClr>
                </a:solidFill>
              </a:rPr>
              <a:t>19/03/2016</a:t>
            </a:fld>
            <a:endParaRPr lang="en-US">
              <a:solidFill>
                <a:srgbClr val="1A3260">
                  <a:lumMod val="75000"/>
                  <a:lumOff val="25000"/>
                </a:srgbClr>
              </a:solidFill>
            </a:endParaRP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smtClean="0">
                <a:solidFill>
                  <a:srgbClr val="1A3260">
                    <a:lumMod val="75000"/>
                    <a:lumOff val="25000"/>
                  </a:srgbClr>
                </a:solidFill>
              </a:rPr>
              <a:t>CAHOCON-2016</a:t>
            </a:r>
            <a:endParaRPr lang="en-US">
              <a:solidFill>
                <a:srgbClr val="1A3260">
                  <a:lumMod val="75000"/>
                  <a:lumOff val="25000"/>
                </a:srgbClr>
              </a:solidFill>
            </a:endParaRP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B6F15528-21DE-4FAA-801E-634DDDAF4B2B}" type="slidenum">
              <a:rPr lang="en-US" smtClean="0">
                <a:solidFill>
                  <a:srgbClr val="1A3260">
                    <a:lumMod val="75000"/>
                    <a:lumOff val="25000"/>
                  </a:srgbClr>
                </a:solidFill>
              </a:rPr>
              <a:pPr/>
              <a:t>‹#›</a:t>
            </a:fld>
            <a:endParaRPr lang="en-US">
              <a:solidFill>
                <a:srgbClr val="1A3260">
                  <a:lumMod val="75000"/>
                  <a:lumOff val="25000"/>
                </a:srgbClr>
              </a:solidFill>
            </a:endParaRPr>
          </a:p>
        </p:txBody>
      </p:sp>
    </p:spTree>
    <p:extLst>
      <p:ext uri="{BB962C8B-B14F-4D97-AF65-F5344CB8AC3E}">
        <p14:creationId xmlns:p14="http://schemas.microsoft.com/office/powerpoint/2010/main" val="364001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4BC9B5-E0CA-4DB8-ADAF-6ED64C03475D}" type="datetime1">
              <a:rPr lang="en-US" smtClean="0">
                <a:solidFill>
                  <a:srgbClr val="4590B8"/>
                </a:solidFill>
              </a:rPr>
              <a:t>19/03/2016</a:t>
            </a:fld>
            <a:endParaRPr lang="en-US">
              <a:solidFill>
                <a:srgbClr val="4590B8"/>
              </a:solidFill>
            </a:endParaRPr>
          </a:p>
        </p:txBody>
      </p:sp>
      <p:sp>
        <p:nvSpPr>
          <p:cNvPr id="6" name="Footer Placeholder 5"/>
          <p:cNvSpPr>
            <a:spLocks noGrp="1"/>
          </p:cNvSpPr>
          <p:nvPr>
            <p:ph type="ftr" sz="quarter" idx="11"/>
          </p:nvPr>
        </p:nvSpPr>
        <p:spPr/>
        <p:txBody>
          <a:bodyPr/>
          <a:lstStyle/>
          <a:p>
            <a:r>
              <a:rPr lang="en-US" smtClean="0">
                <a:solidFill>
                  <a:srgbClr val="4590B8"/>
                </a:solidFill>
              </a:rPr>
              <a:t>CAHOCON-2016</a:t>
            </a:r>
            <a:endParaRPr lang="en-US">
              <a:solidFill>
                <a:srgbClr val="4590B8"/>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590B8"/>
                </a:solidFill>
              </a:rPr>
              <a:pPr/>
              <a:t>‹#›</a:t>
            </a:fld>
            <a:endParaRPr lang="en-US">
              <a:solidFill>
                <a:srgbClr val="4590B8"/>
              </a:solidFill>
            </a:endParaRPr>
          </a:p>
        </p:txBody>
      </p:sp>
    </p:spTree>
    <p:extLst>
      <p:ext uri="{BB962C8B-B14F-4D97-AF65-F5344CB8AC3E}">
        <p14:creationId xmlns:p14="http://schemas.microsoft.com/office/powerpoint/2010/main" val="2327644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5654176" y="6458872"/>
            <a:ext cx="2133600" cy="365125"/>
          </a:xfrm>
          <a:prstGeom prst="rect">
            <a:avLst/>
          </a:prstGeom>
        </p:spPr>
        <p:txBody>
          <a:bodyPr vert="horz" lIns="91440" tIns="45720" rIns="91440" bIns="45720" rtlCol="0" anchor="ctr"/>
          <a:lstStyle>
            <a:lvl1pPr algn="r">
              <a:defRPr sz="900">
                <a:solidFill>
                  <a:schemeClr val="accent2"/>
                </a:solidFill>
              </a:defRPr>
            </a:lvl1pPr>
          </a:lstStyle>
          <a:p>
            <a:fld id="{5A3247C7-2F6F-471E-B4E0-F6CD4316CAD8}" type="datetime1">
              <a:rPr lang="en-US" smtClean="0">
                <a:solidFill>
                  <a:srgbClr val="4590B8"/>
                </a:solidFill>
              </a:rPr>
              <a:t>19/03/2016</a:t>
            </a:fld>
            <a:endParaRPr lang="en-US">
              <a:solidFill>
                <a:srgbClr val="4590B8"/>
              </a:solidFill>
            </a:endParaRPr>
          </a:p>
        </p:txBody>
      </p:sp>
      <p:sp>
        <p:nvSpPr>
          <p:cNvPr id="5" name="Footer Placeholder 4"/>
          <p:cNvSpPr>
            <a:spLocks noGrp="1"/>
          </p:cNvSpPr>
          <p:nvPr>
            <p:ph type="ftr" sz="quarter" idx="3"/>
          </p:nvPr>
        </p:nvSpPr>
        <p:spPr>
          <a:xfrm>
            <a:off x="2819401" y="6458872"/>
            <a:ext cx="3505200" cy="365125"/>
          </a:xfrm>
          <a:prstGeom prst="rect">
            <a:avLst/>
          </a:prstGeom>
        </p:spPr>
        <p:txBody>
          <a:bodyPr vert="horz" lIns="91440" tIns="45720" rIns="91440" bIns="45720" rtlCol="0" anchor="ctr"/>
          <a:lstStyle>
            <a:lvl1pPr algn="ctr">
              <a:defRPr sz="900" cap="all">
                <a:solidFill>
                  <a:schemeClr val="accent2"/>
                </a:solidFill>
              </a:defRPr>
            </a:lvl1pPr>
          </a:lstStyle>
          <a:p>
            <a:r>
              <a:rPr lang="en-US" smtClean="0">
                <a:solidFill>
                  <a:srgbClr val="4590B8"/>
                </a:solidFill>
              </a:rPr>
              <a:t>CAHOCON-2016</a:t>
            </a:r>
            <a:endParaRPr lang="en-US" dirty="0">
              <a:solidFill>
                <a:srgbClr val="4590B8"/>
              </a:solidFill>
            </a:endParaRPr>
          </a:p>
        </p:txBody>
      </p:sp>
      <p:sp>
        <p:nvSpPr>
          <p:cNvPr id="6" name="Slide Number Placeholder 5"/>
          <p:cNvSpPr>
            <a:spLocks noGrp="1"/>
          </p:cNvSpPr>
          <p:nvPr>
            <p:ph type="sldNum" sz="quarter" idx="4"/>
          </p:nvPr>
        </p:nvSpPr>
        <p:spPr>
          <a:xfrm>
            <a:off x="7916333" y="6462969"/>
            <a:ext cx="770468" cy="365125"/>
          </a:xfrm>
          <a:prstGeom prst="rect">
            <a:avLst/>
          </a:prstGeom>
        </p:spPr>
        <p:txBody>
          <a:bodyPr vert="horz" lIns="91440" tIns="45720" rIns="91440" bIns="45720" rtlCol="0" anchor="ctr"/>
          <a:lstStyle>
            <a:lvl1pPr algn="r">
              <a:defRPr sz="900">
                <a:solidFill>
                  <a:schemeClr val="accent2"/>
                </a:solidFill>
              </a:defRPr>
            </a:lvl1pPr>
          </a:lstStyle>
          <a:p>
            <a:fld id="{B6F15528-21DE-4FAA-801E-634DDDAF4B2B}" type="slidenum">
              <a:rPr lang="en-US" smtClean="0">
                <a:solidFill>
                  <a:srgbClr val="4590B8"/>
                </a:solidFill>
              </a:rPr>
              <a:pPr/>
              <a:t>‹#›</a:t>
            </a:fld>
            <a:endParaRPr lang="en-US">
              <a:solidFill>
                <a:srgbClr val="4590B8"/>
              </a:solidFill>
            </a:endParaRPr>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8556104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457200" rtl="0" eaLnBrk="1" latinLnBrk="0" hangingPunct="1">
        <a:spcBef>
          <a:spcPct val="0"/>
        </a:spcBef>
        <a:buNone/>
        <a:defRPr sz="4400" b="0" kern="1200" cap="none">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just" defTabSz="457200" rtl="0" eaLnBrk="1" latinLnBrk="0" hangingPunct="1">
        <a:spcBef>
          <a:spcPct val="20000"/>
        </a:spcBef>
        <a:spcAft>
          <a:spcPts val="600"/>
        </a:spcAft>
        <a:buClr>
          <a:schemeClr val="accent2"/>
        </a:buClr>
        <a:buSzPct val="92000"/>
        <a:buFont typeface="Wingdings 2" panose="05020102010507070707" pitchFamily="18" charset="2"/>
        <a:buChar char=""/>
        <a:defRPr sz="2800" kern="1200">
          <a:solidFill>
            <a:schemeClr val="tx2"/>
          </a:solidFill>
          <a:latin typeface="+mn-lt"/>
          <a:ea typeface="+mn-ea"/>
          <a:cs typeface="+mn-cs"/>
        </a:defRPr>
      </a:lvl1pPr>
      <a:lvl2pPr marL="630000" indent="-306000" algn="just"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2pPr>
      <a:lvl3pPr marL="900000" indent="-270000" algn="just"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mn-lt"/>
          <a:ea typeface="+mn-ea"/>
          <a:cs typeface="+mn-cs"/>
        </a:defRPr>
      </a:lvl3pPr>
      <a:lvl4pPr marL="1242000" indent="-234000" algn="just"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4pPr>
      <a:lvl5pPr marL="1602000" indent="-234000" algn="just"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5400" b="1" dirty="0" smtClean="0"/>
              <a:t>NCs Unplugged</a:t>
            </a:r>
            <a:endParaRPr lang="en-IN" sz="6000" b="1" dirty="0"/>
          </a:p>
        </p:txBody>
      </p:sp>
      <p:sp>
        <p:nvSpPr>
          <p:cNvPr id="3" name="Subtitle 2"/>
          <p:cNvSpPr>
            <a:spLocks noGrp="1"/>
          </p:cNvSpPr>
          <p:nvPr>
            <p:ph type="subTitle" idx="1"/>
          </p:nvPr>
        </p:nvSpPr>
        <p:spPr>
          <a:xfrm>
            <a:off x="581192" y="3810000"/>
            <a:ext cx="7989752" cy="590321"/>
          </a:xfrm>
        </p:spPr>
        <p:txBody>
          <a:bodyPr>
            <a:noAutofit/>
          </a:bodyPr>
          <a:lstStyle/>
          <a:p>
            <a:r>
              <a:rPr lang="en-US" sz="2400" dirty="0" smtClean="0">
                <a:solidFill>
                  <a:schemeClr val="bg1"/>
                </a:solidFill>
              </a:rPr>
              <a:t>Dr.  Anand R</a:t>
            </a:r>
          </a:p>
          <a:p>
            <a:r>
              <a:rPr lang="en-US" sz="2400" dirty="0" smtClean="0">
                <a:solidFill>
                  <a:schemeClr val="bg1"/>
                </a:solidFill>
              </a:rPr>
              <a:t>Professor of Pulmonary Medicine</a:t>
            </a:r>
          </a:p>
          <a:p>
            <a:r>
              <a:rPr lang="en-US" sz="2400" dirty="0" smtClean="0">
                <a:solidFill>
                  <a:schemeClr val="bg1"/>
                </a:solidFill>
              </a:rPr>
              <a:t>Kasturba Medical </a:t>
            </a:r>
            <a:r>
              <a:rPr lang="en-US" sz="2400" dirty="0" smtClean="0">
                <a:solidFill>
                  <a:schemeClr val="bg1"/>
                </a:solidFill>
              </a:rPr>
              <a:t>College HOSPITAL, </a:t>
            </a:r>
            <a:r>
              <a:rPr lang="en-US" sz="2400" dirty="0" err="1" smtClean="0">
                <a:solidFill>
                  <a:schemeClr val="bg1"/>
                </a:solidFill>
              </a:rPr>
              <a:t>MangalURU</a:t>
            </a:r>
            <a:endParaRPr lang="en-US" sz="2400" dirty="0" smtClean="0">
              <a:solidFill>
                <a:schemeClr val="bg1"/>
              </a:solidFill>
            </a:endParaRPr>
          </a:p>
          <a:p>
            <a:r>
              <a:rPr lang="en-US" sz="2400" dirty="0" smtClean="0">
                <a:solidFill>
                  <a:schemeClr val="bg1"/>
                </a:solidFill>
              </a:rPr>
              <a:t>Karnataka, India</a:t>
            </a:r>
            <a:endParaRPr lang="en-IN" sz="2400" dirty="0">
              <a:solidFill>
                <a:schemeClr val="bg1"/>
              </a:solidFill>
            </a:endParaRPr>
          </a:p>
        </p:txBody>
      </p:sp>
    </p:spTree>
    <p:extLst>
      <p:ext uri="{BB962C8B-B14F-4D97-AF65-F5344CB8AC3E}">
        <p14:creationId xmlns:p14="http://schemas.microsoft.com/office/powerpoint/2010/main" val="920816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NC-5</a:t>
            </a:r>
            <a:endParaRPr lang="en-US" dirty="0"/>
          </a:p>
        </p:txBody>
      </p:sp>
      <p:sp>
        <p:nvSpPr>
          <p:cNvPr id="3" name="Content Placeholder 2"/>
          <p:cNvSpPr>
            <a:spLocks noGrp="1"/>
          </p:cNvSpPr>
          <p:nvPr>
            <p:ph idx="1"/>
          </p:nvPr>
        </p:nvSpPr>
        <p:spPr/>
        <p:txBody>
          <a:bodyPr/>
          <a:lstStyle/>
          <a:p>
            <a:pPr lvl="0"/>
            <a:r>
              <a:rPr lang="en-GB" dirty="0"/>
              <a:t>Evidence to suggest that the antibiotic policy is adhered to is found lacking. For example, based on interview of the infection control officer (and also based on the data presented as a part of indicators) it is noted that the best compliance has been only </a:t>
            </a:r>
            <a:r>
              <a:rPr lang="en-GB" dirty="0" smtClean="0"/>
              <a:t>20</a:t>
            </a:r>
            <a:r>
              <a:rPr lang="en-GB" dirty="0"/>
              <a:t>%. Further, it is noted that there is no antibiotic policy for any urological surgery. </a:t>
            </a:r>
            <a:r>
              <a:rPr lang="en-GB" b="1" dirty="0">
                <a:solidFill>
                  <a:srgbClr val="0000FF"/>
                </a:solidFill>
              </a:rPr>
              <a:t>- HIC </a:t>
            </a:r>
            <a:r>
              <a:rPr lang="en-GB" b="1" dirty="0" smtClean="0">
                <a:solidFill>
                  <a:srgbClr val="0000FF"/>
                </a:solidFill>
              </a:rPr>
              <a:t>2g</a:t>
            </a:r>
            <a:endParaRPr lang="en-US"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21671947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p:txBody>
          <a:bodyPr>
            <a:normAutofit lnSpcReduction="10000"/>
          </a:bodyPr>
          <a:lstStyle/>
          <a:p>
            <a:pPr>
              <a:lnSpc>
                <a:spcPct val="110000"/>
              </a:lnSpc>
            </a:pPr>
            <a:r>
              <a:rPr lang="en-US" dirty="0" smtClean="0"/>
              <a:t>Urology has been included in documentation. The policy is now being adhered to 100%. Representative samples (5) are attached.</a:t>
            </a:r>
          </a:p>
          <a:p>
            <a:r>
              <a:rPr lang="en-US" dirty="0" smtClean="0"/>
              <a:t>The documentation has been revised extensively after review of literature &amp; urology has been included. The quality department is monitoring adherence to this. OE of document change and samples from 5 case sheets are attached.</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242574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a:xfrm>
            <a:off x="581192" y="1981200"/>
            <a:ext cx="7989752" cy="4477671"/>
          </a:xfrm>
        </p:spPr>
        <p:txBody>
          <a:bodyPr>
            <a:normAutofit fontScale="92500" lnSpcReduction="20000"/>
          </a:bodyPr>
          <a:lstStyle/>
          <a:p>
            <a:pPr>
              <a:lnSpc>
                <a:spcPct val="120000"/>
              </a:lnSpc>
            </a:pPr>
            <a:r>
              <a:rPr lang="en-US" dirty="0" smtClean="0"/>
              <a:t>The </a:t>
            </a:r>
            <a:r>
              <a:rPr lang="en-US" dirty="0"/>
              <a:t>documentation has been revised extensively after review of literature &amp; </a:t>
            </a:r>
            <a:r>
              <a:rPr lang="en-US" dirty="0" smtClean="0"/>
              <a:t>consultation with doctors and infection control experts. Departments which were excluded including urology have </a:t>
            </a:r>
            <a:r>
              <a:rPr lang="en-US" dirty="0"/>
              <a:t>been included</a:t>
            </a:r>
            <a:r>
              <a:rPr lang="en-US" dirty="0" smtClean="0"/>
              <a:t>. Organization has decided to identify a consultant/department as “champion” on a monthly basis. The quality department has been monitoring adherence to this on a weekly basis for the past 1 month and this has shown an improvement to 70%. The endeavor will be continued and henceforth the quality department will be monitoring this on a monthly basis.</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9690543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NC-6</a:t>
            </a:r>
            <a:endParaRPr lang="en-US" dirty="0"/>
          </a:p>
        </p:txBody>
      </p:sp>
      <p:sp>
        <p:nvSpPr>
          <p:cNvPr id="3" name="Content Placeholder 2"/>
          <p:cNvSpPr>
            <a:spLocks noGrp="1"/>
          </p:cNvSpPr>
          <p:nvPr>
            <p:ph idx="1"/>
          </p:nvPr>
        </p:nvSpPr>
        <p:spPr/>
        <p:txBody>
          <a:bodyPr/>
          <a:lstStyle/>
          <a:p>
            <a:r>
              <a:rPr lang="en-IN" dirty="0"/>
              <a:t>Although </a:t>
            </a:r>
            <a:r>
              <a:rPr lang="en-IN" dirty="0" smtClean="0"/>
              <a:t>“audit” </a:t>
            </a:r>
            <a:r>
              <a:rPr lang="en-IN" dirty="0"/>
              <a:t>of patient care services is being done it is noted that </a:t>
            </a:r>
            <a:r>
              <a:rPr lang="en-IN" dirty="0" smtClean="0"/>
              <a:t>the </a:t>
            </a:r>
            <a:r>
              <a:rPr lang="en-IN" dirty="0"/>
              <a:t>parameters to be audited are </a:t>
            </a:r>
            <a:r>
              <a:rPr lang="en-IN" dirty="0" smtClean="0"/>
              <a:t>not defined </a:t>
            </a:r>
            <a:r>
              <a:rPr lang="en-IN" dirty="0"/>
              <a:t>by the </a:t>
            </a:r>
            <a:r>
              <a:rPr lang="en-IN" dirty="0" smtClean="0"/>
              <a:t>organisation </a:t>
            </a:r>
            <a:r>
              <a:rPr lang="en-IN" dirty="0"/>
              <a:t>keeping in mind all </a:t>
            </a:r>
            <a:r>
              <a:rPr lang="en-IN" dirty="0" smtClean="0"/>
              <a:t>the requirements </a:t>
            </a:r>
            <a:r>
              <a:rPr lang="en-IN" dirty="0"/>
              <a:t>of this standard. The present “</a:t>
            </a:r>
            <a:r>
              <a:rPr lang="en-IN" dirty="0" smtClean="0"/>
              <a:t>audit parameters” </a:t>
            </a:r>
            <a:r>
              <a:rPr lang="en-IN" dirty="0"/>
              <a:t>appear to </a:t>
            </a:r>
            <a:r>
              <a:rPr lang="en-IN" dirty="0" smtClean="0"/>
              <a:t>be </a:t>
            </a:r>
            <a:r>
              <a:rPr lang="en-US" dirty="0" smtClean="0"/>
              <a:t>more </a:t>
            </a:r>
            <a:r>
              <a:rPr lang="en-US" dirty="0"/>
              <a:t>like “</a:t>
            </a:r>
            <a:r>
              <a:rPr lang="en-US" dirty="0" smtClean="0"/>
              <a:t>research questions”. </a:t>
            </a:r>
            <a:r>
              <a:rPr lang="en-US" b="1" dirty="0" smtClean="0">
                <a:solidFill>
                  <a:srgbClr val="0000FF"/>
                </a:solidFill>
              </a:rPr>
              <a:t>– CQI 6b</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29641103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p:txBody>
          <a:bodyPr>
            <a:normAutofit/>
          </a:bodyPr>
          <a:lstStyle/>
          <a:p>
            <a:r>
              <a:rPr lang="en-US" dirty="0" smtClean="0"/>
              <a:t>The audit has been done as per the guidance provided by NABH.</a:t>
            </a:r>
          </a:p>
          <a:p>
            <a:r>
              <a:rPr lang="en-US" dirty="0" smtClean="0"/>
              <a:t>The quality team has taken a re-look at all the clinical audit topics and has modified the same as per the guidance provided by NABH. Refer to attached the clinical audit sample.</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58163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a:xfrm>
            <a:off x="581192" y="2057401"/>
            <a:ext cx="7989752" cy="4191000"/>
          </a:xfrm>
        </p:spPr>
        <p:txBody>
          <a:bodyPr>
            <a:normAutofit/>
          </a:bodyPr>
          <a:lstStyle/>
          <a:p>
            <a:r>
              <a:rPr lang="en-US" sz="2400" dirty="0" smtClean="0"/>
              <a:t>The organization has formed a clinical audit team with representation from clinical side, nursing side, administrators and quality. The team will be coordinating with clinicians and nurses to ensure that the audit is done as per the guidance laid down. 3 of the staff have completed training in clinical audit and over the next 6 months another 7 will complete the training. Please find attached a clinical audit protocol sample. Data is being collected as per the protocol. Aim has been defined with the objectives laid down. Standards have been clearly defined stating the criteria and target.</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3969356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NC-7</a:t>
            </a:r>
            <a:endParaRPr lang="en-US" dirty="0"/>
          </a:p>
        </p:txBody>
      </p:sp>
      <p:sp>
        <p:nvSpPr>
          <p:cNvPr id="3" name="Content Placeholder 2"/>
          <p:cNvSpPr>
            <a:spLocks noGrp="1"/>
          </p:cNvSpPr>
          <p:nvPr>
            <p:ph idx="1"/>
          </p:nvPr>
        </p:nvSpPr>
        <p:spPr/>
        <p:txBody>
          <a:bodyPr>
            <a:normAutofit/>
          </a:bodyPr>
          <a:lstStyle/>
          <a:p>
            <a:r>
              <a:rPr lang="en-IN" dirty="0"/>
              <a:t>On review of the organization’s compliance with the laid down </a:t>
            </a:r>
            <a:r>
              <a:rPr lang="en-IN" dirty="0" smtClean="0"/>
              <a:t>and applicable </a:t>
            </a:r>
            <a:r>
              <a:rPr lang="en-IN" dirty="0"/>
              <a:t>legislations and regulations </a:t>
            </a:r>
            <a:r>
              <a:rPr lang="en-US" dirty="0" smtClean="0"/>
              <a:t>it is noted that t</a:t>
            </a:r>
            <a:r>
              <a:rPr lang="en-IN" dirty="0" smtClean="0"/>
              <a:t>he </a:t>
            </a:r>
            <a:r>
              <a:rPr lang="en-IN" dirty="0"/>
              <a:t>organization is yet to get its renewed authorisation </a:t>
            </a:r>
            <a:r>
              <a:rPr lang="en-IN" dirty="0" smtClean="0"/>
              <a:t>for MTP</a:t>
            </a:r>
            <a:r>
              <a:rPr lang="en-IN" dirty="0"/>
              <a:t>. The previous one expired on 31st December. The </a:t>
            </a:r>
            <a:r>
              <a:rPr lang="en-IN" dirty="0" smtClean="0"/>
              <a:t>letter has </a:t>
            </a:r>
            <a:r>
              <a:rPr lang="en-IN" dirty="0"/>
              <a:t>been sent only on </a:t>
            </a:r>
            <a:r>
              <a:rPr lang="en-IN" dirty="0" smtClean="0"/>
              <a:t>16</a:t>
            </a:r>
            <a:r>
              <a:rPr lang="en-IN" baseline="30000" dirty="0" smtClean="0"/>
              <a:t>th</a:t>
            </a:r>
            <a:r>
              <a:rPr lang="en-IN" dirty="0" smtClean="0"/>
              <a:t> March 2016. </a:t>
            </a:r>
            <a:r>
              <a:rPr lang="en-IN" b="1" dirty="0" smtClean="0">
                <a:solidFill>
                  <a:srgbClr val="0000FF"/>
                </a:solidFill>
              </a:rPr>
              <a:t>– ROM 2a</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6804854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a:xfrm>
            <a:off x="581192" y="2228003"/>
            <a:ext cx="7989752" cy="4096597"/>
          </a:xfrm>
        </p:spPr>
        <p:txBody>
          <a:bodyPr>
            <a:noAutofit/>
          </a:bodyPr>
          <a:lstStyle/>
          <a:p>
            <a:r>
              <a:rPr lang="en-US" sz="2400" dirty="0" smtClean="0"/>
              <a:t>The renewal has been obtained and the same is submitted for reference.</a:t>
            </a:r>
          </a:p>
          <a:p>
            <a:r>
              <a:rPr lang="en-US" sz="2400" dirty="0" smtClean="0"/>
              <a:t>The renewal has been obtained and a mechanism has been put in place to ensure that this does not recur.</a:t>
            </a:r>
          </a:p>
          <a:p>
            <a:r>
              <a:rPr lang="en-US" sz="2400" dirty="0" smtClean="0"/>
              <a:t>The organization has prepared a matrix listing the various statutory requirements, the date on which it was obtained, the date on which it is due for renewal and where applicable the date by which the application for renewal has been sent. The renewed MTP authorization and the “statutory matrix” are attached for reference.</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664687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grpId="0" nodeType="clickEffect">
                                  <p:stCondLst>
                                    <p:cond delay="0"/>
                                  </p:stCondLst>
                                  <p:childTnLst>
                                    <p:set>
                                      <p:cBhvr rctx="PPT">
                                        <p:cTn id="17" dur="indefinite"/>
                                        <p:tgtEl>
                                          <p:spTgt spid="3">
                                            <p:txEl>
                                              <p:pRg st="1" end="1"/>
                                            </p:txEl>
                                          </p:spTgt>
                                        </p:tgtEl>
                                        <p:attrNameLst>
                                          <p:attrName>style.opacity</p:attrName>
                                        </p:attrNameLst>
                                      </p:cBhvr>
                                      <p:to>
                                        <p:strVal val="0.5"/>
                                      </p:to>
                                    </p:set>
                                    <p:animEffect filter="image" prLst="opacity: 0.5">
                                      <p:cBhvr rctx="IE">
                                        <p:cTn id="18" dur="indefinite"/>
                                        <p:tgtEl>
                                          <p:spTgt spid="3">
                                            <p:txEl>
                                              <p:pRg st="1" end="1"/>
                                            </p:txEl>
                                          </p:spTgt>
                                        </p:tgtEl>
                                      </p:cBhvr>
                                    </p:animEffec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NC-8</a:t>
            </a:r>
            <a:endParaRPr lang="en-US" dirty="0"/>
          </a:p>
        </p:txBody>
      </p:sp>
      <p:sp>
        <p:nvSpPr>
          <p:cNvPr id="3" name="Content Placeholder 2"/>
          <p:cNvSpPr>
            <a:spLocks noGrp="1"/>
          </p:cNvSpPr>
          <p:nvPr>
            <p:ph idx="1"/>
          </p:nvPr>
        </p:nvSpPr>
        <p:spPr/>
        <p:txBody>
          <a:bodyPr/>
          <a:lstStyle/>
          <a:p>
            <a:r>
              <a:rPr lang="en-GB" dirty="0"/>
              <a:t>Evidence to suggest that the organization has a documented safe exit plan in case of fire and non-fire emergencies for all areas is found lacking For example, upper basement area</a:t>
            </a:r>
            <a:r>
              <a:rPr lang="en-GB" dirty="0" smtClean="0"/>
              <a:t>. </a:t>
            </a:r>
            <a:r>
              <a:rPr lang="en-GB" b="1" dirty="0" smtClean="0">
                <a:solidFill>
                  <a:srgbClr val="0000FF"/>
                </a:solidFill>
              </a:rPr>
              <a:t>– FMS 6b</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7167264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a:xfrm>
            <a:off x="581192" y="2228003"/>
            <a:ext cx="7989752" cy="4020397"/>
          </a:xfrm>
        </p:spPr>
        <p:txBody>
          <a:bodyPr>
            <a:noAutofit/>
          </a:bodyPr>
          <a:lstStyle/>
          <a:p>
            <a:r>
              <a:rPr lang="en-US" dirty="0" smtClean="0"/>
              <a:t>Safe exit plan was present. The same has been attached.</a:t>
            </a:r>
          </a:p>
          <a:p>
            <a:r>
              <a:rPr lang="en-US" dirty="0" smtClean="0"/>
              <a:t>The organization has a safe exit plan for all areas of the hospital. During the assessment, since it was being modified it was removed from the area and it has now been replaced. OE is attached.</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03977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NC-1</a:t>
            </a:r>
            <a:endParaRPr lang="en-US" dirty="0"/>
          </a:p>
        </p:txBody>
      </p:sp>
      <p:sp>
        <p:nvSpPr>
          <p:cNvPr id="3" name="Content Placeholder 2"/>
          <p:cNvSpPr>
            <a:spLocks noGrp="1"/>
          </p:cNvSpPr>
          <p:nvPr>
            <p:ph idx="1"/>
          </p:nvPr>
        </p:nvSpPr>
        <p:spPr/>
        <p:txBody>
          <a:bodyPr/>
          <a:lstStyle/>
          <a:p>
            <a:r>
              <a:rPr lang="en-IN" dirty="0"/>
              <a:t>No evidence to suggest that the initial assessment of </a:t>
            </a:r>
            <a:r>
              <a:rPr lang="en-IN" dirty="0" smtClean="0"/>
              <a:t>out-patients includes </a:t>
            </a:r>
            <a:r>
              <a:rPr lang="en-IN" dirty="0"/>
              <a:t>screening for nutritional needs</a:t>
            </a:r>
            <a:r>
              <a:rPr lang="en-IN" dirty="0" smtClean="0"/>
              <a:t>. </a:t>
            </a:r>
            <a:r>
              <a:rPr lang="en-IN" b="1" dirty="0" smtClean="0">
                <a:solidFill>
                  <a:srgbClr val="0000FF"/>
                </a:solidFill>
              </a:rPr>
              <a:t>– AAC 4f</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3085108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p:txBody>
          <a:bodyPr>
            <a:noAutofit/>
          </a:bodyPr>
          <a:lstStyle/>
          <a:p>
            <a:r>
              <a:rPr lang="en-US" sz="2400" dirty="0" smtClean="0"/>
              <a:t>The organization has a safe exit plan for all areas of the hospital which is now displayed in every area. After the assessment, the organization has got an external audit done wherein aspects of signage, availability of functional fire-fighting material and mock drills have been checked. OE of the display of upper basement area and results of the external audit are attached.</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25457516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NC-9</a:t>
            </a:r>
            <a:endParaRPr lang="en-US" dirty="0"/>
          </a:p>
        </p:txBody>
      </p:sp>
      <p:sp>
        <p:nvSpPr>
          <p:cNvPr id="3" name="Content Placeholder 2"/>
          <p:cNvSpPr>
            <a:spLocks noGrp="1"/>
          </p:cNvSpPr>
          <p:nvPr>
            <p:ph idx="1"/>
          </p:nvPr>
        </p:nvSpPr>
        <p:spPr/>
        <p:txBody>
          <a:bodyPr/>
          <a:lstStyle/>
          <a:p>
            <a:r>
              <a:rPr lang="en-IN" dirty="0" smtClean="0"/>
              <a:t>The </a:t>
            </a:r>
            <a:r>
              <a:rPr lang="en-IN" dirty="0"/>
              <a:t>organisation is </a:t>
            </a:r>
            <a:r>
              <a:rPr lang="en-IN" dirty="0" smtClean="0"/>
              <a:t>not providing </a:t>
            </a:r>
            <a:r>
              <a:rPr lang="en-IN" dirty="0"/>
              <a:t>induction training</a:t>
            </a:r>
            <a:r>
              <a:rPr lang="en-IN" dirty="0" smtClean="0"/>
              <a:t>. </a:t>
            </a:r>
            <a:r>
              <a:rPr lang="en-IN" b="1" dirty="0" smtClean="0">
                <a:solidFill>
                  <a:srgbClr val="0000FF"/>
                </a:solidFill>
              </a:rPr>
              <a:t>– HRM 2c</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7606313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NC-9</a:t>
            </a:r>
            <a:endParaRPr lang="en-US" dirty="0"/>
          </a:p>
        </p:txBody>
      </p:sp>
      <p:sp>
        <p:nvSpPr>
          <p:cNvPr id="3" name="Content Placeholder 2"/>
          <p:cNvSpPr>
            <a:spLocks noGrp="1"/>
          </p:cNvSpPr>
          <p:nvPr>
            <p:ph idx="1"/>
          </p:nvPr>
        </p:nvSpPr>
        <p:spPr/>
        <p:txBody>
          <a:bodyPr/>
          <a:lstStyle/>
          <a:p>
            <a:r>
              <a:rPr lang="en-GB" dirty="0"/>
              <a:t>Although </a:t>
            </a:r>
            <a:r>
              <a:rPr lang="en-GB" dirty="0" smtClean="0"/>
              <a:t>induction training is provided by the organization, </a:t>
            </a:r>
            <a:r>
              <a:rPr lang="en-GB" dirty="0"/>
              <a:t>evidence to suggest that all </a:t>
            </a:r>
            <a:r>
              <a:rPr lang="en-GB" dirty="0" smtClean="0"/>
              <a:t>eligible staff are </a:t>
            </a:r>
            <a:r>
              <a:rPr lang="en-GB" dirty="0"/>
              <a:t>trained is found lacking. For example, </a:t>
            </a:r>
            <a:r>
              <a:rPr lang="en-GB" dirty="0" smtClean="0"/>
              <a:t>as against 23 staff who had to be provided induction training by March 15</a:t>
            </a:r>
            <a:r>
              <a:rPr lang="en-GB" baseline="30000" dirty="0" smtClean="0"/>
              <a:t>th</a:t>
            </a:r>
            <a:r>
              <a:rPr lang="en-GB" dirty="0" smtClean="0"/>
              <a:t> (based on the hospital’s policy of providing induction training to all staff who have joined in the previous 2 weeks) only 6 have been provided training. </a:t>
            </a:r>
            <a:r>
              <a:rPr lang="en-IN" b="1" dirty="0">
                <a:solidFill>
                  <a:srgbClr val="0000FF"/>
                </a:solidFill>
              </a:rPr>
              <a:t>– HRM </a:t>
            </a:r>
            <a:r>
              <a:rPr lang="en-IN" b="1" dirty="0" smtClean="0">
                <a:solidFill>
                  <a:srgbClr val="0000FF"/>
                </a:solidFill>
              </a:rPr>
              <a:t>2c</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39899221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a:xfrm>
            <a:off x="581192" y="1981201"/>
            <a:ext cx="7989752" cy="4267200"/>
          </a:xfrm>
        </p:spPr>
        <p:txBody>
          <a:bodyPr>
            <a:normAutofit fontScale="85000" lnSpcReduction="20000"/>
          </a:bodyPr>
          <a:lstStyle/>
          <a:p>
            <a:pPr>
              <a:lnSpc>
                <a:spcPct val="120000"/>
              </a:lnSpc>
            </a:pPr>
            <a:r>
              <a:rPr lang="en-US" dirty="0" smtClean="0"/>
              <a:t>All staff have been trained. OE is attached</a:t>
            </a:r>
          </a:p>
          <a:p>
            <a:pPr>
              <a:lnSpc>
                <a:spcPct val="120000"/>
              </a:lnSpc>
            </a:pPr>
            <a:r>
              <a:rPr lang="en-US" dirty="0" smtClean="0"/>
              <a:t>All staff have been trained. After reviewing the documentation it was decided that henceforth it will be done within one month of joining. OE is attached</a:t>
            </a:r>
          </a:p>
          <a:p>
            <a:pPr>
              <a:lnSpc>
                <a:spcPct val="120000"/>
              </a:lnSpc>
            </a:pPr>
            <a:r>
              <a:rPr lang="en-US" dirty="0"/>
              <a:t>All staff have been trained. After reviewing the documentation it was decided that henceforth it will be done within one month of joining</a:t>
            </a:r>
            <a:r>
              <a:rPr lang="en-US" dirty="0" smtClean="0"/>
              <a:t>. The HR department has included adherence to the induction training schedule as one of its objective and this data will be discussed with the management every 6 months.</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474498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grpId="0" nodeType="clickEffect">
                                  <p:stCondLst>
                                    <p:cond delay="0"/>
                                  </p:stCondLst>
                                  <p:childTnLst>
                                    <p:set>
                                      <p:cBhvr rctx="PPT">
                                        <p:cTn id="17" dur="indefinite"/>
                                        <p:tgtEl>
                                          <p:spTgt spid="3">
                                            <p:txEl>
                                              <p:pRg st="1" end="1"/>
                                            </p:txEl>
                                          </p:spTgt>
                                        </p:tgtEl>
                                        <p:attrNameLst>
                                          <p:attrName>style.opacity</p:attrName>
                                        </p:attrNameLst>
                                      </p:cBhvr>
                                      <p:to>
                                        <p:strVal val="0.5"/>
                                      </p:to>
                                    </p:set>
                                    <p:animEffect filter="image" prLst="opacity: 0.5">
                                      <p:cBhvr rctx="IE">
                                        <p:cTn id="18" dur="indefinite"/>
                                        <p:tgtEl>
                                          <p:spTgt spid="3">
                                            <p:txEl>
                                              <p:pRg st="1" end="1"/>
                                            </p:txEl>
                                          </p:spTgt>
                                        </p:tgtEl>
                                      </p:cBhvr>
                                    </p:animEffec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NC-10</a:t>
            </a:r>
            <a:endParaRPr lang="en-US" dirty="0"/>
          </a:p>
        </p:txBody>
      </p:sp>
      <p:sp>
        <p:nvSpPr>
          <p:cNvPr id="3" name="Content Placeholder 2"/>
          <p:cNvSpPr>
            <a:spLocks noGrp="1"/>
          </p:cNvSpPr>
          <p:nvPr>
            <p:ph idx="1"/>
          </p:nvPr>
        </p:nvSpPr>
        <p:spPr/>
        <p:txBody>
          <a:bodyPr/>
          <a:lstStyle/>
          <a:p>
            <a:r>
              <a:rPr lang="en-GB" dirty="0"/>
              <a:t>After the medical record audit, evidence to suggest that appropriate corrective and preventive measures are undertaken within a defined period of time and are documented is found deficient</a:t>
            </a:r>
            <a:r>
              <a:rPr lang="en-GB" dirty="0" smtClean="0"/>
              <a:t>. </a:t>
            </a:r>
            <a:r>
              <a:rPr lang="en-GB" b="1" dirty="0" smtClean="0">
                <a:solidFill>
                  <a:srgbClr val="0000FF"/>
                </a:solidFill>
              </a:rPr>
              <a:t>– IMS 7g</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6524135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p:txBody>
          <a:bodyPr>
            <a:normAutofit/>
          </a:bodyPr>
          <a:lstStyle/>
          <a:p>
            <a:r>
              <a:rPr lang="en-US" dirty="0" smtClean="0"/>
              <a:t>All deficiencies pointed out in the previous audit have been closed.</a:t>
            </a:r>
          </a:p>
          <a:p>
            <a:r>
              <a:rPr lang="en-US" dirty="0"/>
              <a:t>All deficiencies pointed out in the previous audit have been </a:t>
            </a:r>
            <a:r>
              <a:rPr lang="en-US" dirty="0" smtClean="0"/>
              <a:t>closed. Henceforth a copy of the closure report will be sent to quality.</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49468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p:txBody>
          <a:bodyPr>
            <a:normAutofit/>
          </a:bodyPr>
          <a:lstStyle/>
          <a:p>
            <a:r>
              <a:rPr lang="en-US" dirty="0" smtClean="0"/>
              <a:t>All </a:t>
            </a:r>
            <a:r>
              <a:rPr lang="en-US" dirty="0"/>
              <a:t>deficiencies pointed out in the previous audit have been closed. </a:t>
            </a:r>
            <a:r>
              <a:rPr lang="en-US" dirty="0" smtClean="0"/>
              <a:t>Since an analysis revealed that the reason for this was lack of what the audit team was supposed to do, they have now specifically been provided training on the same. OEs in the form of closure report of previous audit findings, training record and training effectiveness are submitted.</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11759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Admin\AppData\Local\Microsoft\Windows\Temporary Internet Files\Content.IE5\T05BVSZY\MCj04160280000[1].wmf"/>
          <p:cNvPicPr>
            <a:picLocks noChangeAspect="1" noChangeArrowheads="1"/>
          </p:cNvPicPr>
          <p:nvPr/>
        </p:nvPicPr>
        <p:blipFill>
          <a:blip r:embed="rId2" cstate="print"/>
          <a:srcRect/>
          <a:stretch>
            <a:fillRect/>
          </a:stretch>
        </p:blipFill>
        <p:spPr bwMode="auto">
          <a:xfrm>
            <a:off x="3608387" y="2638425"/>
            <a:ext cx="1927225" cy="1581150"/>
          </a:xfrm>
          <a:prstGeom prst="rect">
            <a:avLst/>
          </a:prstGeom>
          <a:noFill/>
        </p:spPr>
      </p:pic>
      <p:pic>
        <p:nvPicPr>
          <p:cNvPr id="1028" name="Picture 4" descr="C:\Users\Admin\AppData\Local\Microsoft\Windows\Temporary Internet Files\Content.IE5\T05BVSZY\MCj04160280000[1].wmf"/>
          <p:cNvPicPr>
            <a:picLocks noChangeAspect="1" noChangeArrowheads="1"/>
          </p:cNvPicPr>
          <p:nvPr/>
        </p:nvPicPr>
        <p:blipFill>
          <a:blip r:embed="rId2" cstate="print"/>
          <a:srcRect/>
          <a:stretch>
            <a:fillRect/>
          </a:stretch>
        </p:blipFill>
        <p:spPr bwMode="auto">
          <a:xfrm>
            <a:off x="1414136" y="838200"/>
            <a:ext cx="6315728" cy="5181600"/>
          </a:xfrm>
          <a:prstGeom prst="rect">
            <a:avLst/>
          </a:prstGeom>
          <a:noFill/>
        </p:spPr>
      </p:pic>
      <p:sp>
        <p:nvSpPr>
          <p:cNvPr id="2" name="Footer Placeholder 1"/>
          <p:cNvSpPr>
            <a:spLocks noGrp="1"/>
          </p:cNvSpPr>
          <p:nvPr>
            <p:ph type="ftr" sz="quarter" idx="11"/>
          </p:nvPr>
        </p:nvSpPr>
        <p:spPr/>
        <p:txBody>
          <a:bodyPr/>
          <a:lstStyle/>
          <a:p>
            <a:r>
              <a:rPr lang="en-US" smtClean="0">
                <a:solidFill>
                  <a:srgbClr val="4590B8"/>
                </a:solidFill>
              </a:rPr>
              <a:t>CAHOCON-2016</a:t>
            </a:r>
            <a:endParaRPr lang="en-US">
              <a:solidFill>
                <a:srgbClr val="4590B8"/>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p:txBody>
          <a:bodyPr/>
          <a:lstStyle/>
          <a:p>
            <a:r>
              <a:rPr lang="en-US" dirty="0" smtClean="0"/>
              <a:t>Nutritional screening is now being done for all patients.</a:t>
            </a:r>
          </a:p>
          <a:p>
            <a:r>
              <a:rPr lang="en-US" dirty="0" smtClean="0"/>
              <a:t>Staff have been sensitized and now this is being done for all patients. Please find attached 5 samples.</a:t>
            </a:r>
          </a:p>
          <a:p>
            <a:r>
              <a:rPr lang="en-US" dirty="0"/>
              <a:t>Staff have ben sensitized and now this is being done for all patients. Please find attached </a:t>
            </a:r>
            <a:r>
              <a:rPr lang="en-US" dirty="0" smtClean="0"/>
              <a:t>2 samples from 5 different areas.</a:t>
            </a:r>
            <a:endParaRPr lang="en-US" dirty="0"/>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973964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grpId="0" nodeType="clickEffect">
                                  <p:stCondLst>
                                    <p:cond delay="0"/>
                                  </p:stCondLst>
                                  <p:childTnLst>
                                    <p:set>
                                      <p:cBhvr rctx="PPT">
                                        <p:cTn id="17" dur="indefinite"/>
                                        <p:tgtEl>
                                          <p:spTgt spid="3">
                                            <p:txEl>
                                              <p:pRg st="1" end="1"/>
                                            </p:txEl>
                                          </p:spTgt>
                                        </p:tgtEl>
                                        <p:attrNameLst>
                                          <p:attrName>style.opacity</p:attrName>
                                        </p:attrNameLst>
                                      </p:cBhvr>
                                      <p:to>
                                        <p:strVal val="0.5"/>
                                      </p:to>
                                    </p:set>
                                    <p:animEffect filter="image" prLst="opacity: 0.5">
                                      <p:cBhvr rctx="IE">
                                        <p:cTn id="18" dur="indefinite"/>
                                        <p:tgtEl>
                                          <p:spTgt spid="3">
                                            <p:txEl>
                                              <p:pRg st="1" end="1"/>
                                            </p:txEl>
                                          </p:spTgt>
                                        </p:tgtEl>
                                      </p:cBhvr>
                                    </p:animEffec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NC-2</a:t>
            </a:r>
            <a:endParaRPr lang="en-US" dirty="0"/>
          </a:p>
        </p:txBody>
      </p:sp>
      <p:sp>
        <p:nvSpPr>
          <p:cNvPr id="3" name="Content Placeholder 2"/>
          <p:cNvSpPr>
            <a:spLocks noGrp="1"/>
          </p:cNvSpPr>
          <p:nvPr>
            <p:ph idx="1"/>
          </p:nvPr>
        </p:nvSpPr>
        <p:spPr/>
        <p:txBody>
          <a:bodyPr/>
          <a:lstStyle/>
          <a:p>
            <a:r>
              <a:rPr lang="en-IN" dirty="0"/>
              <a:t>Evidence to suggest that events during a </a:t>
            </a:r>
            <a:r>
              <a:rPr lang="en-IN" dirty="0" smtClean="0"/>
              <a:t>cardio-pulmonary resuscitation </a:t>
            </a:r>
            <a:r>
              <a:rPr lang="en-IN" dirty="0"/>
              <a:t>are recorded is found deficient as it is noted that </a:t>
            </a:r>
            <a:r>
              <a:rPr lang="en-IN" dirty="0" smtClean="0"/>
              <a:t>in more </a:t>
            </a:r>
            <a:r>
              <a:rPr lang="en-IN" dirty="0"/>
              <a:t>than 90% of cases the form is incomplete</a:t>
            </a:r>
            <a:r>
              <a:rPr lang="en-IN" dirty="0" smtClean="0"/>
              <a:t>. </a:t>
            </a:r>
            <a:r>
              <a:rPr lang="en-IN" b="1" dirty="0" smtClean="0">
                <a:solidFill>
                  <a:srgbClr val="0000FF"/>
                </a:solidFill>
              </a:rPr>
              <a:t>– COP 4c</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76005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a:xfrm>
            <a:off x="581192" y="2228003"/>
            <a:ext cx="7989752" cy="4020397"/>
          </a:xfrm>
        </p:spPr>
        <p:txBody>
          <a:bodyPr>
            <a:normAutofit fontScale="85000" lnSpcReduction="10000"/>
          </a:bodyPr>
          <a:lstStyle/>
          <a:p>
            <a:pPr>
              <a:lnSpc>
                <a:spcPct val="120000"/>
              </a:lnSpc>
            </a:pPr>
            <a:r>
              <a:rPr lang="en-US" dirty="0" smtClean="0"/>
              <a:t>Re-training has been conducted for all staff and this is now being filled. Relevant samples are attached.</a:t>
            </a:r>
          </a:p>
          <a:p>
            <a:pPr>
              <a:lnSpc>
                <a:spcPct val="120000"/>
              </a:lnSpc>
            </a:pPr>
            <a:r>
              <a:rPr lang="en-US" dirty="0" smtClean="0"/>
              <a:t>The importance of capturing this has ben explained to all concerned, especially members of the CPR team. 5 filled samples are attached.</a:t>
            </a:r>
          </a:p>
          <a:p>
            <a:pPr>
              <a:lnSpc>
                <a:spcPct val="120000"/>
              </a:lnSpc>
            </a:pPr>
            <a:r>
              <a:rPr lang="en-US" dirty="0"/>
              <a:t>The importance of capturing this has ben explained to all </a:t>
            </a:r>
            <a:r>
              <a:rPr lang="en-US" dirty="0" smtClean="0"/>
              <a:t>concerned, </a:t>
            </a:r>
            <a:r>
              <a:rPr lang="en-US" dirty="0"/>
              <a:t>especially members of the CPR team. 5 filled samples </a:t>
            </a:r>
            <a:r>
              <a:rPr lang="en-US" dirty="0" smtClean="0"/>
              <a:t>are attached. A video is also attached &amp; this shows correlation between what is filled and what has happened.</a:t>
            </a:r>
            <a:endParaRPr lang="en-US" dirty="0"/>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3360176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grpId="0" nodeType="clickEffect">
                                  <p:stCondLst>
                                    <p:cond delay="0"/>
                                  </p:stCondLst>
                                  <p:childTnLst>
                                    <p:set>
                                      <p:cBhvr rctx="PPT">
                                        <p:cTn id="17" dur="indefinite"/>
                                        <p:tgtEl>
                                          <p:spTgt spid="3">
                                            <p:txEl>
                                              <p:pRg st="1" end="1"/>
                                            </p:txEl>
                                          </p:spTgt>
                                        </p:tgtEl>
                                        <p:attrNameLst>
                                          <p:attrName>style.opacity</p:attrName>
                                        </p:attrNameLst>
                                      </p:cBhvr>
                                      <p:to>
                                        <p:strVal val="0.5"/>
                                      </p:to>
                                    </p:set>
                                    <p:animEffect filter="image" prLst="opacity: 0.5">
                                      <p:cBhvr rctx="IE">
                                        <p:cTn id="18" dur="indefinite"/>
                                        <p:tgtEl>
                                          <p:spTgt spid="3">
                                            <p:txEl>
                                              <p:pRg st="1" end="1"/>
                                            </p:txEl>
                                          </p:spTgt>
                                        </p:tgtEl>
                                      </p:cBhvr>
                                    </p:animEffec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NC-3</a:t>
            </a:r>
            <a:endParaRPr lang="en-US" dirty="0"/>
          </a:p>
        </p:txBody>
      </p:sp>
      <p:sp>
        <p:nvSpPr>
          <p:cNvPr id="3" name="Content Placeholder 2"/>
          <p:cNvSpPr>
            <a:spLocks noGrp="1"/>
          </p:cNvSpPr>
          <p:nvPr>
            <p:ph idx="1"/>
          </p:nvPr>
        </p:nvSpPr>
        <p:spPr/>
        <p:txBody>
          <a:bodyPr/>
          <a:lstStyle/>
          <a:p>
            <a:r>
              <a:rPr lang="en-IN" dirty="0"/>
              <a:t>Evidence to suggest that medication orders are dated, timed, </a:t>
            </a:r>
            <a:r>
              <a:rPr lang="en-IN" dirty="0" smtClean="0"/>
              <a:t>named and </a:t>
            </a:r>
            <a:r>
              <a:rPr lang="en-IN" dirty="0"/>
              <a:t>signed is found lacking. For example, there is no name or </a:t>
            </a:r>
            <a:r>
              <a:rPr lang="en-IN" dirty="0" smtClean="0"/>
              <a:t>time mentioned </a:t>
            </a:r>
            <a:r>
              <a:rPr lang="en-IN" dirty="0"/>
              <a:t>in the orders of </a:t>
            </a:r>
            <a:r>
              <a:rPr lang="en-IN" dirty="0" smtClean="0"/>
              <a:t>123456, 7891011. </a:t>
            </a:r>
            <a:r>
              <a:rPr lang="en-IN" b="1" dirty="0" smtClean="0">
                <a:solidFill>
                  <a:srgbClr val="0000FF"/>
                </a:solidFill>
              </a:rPr>
              <a:t>– MOM 4g</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3576874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a:xfrm>
            <a:off x="581192" y="2228003"/>
            <a:ext cx="7989752" cy="4020397"/>
          </a:xfrm>
        </p:spPr>
        <p:txBody>
          <a:bodyPr>
            <a:normAutofit fontScale="92500" lnSpcReduction="10000"/>
          </a:bodyPr>
          <a:lstStyle/>
          <a:p>
            <a:pPr>
              <a:lnSpc>
                <a:spcPct val="110000"/>
              </a:lnSpc>
            </a:pPr>
            <a:r>
              <a:rPr lang="en-US" dirty="0" smtClean="0"/>
              <a:t>This is </a:t>
            </a:r>
            <a:r>
              <a:rPr lang="en-US" dirty="0"/>
              <a:t>now being done for all patients.</a:t>
            </a:r>
          </a:p>
          <a:p>
            <a:pPr>
              <a:lnSpc>
                <a:spcPct val="110000"/>
              </a:lnSpc>
            </a:pPr>
            <a:r>
              <a:rPr lang="en-US" dirty="0" smtClean="0"/>
              <a:t>All doctors including visiting consultants have been </a:t>
            </a:r>
            <a:r>
              <a:rPr lang="en-US" dirty="0"/>
              <a:t>sensitized and now this is being done for all patients. Please find attached 5 samples.</a:t>
            </a:r>
          </a:p>
          <a:p>
            <a:pPr>
              <a:lnSpc>
                <a:spcPct val="110000"/>
              </a:lnSpc>
            </a:pPr>
            <a:r>
              <a:rPr lang="en-US" dirty="0"/>
              <a:t>All doctors including visiting consultants </a:t>
            </a:r>
            <a:r>
              <a:rPr lang="en-US" dirty="0" smtClean="0"/>
              <a:t>sensitized </a:t>
            </a:r>
            <a:r>
              <a:rPr lang="en-US" dirty="0"/>
              <a:t>and now this is being done for all patients. Please find attached 2 samples from 5 different areas</a:t>
            </a:r>
            <a:r>
              <a:rPr lang="en-US" dirty="0" smtClean="0"/>
              <a:t>. Further, please find attached the results of the audit done by the quality team.</a:t>
            </a:r>
            <a:endParaRPr lang="en-US" dirty="0"/>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4175093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grpId="0" nodeType="clickEffect">
                                  <p:stCondLst>
                                    <p:cond delay="0"/>
                                  </p:stCondLst>
                                  <p:childTnLst>
                                    <p:set>
                                      <p:cBhvr rctx="PPT">
                                        <p:cTn id="17" dur="indefinite"/>
                                        <p:tgtEl>
                                          <p:spTgt spid="3">
                                            <p:txEl>
                                              <p:pRg st="1" end="1"/>
                                            </p:txEl>
                                          </p:spTgt>
                                        </p:tgtEl>
                                        <p:attrNameLst>
                                          <p:attrName>style.opacity</p:attrName>
                                        </p:attrNameLst>
                                      </p:cBhvr>
                                      <p:to>
                                        <p:strVal val="0.5"/>
                                      </p:to>
                                    </p:set>
                                    <p:animEffect filter="image" prLst="opacity: 0.5">
                                      <p:cBhvr rctx="IE">
                                        <p:cTn id="18" dur="indefinite"/>
                                        <p:tgtEl>
                                          <p:spTgt spid="3">
                                            <p:txEl>
                                              <p:pRg st="1" end="1"/>
                                            </p:txEl>
                                          </p:spTgt>
                                        </p:tgtEl>
                                      </p:cBhvr>
                                    </p:animEffec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NC-4</a:t>
            </a:r>
            <a:endParaRPr lang="en-US" dirty="0"/>
          </a:p>
        </p:txBody>
      </p:sp>
      <p:sp>
        <p:nvSpPr>
          <p:cNvPr id="3" name="Content Placeholder 2"/>
          <p:cNvSpPr>
            <a:spLocks noGrp="1"/>
          </p:cNvSpPr>
          <p:nvPr>
            <p:ph idx="1"/>
          </p:nvPr>
        </p:nvSpPr>
        <p:spPr/>
        <p:txBody>
          <a:bodyPr/>
          <a:lstStyle/>
          <a:p>
            <a:r>
              <a:rPr lang="en-IN" dirty="0"/>
              <a:t>On review of the organization’s informed consent process </a:t>
            </a:r>
            <a:r>
              <a:rPr lang="en-US" dirty="0" smtClean="0"/>
              <a:t>it is noted that n</a:t>
            </a:r>
            <a:r>
              <a:rPr lang="en-IN" dirty="0" smtClean="0"/>
              <a:t>o </a:t>
            </a:r>
            <a:r>
              <a:rPr lang="en-IN" dirty="0"/>
              <a:t>side </a:t>
            </a:r>
            <a:r>
              <a:rPr lang="en-IN" dirty="0" smtClean="0"/>
              <a:t>is mentioned </a:t>
            </a:r>
            <a:r>
              <a:rPr lang="en-IN" dirty="0"/>
              <a:t>in the consent </a:t>
            </a:r>
            <a:r>
              <a:rPr lang="en-IN" dirty="0" smtClean="0"/>
              <a:t>form for pigtail </a:t>
            </a:r>
            <a:r>
              <a:rPr lang="en-IN" dirty="0"/>
              <a:t>insertion </a:t>
            </a:r>
            <a:r>
              <a:rPr lang="en-IN" dirty="0" smtClean="0"/>
              <a:t>to the chest of 1234567 </a:t>
            </a:r>
            <a:r>
              <a:rPr lang="en-IN" dirty="0"/>
              <a:t>dated </a:t>
            </a:r>
            <a:r>
              <a:rPr lang="en-IN" dirty="0" smtClean="0"/>
              <a:t>18/03/2016.</a:t>
            </a:r>
            <a:r>
              <a:rPr lang="en-US" dirty="0"/>
              <a:t> </a:t>
            </a:r>
            <a:r>
              <a:rPr lang="en-US" dirty="0" smtClean="0"/>
              <a:t> This is in contradiction to what the organization’s documentation for informed consent states wherein it has ben stated that the side (where applicable) has to be stated. </a:t>
            </a:r>
            <a:r>
              <a:rPr lang="en-IN" b="1" dirty="0" smtClean="0">
                <a:solidFill>
                  <a:srgbClr val="0000FF"/>
                </a:solidFill>
              </a:rPr>
              <a:t>– PRE 4d</a:t>
            </a:r>
            <a:endParaRPr lang="en-US" b="1" dirty="0">
              <a:solidFill>
                <a:srgbClr val="0000FF"/>
              </a:solidFill>
            </a:endParaRP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1162495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idx="1"/>
          </p:nvPr>
        </p:nvSpPr>
        <p:spPr>
          <a:xfrm>
            <a:off x="581192" y="1981201"/>
            <a:ext cx="7989752" cy="4191000"/>
          </a:xfrm>
        </p:spPr>
        <p:txBody>
          <a:bodyPr>
            <a:normAutofit fontScale="85000" lnSpcReduction="20000"/>
          </a:bodyPr>
          <a:lstStyle/>
          <a:p>
            <a:pPr>
              <a:lnSpc>
                <a:spcPct val="120000"/>
              </a:lnSpc>
            </a:pPr>
            <a:r>
              <a:rPr lang="en-US" dirty="0" smtClean="0"/>
              <a:t>It was an oversight and the same has been corrected.</a:t>
            </a:r>
          </a:p>
          <a:p>
            <a:pPr>
              <a:lnSpc>
                <a:spcPct val="120000"/>
              </a:lnSpc>
            </a:pPr>
            <a:r>
              <a:rPr lang="en-US" dirty="0" smtClean="0"/>
              <a:t>The concerned consultant has been counselled and in the documentation, stating the side has been made optional. Refer to the attached sample.</a:t>
            </a:r>
          </a:p>
          <a:p>
            <a:pPr>
              <a:lnSpc>
                <a:spcPct val="120000"/>
              </a:lnSpc>
            </a:pPr>
            <a:r>
              <a:rPr lang="en-US" dirty="0" smtClean="0"/>
              <a:t>The organization has conducted a training programme for all its consultants and duty doctors. The issues with respect to consent were discussed and it was agreed that no change in documentation is required. Quality department now conducts audits once in every 15 days and please find attached the results of the last audit.</a:t>
            </a:r>
          </a:p>
        </p:txBody>
      </p:sp>
      <p:sp>
        <p:nvSpPr>
          <p:cNvPr id="4" name="Footer Placeholder 3"/>
          <p:cNvSpPr>
            <a:spLocks noGrp="1"/>
          </p:cNvSpPr>
          <p:nvPr>
            <p:ph type="ftr" sz="quarter" idx="11"/>
          </p:nvPr>
        </p:nvSpPr>
        <p:spPr/>
        <p:txBody>
          <a:bodyPr/>
          <a:lstStyle/>
          <a:p>
            <a:r>
              <a:rPr lang="en-US" smtClean="0">
                <a:solidFill>
                  <a:srgbClr val="4590B8"/>
                </a:solidFill>
              </a:rPr>
              <a:t>CAHOCON-2016</a:t>
            </a:r>
            <a:endParaRPr lang="en-US" dirty="0">
              <a:solidFill>
                <a:srgbClr val="4590B8"/>
              </a:solidFill>
            </a:endParaRPr>
          </a:p>
        </p:txBody>
      </p:sp>
    </p:spTree>
    <p:extLst>
      <p:ext uri="{BB962C8B-B14F-4D97-AF65-F5344CB8AC3E}">
        <p14:creationId xmlns:p14="http://schemas.microsoft.com/office/powerpoint/2010/main" val="2499240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0" nodeType="clickEffect">
                                  <p:stCondLst>
                                    <p:cond delay="0"/>
                                  </p:stCondLst>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grpId="0" nodeType="clickEffect">
                                  <p:stCondLst>
                                    <p:cond delay="0"/>
                                  </p:stCondLst>
                                  <p:childTnLst>
                                    <p:set>
                                      <p:cBhvr rctx="PPT">
                                        <p:cTn id="17" dur="indefinite"/>
                                        <p:tgtEl>
                                          <p:spTgt spid="3">
                                            <p:txEl>
                                              <p:pRg st="1" end="1"/>
                                            </p:txEl>
                                          </p:spTgt>
                                        </p:tgtEl>
                                        <p:attrNameLst>
                                          <p:attrName>style.opacity</p:attrName>
                                        </p:attrNameLst>
                                      </p:cBhvr>
                                      <p:to>
                                        <p:strVal val="0.5"/>
                                      </p:to>
                                    </p:set>
                                    <p:animEffect filter="image" prLst="opacity: 0.5">
                                      <p:cBhvr rctx="IE">
                                        <p:cTn id="18" dur="indefinite"/>
                                        <p:tgtEl>
                                          <p:spTgt spid="3">
                                            <p:txEl>
                                              <p:pRg st="1" end="1"/>
                                            </p:txEl>
                                          </p:spTgt>
                                        </p:tgtEl>
                                      </p:cBhvr>
                                    </p:animEffec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4939</TotalTime>
  <Words>1574</Words>
  <Application>Microsoft Office PowerPoint</Application>
  <PresentationFormat>On-screen Show (4:3)</PresentationFormat>
  <Paragraphs>98</Paragraphs>
  <Slides>27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Calibri</vt:lpstr>
      <vt:lpstr>Gill Sans MT</vt:lpstr>
      <vt:lpstr>Wingdings 2</vt:lpstr>
      <vt:lpstr>Dividend</vt:lpstr>
      <vt:lpstr>NCs Unplugged</vt:lpstr>
      <vt:lpstr>NC-1</vt:lpstr>
      <vt:lpstr>Closure</vt:lpstr>
      <vt:lpstr>NC-2</vt:lpstr>
      <vt:lpstr>Closure</vt:lpstr>
      <vt:lpstr>NC-3</vt:lpstr>
      <vt:lpstr>Closure</vt:lpstr>
      <vt:lpstr>NC-4</vt:lpstr>
      <vt:lpstr>Closure</vt:lpstr>
      <vt:lpstr>NC-5</vt:lpstr>
      <vt:lpstr>Closure</vt:lpstr>
      <vt:lpstr>Closure</vt:lpstr>
      <vt:lpstr>NC-6</vt:lpstr>
      <vt:lpstr>Closure</vt:lpstr>
      <vt:lpstr>Closure</vt:lpstr>
      <vt:lpstr>NC-7</vt:lpstr>
      <vt:lpstr>Closure</vt:lpstr>
      <vt:lpstr>NC-8</vt:lpstr>
      <vt:lpstr>Closure</vt:lpstr>
      <vt:lpstr>Closure</vt:lpstr>
      <vt:lpstr>NC-9</vt:lpstr>
      <vt:lpstr>NC-9</vt:lpstr>
      <vt:lpstr>Closure</vt:lpstr>
      <vt:lpstr>NC-10</vt:lpstr>
      <vt:lpstr>Closure</vt:lpstr>
      <vt:lpstr>Closure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Difficult Pleural Effusion</dc:title>
  <dc:creator>Anand</dc:creator>
  <cp:lastModifiedBy>Anand R</cp:lastModifiedBy>
  <cp:revision>457</cp:revision>
  <dcterms:created xsi:type="dcterms:W3CDTF">2006-08-16T00:00:00Z</dcterms:created>
  <dcterms:modified xsi:type="dcterms:W3CDTF">2016-03-19T07:32:15Z</dcterms:modified>
</cp:coreProperties>
</file>