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57" r:id="rId4"/>
    <p:sldId id="258" r:id="rId5"/>
    <p:sldId id="260" r:id="rId6"/>
    <p:sldId id="274" r:id="rId7"/>
    <p:sldId id="261" r:id="rId8"/>
    <p:sldId id="265" r:id="rId9"/>
    <p:sldId id="266" r:id="rId10"/>
    <p:sldId id="262" r:id="rId11"/>
    <p:sldId id="273" r:id="rId12"/>
    <p:sldId id="271" r:id="rId13"/>
    <p:sldId id="267" r:id="rId14"/>
    <p:sldId id="263" r:id="rId15"/>
    <p:sldId id="268" r:id="rId16"/>
    <p:sldId id="27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4245-252D-476D-BB14-7F2C441D0D8D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B7F9-9174-4B1C-BBEC-8DD942826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6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B7F9-9174-4B1C-BBEC-8DD942826A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5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9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879C-362E-488C-8454-471F4A14997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A9FC-B6D9-4236-B1BD-24E4966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5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sreerengahospital.com/images/cont/milestone/PH21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905000" y="3352800"/>
            <a:ext cx="6537325" cy="12112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129134" cy="11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3179762" y="6075363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51313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725988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222876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722938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251576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09600"/>
            <a:ext cx="91440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NABH Accreditation from a Tier 3 town in South India:</a:t>
            </a:r>
          </a:p>
          <a:p>
            <a:pPr algn="ctr">
              <a:lnSpc>
                <a:spcPts val="15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Experiences and expectations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38" y="4953001"/>
            <a:ext cx="79295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Dr.Anuradha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Pichumani</a:t>
            </a:r>
            <a:r>
              <a:rPr lang="en-US" sz="2400" b="1" dirty="0" smtClean="0">
                <a:solidFill>
                  <a:schemeClr val="bg1"/>
                </a:solidFill>
              </a:rPr>
              <a:t>  DGO FICOG MBA</a:t>
            </a:r>
          </a:p>
          <a:p>
            <a:pPr>
              <a:lnSpc>
                <a:spcPts val="15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Consultant </a:t>
            </a:r>
            <a:r>
              <a:rPr lang="en-US" b="1" dirty="0" err="1" smtClean="0">
                <a:solidFill>
                  <a:schemeClr val="bg1"/>
                </a:solidFill>
              </a:rPr>
              <a:t>Obs</a:t>
            </a:r>
            <a:r>
              <a:rPr lang="en-US" b="1" dirty="0" smtClean="0">
                <a:solidFill>
                  <a:schemeClr val="bg1"/>
                </a:solidFill>
              </a:rPr>
              <a:t> &amp; </a:t>
            </a:r>
            <a:r>
              <a:rPr lang="en-US" b="1" dirty="0" err="1" smtClean="0">
                <a:solidFill>
                  <a:schemeClr val="bg1"/>
                </a:solidFill>
              </a:rPr>
              <a:t>Gynaecologist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15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Executive Director</a:t>
            </a:r>
          </a:p>
          <a:p>
            <a:pPr algn="ctr">
              <a:lnSpc>
                <a:spcPts val="15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NABH Accreditation Coordinator</a:t>
            </a:r>
          </a:p>
          <a:p>
            <a:pPr algn="ctr">
              <a:lnSpc>
                <a:spcPts val="15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Sree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Renga</a:t>
            </a:r>
            <a:r>
              <a:rPr lang="en-US" b="1" dirty="0" smtClean="0">
                <a:solidFill>
                  <a:schemeClr val="bg1"/>
                </a:solidFill>
              </a:rPr>
              <a:t> Hospital, Chengalpattu, Tamil Nadu</a:t>
            </a:r>
          </a:p>
          <a:p>
            <a:pPr algn="ctr">
              <a:lnSpc>
                <a:spcPts val="15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1981200"/>
            <a:ext cx="5943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Recruiting Specialist Consultants and personnel for the Quality department</a:t>
            </a:r>
          </a:p>
          <a:p>
            <a:pPr marL="285750" indent="-285750"/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Migration of skilled nurses to metro cities and even moving abroad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About 10 medical colleges located within 40 km of Chengalpattu – competing for patients, Consultants and employees</a:t>
            </a:r>
          </a:p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Documents and Settings\Administrator\My Documents\images c\images (4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3733800"/>
            <a:ext cx="1885950" cy="1600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28600" y="235803"/>
            <a:ext cx="3124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Challenge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1371600"/>
            <a:ext cx="4724400" cy="4770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Skills Gap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27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495800" y="1143000"/>
            <a:ext cx="44958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Challenge</a:t>
            </a:r>
          </a:p>
          <a:p>
            <a:pPr>
              <a:lnSpc>
                <a:spcPts val="1500"/>
              </a:lnSpc>
            </a:pPr>
            <a:endParaRPr lang="en-US" sz="4400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4400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Skills Gap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6876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4648200"/>
            <a:ext cx="2057400" cy="1200329"/>
          </a:xfrm>
          <a:prstGeom prst="rect">
            <a:avLst/>
          </a:prstGeom>
          <a:solidFill>
            <a:srgbClr val="C00000">
              <a:alpha val="25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        10 Medical Colleges and Govt. Hospitals in a 40 km radius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715000" y="11430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5715000" y="3276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4876800" y="24384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4191000" y="38862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810000" y="46482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6705600" y="46482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6629400" y="20574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6400800" y="2895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2895600" y="60960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2133600" y="2133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6096000" y="4038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600" y="3453428"/>
            <a:ext cx="594360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u="sng" dirty="0" smtClean="0">
                <a:solidFill>
                  <a:schemeClr val="bg1"/>
                </a:solidFill>
              </a:rPr>
              <a:t>Doctors: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Recruitment of Tele-</a:t>
            </a:r>
            <a:r>
              <a:rPr lang="en-US" sz="2400" dirty="0" err="1" smtClean="0">
                <a:solidFill>
                  <a:schemeClr val="bg1"/>
                </a:solidFill>
              </a:rPr>
              <a:t>Intensivist</a:t>
            </a:r>
            <a:r>
              <a:rPr lang="en-US" sz="2400" dirty="0" smtClean="0">
                <a:solidFill>
                  <a:schemeClr val="bg1"/>
                </a:solidFill>
              </a:rPr>
              <a:t> (for the ICU) and Tele-Ophthalmologist, to complement the in-house capabilities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u="sng" dirty="0" smtClean="0">
                <a:solidFill>
                  <a:schemeClr val="bg1"/>
                </a:solidFill>
              </a:rPr>
              <a:t>Nurses: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Teaching NABH Standards to students of our paramedical institute. Graduating students are employed to assist Nurses in maintaining NABH records.</a:t>
            </a:r>
          </a:p>
          <a:p>
            <a:pPr lvl="1">
              <a:lnSpc>
                <a:spcPts val="15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381267"/>
            <a:ext cx="3733800" cy="4770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Skills Gap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235803"/>
            <a:ext cx="5410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How we overcame</a:t>
            </a:r>
            <a:endParaRPr lang="en-US" sz="4800" i="1" dirty="0">
              <a:solidFill>
                <a:schemeClr val="bg1"/>
              </a:solidFill>
            </a:endParaRPr>
          </a:p>
        </p:txBody>
      </p:sp>
      <p:pic>
        <p:nvPicPr>
          <p:cNvPr id="22" name="Picture 21" descr="ICU.jpg"/>
          <p:cNvPicPr>
            <a:picLocks noChangeAspect="1"/>
          </p:cNvPicPr>
          <p:nvPr/>
        </p:nvPicPr>
        <p:blipFill>
          <a:blip r:embed="rId13" cstate="print"/>
          <a:srcRect l="22414" t="11111" r="7500" b="31111"/>
          <a:stretch>
            <a:fillRect/>
          </a:stretch>
        </p:blipFill>
        <p:spPr>
          <a:xfrm>
            <a:off x="5181600" y="1219200"/>
            <a:ext cx="3574072" cy="2209800"/>
          </a:xfrm>
          <a:prstGeom prst="rect">
            <a:avLst/>
          </a:prstGeom>
        </p:spPr>
      </p:pic>
      <p:pic>
        <p:nvPicPr>
          <p:cNvPr id="23" name="Picture 22" descr="DSCN215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1022546">
            <a:off x="1262626" y="1968997"/>
            <a:ext cx="2268703" cy="17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4495800"/>
            <a:ext cx="7036452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To maintain the NABH-mandated Nurse-Patient ratio</a:t>
            </a:r>
          </a:p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Conduct Bridge Courses and award Certifications to  paramedical students with work experience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3124200" cy="21007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381267"/>
            <a:ext cx="3733800" cy="4770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Skills Gap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235803"/>
            <a:ext cx="5410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How CAHO can help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36576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Servicing and maintenance of equipments in a Tier 3 town costs more – help has to come from the city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Insurance reimbursements low for NABH-accredited hospitals in Tier 3 towns, citing the location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5400" y="1371600"/>
            <a:ext cx="2971800" cy="19704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09800" y="2712184"/>
            <a:ext cx="1447800" cy="4770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Costs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35803"/>
            <a:ext cx="3124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Challenge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4999" y="3414623"/>
            <a:ext cx="703645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>
                <a:solidFill>
                  <a:schemeClr val="bg1"/>
                </a:solidFill>
              </a:rPr>
              <a:t>Facilitate a discussion with IRDAI</a:t>
            </a:r>
          </a:p>
          <a:p>
            <a:pPr marL="285750" indent="-285750"/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US" sz="2400" dirty="0" smtClean="0">
                <a:solidFill>
                  <a:schemeClr val="bg1"/>
                </a:solidFill>
              </a:rPr>
              <a:t>Ensure appropriate reimbursements are awarded to Cashless treatments provided at NABH-accredited hospitals in Tier 3 towns</a:t>
            </a:r>
          </a:p>
          <a:p>
            <a:pPr marL="285750" indent="-285750"/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US" sz="2400" dirty="0" smtClean="0">
                <a:solidFill>
                  <a:srgbClr val="FFFF00"/>
                </a:solidFill>
              </a:rPr>
              <a:t>No discrimination based on geography</a:t>
            </a:r>
          </a:p>
          <a:p>
            <a:pPr>
              <a:lnSpc>
                <a:spcPts val="15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 descr="Image result for affordable ca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933700" cy="19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8600" y="1381267"/>
            <a:ext cx="3733800" cy="52373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Costs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35803"/>
            <a:ext cx="5410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How CAHO can help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3179762" y="6075363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51313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725988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222876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722938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251576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1524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dirty="0" smtClean="0">
                <a:solidFill>
                  <a:srgbClr val="FFFF00"/>
                </a:solidFill>
              </a:rPr>
              <a:t>NABH Accreditation from a Tier 3 town in South India: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ts val="1000"/>
              </a:lnSpc>
            </a:pPr>
            <a:endParaRPr lang="en-US" sz="3200" dirty="0">
              <a:solidFill>
                <a:srgbClr val="FFFF00"/>
              </a:solidFill>
            </a:endParaRPr>
          </a:p>
          <a:p>
            <a:pPr>
              <a:lnSpc>
                <a:spcPts val="1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Experiences and expectations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295400"/>
            <a:ext cx="6629400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4800" dirty="0" smtClean="0">
                <a:solidFill>
                  <a:schemeClr val="bg1"/>
                </a:solidFill>
              </a:rPr>
              <a:t>In a nutshell</a:t>
            </a: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endParaRPr lang="en-US" sz="48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Benefits include improved patient outcomes, via upgrades to Quality and Safety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Challenges will remain but can be sorted out, via creative approaches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Understanding and support from NABH and CAHO will encourage more hospitals in Tier 2/3 towns to undertake NABH accreditation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istrator\My Documents\images c\download (1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05650" y="4191000"/>
            <a:ext cx="180975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7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859">
            <a:off x="227373" y="367883"/>
            <a:ext cx="4741510" cy="3161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5936159"/>
            <a:ext cx="3136106" cy="76944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Administrator\My Documents\images c\images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19600"/>
            <a:ext cx="1790700" cy="22288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80000">
            <a:off x="4520464" y="1759292"/>
            <a:ext cx="4184597" cy="44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40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981200"/>
            <a:ext cx="8001001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1992                            2016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" name="Picture 20" descr="PH21-1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3048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29200" y="3810000"/>
            <a:ext cx="36116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4267200" y="1219200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25 years journey towards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service excellence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6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4089"/>
            <a:ext cx="1375109" cy="13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1" y="1981200"/>
            <a:ext cx="6934200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NABH provided an opportunity to benchmark, validate and continuously improve ourselves .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5791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Quality of Service</a:t>
            </a:r>
          </a:p>
          <a:p>
            <a:pPr algn="ctr">
              <a:lnSpc>
                <a:spcPts val="15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and </a:t>
            </a:r>
          </a:p>
          <a:p>
            <a:pPr algn="ctr">
              <a:lnSpc>
                <a:spcPts val="15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Patient Safety</a:t>
            </a:r>
            <a:endParaRPr lang="en-US" sz="3200" dirty="0"/>
          </a:p>
        </p:txBody>
      </p:sp>
      <p:pic>
        <p:nvPicPr>
          <p:cNvPr id="3075" name="Picture 3" descr="C:\Documents and Settings\Administrator\My Documents\images c\images (9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4800600"/>
            <a:ext cx="2790825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4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2972" y="2106305"/>
            <a:ext cx="87678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Introduction of Code Blue and CPR training</a:t>
            </a:r>
          </a:p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Continuous training – helped reduce errors and</a:t>
            </a:r>
          </a:p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Improve Patient Safety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496704"/>
            <a:ext cx="4343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Nursing</a:t>
            </a:r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4876800"/>
            <a:ext cx="44196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ts val="15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Recognition and timely reporting of Critical Values and Alerts</a:t>
            </a:r>
          </a:p>
          <a:p>
            <a:pPr algn="r">
              <a:lnSpc>
                <a:spcPts val="15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4572000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Diagnostics</a:t>
            </a:r>
            <a:endParaRPr lang="en-US" sz="4400" dirty="0" smtClean="0"/>
          </a:p>
          <a:p>
            <a:pPr algn="r">
              <a:lnSpc>
                <a:spcPts val="1500"/>
              </a:lnSpc>
            </a:pPr>
            <a:endParaRPr lang="en-US" sz="4400" dirty="0"/>
          </a:p>
        </p:txBody>
      </p:sp>
      <p:pic>
        <p:nvPicPr>
          <p:cNvPr id="24" name="Picture 8" descr="Image result for nurse with patient india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628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8600" y="235803"/>
            <a:ext cx="3124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Experiences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4998" y="2209800"/>
            <a:ext cx="7239001" cy="51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ts val="15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Fire alarms, Emergency Route Plans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519" y="1900445"/>
            <a:ext cx="7599481" cy="38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Safety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810000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r">
              <a:lnSpc>
                <a:spcPts val="15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lnSpc>
                <a:spcPts val="15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Data collection for CQI</a:t>
            </a:r>
          </a:p>
          <a:p>
            <a:pPr algn="r">
              <a:lnSpc>
                <a:spcPts val="15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3713946"/>
            <a:ext cx="381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Quality</a:t>
            </a:r>
            <a:endParaRPr lang="en-US" sz="4400" dirty="0" smtClean="0"/>
          </a:p>
          <a:p>
            <a:pPr algn="r">
              <a:lnSpc>
                <a:spcPts val="1500"/>
              </a:lnSpc>
            </a:pP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235803"/>
            <a:ext cx="3124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Experiences</a:t>
            </a:r>
            <a:endParaRPr lang="en-US" sz="48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istrator\My Documents\images c\download (5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1200" y="4724400"/>
            <a:ext cx="29527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9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62200" y="2743200"/>
            <a:ext cx="746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marL="1311275" indent="-457200">
              <a:lnSpc>
                <a:spcPts val="15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marL="1311275" indent="-457200">
              <a:lnSpc>
                <a:spcPts val="15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1311275" indent="-457200">
              <a:lnSpc>
                <a:spcPts val="1500"/>
              </a:lnSpc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1657350" indent="-285750">
              <a:lnSpc>
                <a:spcPts val="15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Awareness of NABH</a:t>
            </a:r>
          </a:p>
          <a:p>
            <a:pPr marL="1657350" indent="-285750">
              <a:lnSpc>
                <a:spcPts val="15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1657350" indent="-285750">
              <a:lnSpc>
                <a:spcPts val="1500"/>
              </a:lnSpc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1657350" indent="-285750">
              <a:lnSpc>
                <a:spcPts val="15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Skills Gap</a:t>
            </a:r>
          </a:p>
          <a:p>
            <a:pPr marL="1657350" indent="-285750">
              <a:lnSpc>
                <a:spcPts val="1500"/>
              </a:lnSpc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1657350" indent="-285750">
              <a:lnSpc>
                <a:spcPts val="15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1657350" indent="-285750">
              <a:lnSpc>
                <a:spcPts val="15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Costs</a:t>
            </a:r>
          </a:p>
          <a:p>
            <a:pPr marL="854075">
              <a:lnSpc>
                <a:spcPts val="1500"/>
              </a:lnSpc>
            </a:pPr>
            <a:endParaRPr lang="en-US" dirty="0"/>
          </a:p>
        </p:txBody>
      </p:sp>
      <p:pic>
        <p:nvPicPr>
          <p:cNvPr id="6146" name="Picture 2" descr="C:\Documents and Settings\Administrator\My Documents\images c\download (7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706173">
            <a:off x="681021" y="472683"/>
            <a:ext cx="3972818" cy="2260627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228600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828800"/>
            <a:ext cx="3733800" cy="4770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Awareness of NABH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2590800"/>
            <a:ext cx="57150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Awareness about NABH and the concept of Quality in healthcare delivery - Low</a:t>
            </a:r>
          </a:p>
          <a:p>
            <a:pPr marL="285750" indent="-285750"/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Educating people about accreditation – </a:t>
            </a:r>
          </a:p>
          <a:p>
            <a:pPr marL="285750" indent="-285750"/>
            <a:r>
              <a:rPr lang="en-US" sz="2400" dirty="0" smtClean="0">
                <a:solidFill>
                  <a:schemeClr val="bg1"/>
                </a:solidFill>
              </a:rPr>
              <a:t>    Expensive and time consuming</a:t>
            </a:r>
          </a:p>
        </p:txBody>
      </p:sp>
      <p:pic>
        <p:nvPicPr>
          <p:cNvPr id="2" name="Picture 4" descr="C:\Documents and Settings\Administrator\My Documents\images c\download (10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4343400"/>
            <a:ext cx="2143125" cy="21431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8600" y="235803"/>
            <a:ext cx="3124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Challenge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42977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Educating Doctors</a:t>
            </a:r>
            <a:r>
              <a:rPr lang="en-US" sz="2400" dirty="0" smtClean="0">
                <a:solidFill>
                  <a:schemeClr val="bg1"/>
                </a:solidFill>
              </a:rPr>
              <a:t> – Newsletters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Educating public</a:t>
            </a:r>
            <a:r>
              <a:rPr lang="en-US" sz="2400" dirty="0" smtClean="0">
                <a:solidFill>
                  <a:schemeClr val="bg1"/>
                </a:solidFill>
              </a:rPr>
              <a:t> - Native language publications, social media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1" name="Picture 3" descr="C:\Documents and Settings\Administrator\My Documents\images c\download (8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1524000"/>
            <a:ext cx="2705100" cy="16859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8600" y="1381267"/>
            <a:ext cx="3733800" cy="4770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Awareness of NABH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235803"/>
            <a:ext cx="5410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How we overcame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0890050" y="107765850"/>
            <a:ext cx="6537325" cy="1211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5400000">
            <a:off x="103279576" y="111223425"/>
            <a:ext cx="6583362" cy="22050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a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638" y="109299375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as-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63" y="109874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3709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q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88" y="11087100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38" y="111399638"/>
            <a:ext cx="288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rh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025" y="108157963"/>
            <a:ext cx="2139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91200" y="-276742"/>
            <a:ext cx="7906915" cy="12673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srh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484"/>
            <a:ext cx="2588276" cy="9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 rot="5400000">
            <a:off x="-2872582" y="5509419"/>
            <a:ext cx="6888163" cy="266699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66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nab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581400"/>
            <a:ext cx="689310" cy="6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jas-an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4249"/>
            <a:ext cx="620187" cy="6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gi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" y="4800600"/>
            <a:ext cx="614428" cy="6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q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429955"/>
            <a:ext cx="639388" cy="6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f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4613"/>
            <a:ext cx="349456" cy="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2133600"/>
            <a:ext cx="703645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Help generate demand for Quality in healthcare via </a:t>
            </a:r>
          </a:p>
          <a:p>
            <a:pPr marL="285750" indent="-285750">
              <a:lnSpc>
                <a:spcPts val="15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Editorial content in the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Print and TV advertising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Publishing an App to locate accredited healthcare     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services easily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Educate </a:t>
            </a:r>
            <a:r>
              <a:rPr lang="en-US" sz="2400" b="1" dirty="0">
                <a:solidFill>
                  <a:srgbClr val="FFFF00"/>
                </a:solidFill>
              </a:rPr>
              <a:t>end users </a:t>
            </a:r>
            <a:r>
              <a:rPr lang="en-US" sz="2400" b="1" dirty="0" smtClean="0">
                <a:solidFill>
                  <a:srgbClr val="FFFF00"/>
                </a:solidFill>
              </a:rPr>
              <a:t>on the </a:t>
            </a:r>
            <a:r>
              <a:rPr lang="en-US" sz="2400" b="1" dirty="0">
                <a:solidFill>
                  <a:srgbClr val="FFFF00"/>
                </a:solidFill>
              </a:rPr>
              <a:t>new levels of accreditation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(Entry-level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</a:rPr>
              <a:t>pre-accreditation)  </a:t>
            </a:r>
            <a:r>
              <a:rPr lang="en-US" sz="2400" b="1" dirty="0">
                <a:solidFill>
                  <a:srgbClr val="FFFF00"/>
                </a:solidFill>
              </a:rPr>
              <a:t>in the NABH pyramid</a:t>
            </a:r>
          </a:p>
          <a:p>
            <a:pPr>
              <a:lnSpc>
                <a:spcPts val="15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Administrator\My Documents\images c\images (24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3733800"/>
            <a:ext cx="2085975" cy="18478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8600" y="1381267"/>
            <a:ext cx="3733800" cy="4770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Awareness of NABH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35803"/>
            <a:ext cx="5410200" cy="83099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How CAHO can help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477</Words>
  <Application>Microsoft Office PowerPoint</Application>
  <PresentationFormat>On-screen Show (4:3)</PresentationFormat>
  <Paragraphs>156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 Renga</dc:creator>
  <cp:lastModifiedBy>Abhishek Ans</cp:lastModifiedBy>
  <cp:revision>109</cp:revision>
  <dcterms:created xsi:type="dcterms:W3CDTF">2016-03-14T08:45:32Z</dcterms:created>
  <dcterms:modified xsi:type="dcterms:W3CDTF">2016-03-17T16:40:01Z</dcterms:modified>
</cp:coreProperties>
</file>