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60" r:id="rId4"/>
    <p:sldId id="261" r:id="rId5"/>
    <p:sldId id="258" r:id="rId6"/>
    <p:sldId id="263" r:id="rId7"/>
    <p:sldId id="275" r:id="rId8"/>
    <p:sldId id="264" r:id="rId9"/>
    <p:sldId id="266" r:id="rId10"/>
    <p:sldId id="267" r:id="rId11"/>
    <p:sldId id="268" r:id="rId12"/>
    <p:sldId id="269" r:id="rId13"/>
    <p:sldId id="271" r:id="rId14"/>
    <p:sldId id="270" r:id="rId15"/>
    <p:sldId id="272" r:id="rId16"/>
    <p:sldId id="273" r:id="rId17"/>
    <p:sldId id="274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Sheet1!$A$2:$A$5</c:f>
              <c:strCache>
                <c:ptCount val="3"/>
                <c:pt idx="0">
                  <c:v>Drs+GR</c:v>
                </c:pt>
                <c:pt idx="1">
                  <c:v>Ns+GR</c:v>
                </c:pt>
                <c:pt idx="2">
                  <c:v>GR only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1019</c:v>
                </c:pt>
                <c:pt idx="1">
                  <c:v>827</c:v>
                </c:pt>
                <c:pt idx="2">
                  <c:v>741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Sheet1!$A$2:$A$5</c:f>
              <c:strCache>
                <c:ptCount val="3"/>
                <c:pt idx="0">
                  <c:v>Drs+GR</c:v>
                </c:pt>
                <c:pt idx="1">
                  <c:v>Ns+GR</c:v>
                </c:pt>
                <c:pt idx="2">
                  <c:v>GR only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cat>
            <c:strRef>
              <c:f>Sheet1!$A$2:$A$5</c:f>
              <c:strCache>
                <c:ptCount val="3"/>
                <c:pt idx="0">
                  <c:v>Drs+GR</c:v>
                </c:pt>
                <c:pt idx="1">
                  <c:v>Ns+GR</c:v>
                </c:pt>
                <c:pt idx="2">
                  <c:v>GR only 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axId val="183930880"/>
        <c:axId val="183932416"/>
      </c:barChart>
      <c:catAx>
        <c:axId val="183930880"/>
        <c:scaling>
          <c:orientation val="minMax"/>
        </c:scaling>
        <c:axPos val="b"/>
        <c:tickLblPos val="nextTo"/>
        <c:crossAx val="183932416"/>
        <c:crosses val="autoZero"/>
        <c:auto val="1"/>
        <c:lblAlgn val="ctr"/>
        <c:lblOffset val="100"/>
      </c:catAx>
      <c:valAx>
        <c:axId val="183932416"/>
        <c:scaling>
          <c:orientation val="minMax"/>
        </c:scaling>
        <c:axPos val="l"/>
        <c:majorGridlines/>
        <c:numFmt formatCode="General" sourceLinked="1"/>
        <c:tickLblPos val="nextTo"/>
        <c:crossAx val="1839308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Lbls>
            <c:showVal val="1"/>
          </c:dLbls>
          <c:cat>
            <c:strRef>
              <c:f>Sheet1!$A$2:$A$5</c:f>
              <c:strCache>
                <c:ptCount val="4"/>
                <c:pt idx="0">
                  <c:v>Drs+GR</c:v>
                </c:pt>
                <c:pt idx="1">
                  <c:v>Ns+GR</c:v>
                </c:pt>
                <c:pt idx="2">
                  <c:v>GR</c:v>
                </c:pt>
                <c:pt idx="3">
                  <c:v>overall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55</c:v>
                </c:pt>
                <c:pt idx="2">
                  <c:v>65</c:v>
                </c:pt>
                <c:pt idx="3">
                  <c:v>67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Drs+GR</c:v>
                </c:pt>
                <c:pt idx="1">
                  <c:v>Ns+GR</c:v>
                </c:pt>
                <c:pt idx="2">
                  <c:v>GR</c:v>
                </c:pt>
                <c:pt idx="3">
                  <c:v>overall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Drs+GR</c:v>
                </c:pt>
                <c:pt idx="1">
                  <c:v>Ns+GR</c:v>
                </c:pt>
                <c:pt idx="2">
                  <c:v>GR</c:v>
                </c:pt>
                <c:pt idx="3">
                  <c:v>overall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axId val="184581120"/>
        <c:axId val="184591104"/>
      </c:barChart>
      <c:catAx>
        <c:axId val="184581120"/>
        <c:scaling>
          <c:orientation val="minMax"/>
        </c:scaling>
        <c:axPos val="b"/>
        <c:tickLblPos val="nextTo"/>
        <c:crossAx val="184591104"/>
        <c:crosses val="autoZero"/>
        <c:auto val="1"/>
        <c:lblAlgn val="ctr"/>
        <c:lblOffset val="100"/>
      </c:catAx>
      <c:valAx>
        <c:axId val="184591104"/>
        <c:scaling>
          <c:orientation val="minMax"/>
        </c:scaling>
        <c:axPos val="l"/>
        <c:majorGridlines/>
        <c:numFmt formatCode="General" sourceLinked="1"/>
        <c:tickLblPos val="nextTo"/>
        <c:crossAx val="18458112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7995C9-A1D2-401C-9E24-359D7EE09D1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DB99CE3-42A1-4122-B7D7-5C192BD6E821}">
      <dgm:prSet phldrT="[Text]"/>
      <dgm:spPr/>
      <dgm:t>
        <a:bodyPr/>
        <a:lstStyle/>
        <a:p>
          <a:r>
            <a:rPr lang="en-IN" b="1" dirty="0" smtClean="0">
              <a:latin typeface="Times New Roman" pitchFamily="18" charset="0"/>
              <a:cs typeface="Times New Roman" pitchFamily="18" charset="0"/>
            </a:rPr>
            <a:t>Low </a:t>
          </a:r>
          <a:endParaRPr lang="en-IN" b="1" dirty="0">
            <a:latin typeface="Times New Roman" pitchFamily="18" charset="0"/>
            <a:cs typeface="Times New Roman" pitchFamily="18" charset="0"/>
          </a:endParaRPr>
        </a:p>
      </dgm:t>
    </dgm:pt>
    <dgm:pt modelId="{B2D5F6F5-7D3F-4BD0-8A16-4006BB742E66}" type="parTrans" cxnId="{52C3CBE2-D389-4E4C-972C-46530DABE896}">
      <dgm:prSet/>
      <dgm:spPr/>
      <dgm:t>
        <a:bodyPr/>
        <a:lstStyle/>
        <a:p>
          <a:endParaRPr lang="en-IN"/>
        </a:p>
      </dgm:t>
    </dgm:pt>
    <dgm:pt modelId="{2152AFE9-097E-453E-B23E-521F8898EFC8}" type="sibTrans" cxnId="{52C3CBE2-D389-4E4C-972C-46530DABE896}">
      <dgm:prSet/>
      <dgm:spPr/>
      <dgm:t>
        <a:bodyPr/>
        <a:lstStyle/>
        <a:p>
          <a:endParaRPr lang="en-IN"/>
        </a:p>
      </dgm:t>
    </dgm:pt>
    <dgm:pt modelId="{BD0EC767-0086-43F6-86F3-FF8AB651E266}">
      <dgm:prSet phldrT="[Text]"/>
      <dgm:spPr/>
      <dgm:t>
        <a:bodyPr/>
        <a:lstStyle/>
        <a:p>
          <a:r>
            <a:rPr lang="en-IN" b="1" dirty="0" smtClean="0">
              <a:latin typeface="Times New Roman" pitchFamily="18" charset="0"/>
              <a:cs typeface="Times New Roman" pitchFamily="18" charset="0"/>
            </a:rPr>
            <a:t>Medium</a:t>
          </a:r>
          <a:endParaRPr lang="en-IN" b="1" dirty="0">
            <a:latin typeface="Times New Roman" pitchFamily="18" charset="0"/>
            <a:cs typeface="Times New Roman" pitchFamily="18" charset="0"/>
          </a:endParaRPr>
        </a:p>
      </dgm:t>
    </dgm:pt>
    <dgm:pt modelId="{65ADB2D5-2428-45A4-BEC4-541145A1C6A8}" type="parTrans" cxnId="{C52610AF-BD3E-4A03-B48E-BD3C2B295641}">
      <dgm:prSet/>
      <dgm:spPr/>
      <dgm:t>
        <a:bodyPr/>
        <a:lstStyle/>
        <a:p>
          <a:endParaRPr lang="en-IN"/>
        </a:p>
      </dgm:t>
    </dgm:pt>
    <dgm:pt modelId="{6BA65A34-5F08-4E60-A745-94D5CA6987DF}" type="sibTrans" cxnId="{C52610AF-BD3E-4A03-B48E-BD3C2B295641}">
      <dgm:prSet/>
      <dgm:spPr/>
      <dgm:t>
        <a:bodyPr/>
        <a:lstStyle/>
        <a:p>
          <a:endParaRPr lang="en-IN"/>
        </a:p>
      </dgm:t>
    </dgm:pt>
    <dgm:pt modelId="{6AA5FEA3-3D12-4352-9824-7E8CD43BCA5E}">
      <dgm:prSet phldrT="[Text]"/>
      <dgm:spPr/>
      <dgm:t>
        <a:bodyPr/>
        <a:lstStyle/>
        <a:p>
          <a:r>
            <a:rPr lang="en-IN" b="1" dirty="0" smtClean="0">
              <a:latin typeface="Times New Roman" pitchFamily="18" charset="0"/>
              <a:cs typeface="Times New Roman" pitchFamily="18" charset="0"/>
            </a:rPr>
            <a:t>High</a:t>
          </a:r>
          <a:endParaRPr lang="en-IN" b="1" dirty="0">
            <a:latin typeface="Times New Roman" pitchFamily="18" charset="0"/>
            <a:cs typeface="Times New Roman" pitchFamily="18" charset="0"/>
          </a:endParaRPr>
        </a:p>
      </dgm:t>
    </dgm:pt>
    <dgm:pt modelId="{882279DF-FFBE-4B40-8587-C18D03259967}" type="parTrans" cxnId="{65433DF2-3BA5-4F63-BCE8-F47E79C10705}">
      <dgm:prSet/>
      <dgm:spPr/>
      <dgm:t>
        <a:bodyPr/>
        <a:lstStyle/>
        <a:p>
          <a:endParaRPr lang="en-IN"/>
        </a:p>
      </dgm:t>
    </dgm:pt>
    <dgm:pt modelId="{23B50473-3D40-40D3-8505-DF8826ED8CE8}" type="sibTrans" cxnId="{65433DF2-3BA5-4F63-BCE8-F47E79C10705}">
      <dgm:prSet/>
      <dgm:spPr/>
      <dgm:t>
        <a:bodyPr/>
        <a:lstStyle/>
        <a:p>
          <a:endParaRPr lang="en-IN"/>
        </a:p>
      </dgm:t>
    </dgm:pt>
    <dgm:pt modelId="{1484E039-04C2-4398-B3A6-1048B639B327}" type="pres">
      <dgm:prSet presAssocID="{A17995C9-A1D2-401C-9E24-359D7EE09D1C}" presName="arrowDiagram" presStyleCnt="0">
        <dgm:presLayoutVars>
          <dgm:chMax val="5"/>
          <dgm:dir/>
          <dgm:resizeHandles val="exact"/>
        </dgm:presLayoutVars>
      </dgm:prSet>
      <dgm:spPr/>
    </dgm:pt>
    <dgm:pt modelId="{DDF2C097-CCCA-4DBF-87D4-A817EA48B8E1}" type="pres">
      <dgm:prSet presAssocID="{A17995C9-A1D2-401C-9E24-359D7EE09D1C}" presName="arrow" presStyleLbl="bgShp" presStyleIdx="0" presStyleCnt="1" custLinFactNeighborX="4297" custLinFactNeighborY="40000"/>
      <dgm:spPr/>
    </dgm:pt>
    <dgm:pt modelId="{B104DFDC-99D0-4CEF-AAFA-DE4A9B000516}" type="pres">
      <dgm:prSet presAssocID="{A17995C9-A1D2-401C-9E24-359D7EE09D1C}" presName="arrowDiagram3" presStyleCnt="0"/>
      <dgm:spPr/>
    </dgm:pt>
    <dgm:pt modelId="{066498CE-5132-48FC-9F44-34B6B417AC66}" type="pres">
      <dgm:prSet presAssocID="{BDB99CE3-42A1-4122-B7D7-5C192BD6E821}" presName="bullet3a" presStyleLbl="node1" presStyleIdx="0" presStyleCnt="3"/>
      <dgm:spPr/>
    </dgm:pt>
    <dgm:pt modelId="{C8FAD187-13E6-477F-8112-DC2990F23109}" type="pres">
      <dgm:prSet presAssocID="{BDB99CE3-42A1-4122-B7D7-5C192BD6E821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732BA93-A413-4FB9-8C72-F05E3F7B6569}" type="pres">
      <dgm:prSet presAssocID="{BD0EC767-0086-43F6-86F3-FF8AB651E266}" presName="bullet3b" presStyleLbl="node1" presStyleIdx="1" presStyleCnt="3" custLinFactNeighborX="31049" custLinFactNeighborY="8776"/>
      <dgm:spPr/>
    </dgm:pt>
    <dgm:pt modelId="{19DC41B4-44BD-4732-A303-E7A59BE7E66B}" type="pres">
      <dgm:prSet presAssocID="{BD0EC767-0086-43F6-86F3-FF8AB651E266}" presName="textBox3b" presStyleLbl="revTx" presStyleIdx="1" presStyleCnt="3" custLinFactNeighborX="6054" custLinFactNeighborY="8736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7D63982-2CFD-497B-9FE5-CFE938335E30}" type="pres">
      <dgm:prSet presAssocID="{6AA5FEA3-3D12-4352-9824-7E8CD43BCA5E}" presName="bullet3c" presStyleLbl="node1" presStyleIdx="2" presStyleCnt="3"/>
      <dgm:spPr/>
    </dgm:pt>
    <dgm:pt modelId="{667077BA-673D-4AA7-B9A7-7EA317ADB8BD}" type="pres">
      <dgm:prSet presAssocID="{6AA5FEA3-3D12-4352-9824-7E8CD43BCA5E}" presName="textBox3c" presStyleLbl="revTx" presStyleIdx="2" presStyleCnt="3" custLinFactNeighborX="11005" custLinFactNeighborY="-281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7D092DF-06A8-4AA7-89B7-1543FC62D4FC}" type="presOf" srcId="{BDB99CE3-42A1-4122-B7D7-5C192BD6E821}" destId="{C8FAD187-13E6-477F-8112-DC2990F23109}" srcOrd="0" destOrd="0" presId="urn:microsoft.com/office/officeart/2005/8/layout/arrow2"/>
    <dgm:cxn modelId="{42E12EF2-964D-40F6-9890-7A842E27CA55}" type="presOf" srcId="{6AA5FEA3-3D12-4352-9824-7E8CD43BCA5E}" destId="{667077BA-673D-4AA7-B9A7-7EA317ADB8BD}" srcOrd="0" destOrd="0" presId="urn:microsoft.com/office/officeart/2005/8/layout/arrow2"/>
    <dgm:cxn modelId="{6E07B3B8-2B20-4EFE-A903-98D01F0EDC19}" type="presOf" srcId="{BD0EC767-0086-43F6-86F3-FF8AB651E266}" destId="{19DC41B4-44BD-4732-A303-E7A59BE7E66B}" srcOrd="0" destOrd="0" presId="urn:microsoft.com/office/officeart/2005/8/layout/arrow2"/>
    <dgm:cxn modelId="{65433DF2-3BA5-4F63-BCE8-F47E79C10705}" srcId="{A17995C9-A1D2-401C-9E24-359D7EE09D1C}" destId="{6AA5FEA3-3D12-4352-9824-7E8CD43BCA5E}" srcOrd="2" destOrd="0" parTransId="{882279DF-FFBE-4B40-8587-C18D03259967}" sibTransId="{23B50473-3D40-40D3-8505-DF8826ED8CE8}"/>
    <dgm:cxn modelId="{C52610AF-BD3E-4A03-B48E-BD3C2B295641}" srcId="{A17995C9-A1D2-401C-9E24-359D7EE09D1C}" destId="{BD0EC767-0086-43F6-86F3-FF8AB651E266}" srcOrd="1" destOrd="0" parTransId="{65ADB2D5-2428-45A4-BEC4-541145A1C6A8}" sibTransId="{6BA65A34-5F08-4E60-A745-94D5CA6987DF}"/>
    <dgm:cxn modelId="{52C3CBE2-D389-4E4C-972C-46530DABE896}" srcId="{A17995C9-A1D2-401C-9E24-359D7EE09D1C}" destId="{BDB99CE3-42A1-4122-B7D7-5C192BD6E821}" srcOrd="0" destOrd="0" parTransId="{B2D5F6F5-7D3F-4BD0-8A16-4006BB742E66}" sibTransId="{2152AFE9-097E-453E-B23E-521F8898EFC8}"/>
    <dgm:cxn modelId="{32055296-0753-4236-861F-6E7D3FA45BDD}" type="presOf" srcId="{A17995C9-A1D2-401C-9E24-359D7EE09D1C}" destId="{1484E039-04C2-4398-B3A6-1048B639B327}" srcOrd="0" destOrd="0" presId="urn:microsoft.com/office/officeart/2005/8/layout/arrow2"/>
    <dgm:cxn modelId="{21F9C5F8-7595-44DD-8675-52EADBDD4621}" type="presParOf" srcId="{1484E039-04C2-4398-B3A6-1048B639B327}" destId="{DDF2C097-CCCA-4DBF-87D4-A817EA48B8E1}" srcOrd="0" destOrd="0" presId="urn:microsoft.com/office/officeart/2005/8/layout/arrow2"/>
    <dgm:cxn modelId="{EA79B27A-9DD7-4370-9E4C-4ACA813C8FAE}" type="presParOf" srcId="{1484E039-04C2-4398-B3A6-1048B639B327}" destId="{B104DFDC-99D0-4CEF-AAFA-DE4A9B000516}" srcOrd="1" destOrd="0" presId="urn:microsoft.com/office/officeart/2005/8/layout/arrow2"/>
    <dgm:cxn modelId="{36B608FC-A75E-4A10-9850-6D2CFA37C5C1}" type="presParOf" srcId="{B104DFDC-99D0-4CEF-AAFA-DE4A9B000516}" destId="{066498CE-5132-48FC-9F44-34B6B417AC66}" srcOrd="0" destOrd="0" presId="urn:microsoft.com/office/officeart/2005/8/layout/arrow2"/>
    <dgm:cxn modelId="{E225BD44-5D7A-42D1-AAF4-4468F495B40B}" type="presParOf" srcId="{B104DFDC-99D0-4CEF-AAFA-DE4A9B000516}" destId="{C8FAD187-13E6-477F-8112-DC2990F23109}" srcOrd="1" destOrd="0" presId="urn:microsoft.com/office/officeart/2005/8/layout/arrow2"/>
    <dgm:cxn modelId="{4BABED8E-9055-4903-9C03-DF679FE68860}" type="presParOf" srcId="{B104DFDC-99D0-4CEF-AAFA-DE4A9B000516}" destId="{C732BA93-A413-4FB9-8C72-F05E3F7B6569}" srcOrd="2" destOrd="0" presId="urn:microsoft.com/office/officeart/2005/8/layout/arrow2"/>
    <dgm:cxn modelId="{BE3FC456-A7FF-4A39-8A55-A7334BB7154B}" type="presParOf" srcId="{B104DFDC-99D0-4CEF-AAFA-DE4A9B000516}" destId="{19DC41B4-44BD-4732-A303-E7A59BE7E66B}" srcOrd="3" destOrd="0" presId="urn:microsoft.com/office/officeart/2005/8/layout/arrow2"/>
    <dgm:cxn modelId="{C3DD4A1B-BF53-436E-A8F4-9F3A1A5C39AD}" type="presParOf" srcId="{B104DFDC-99D0-4CEF-AAFA-DE4A9B000516}" destId="{07D63982-2CFD-497B-9FE5-CFE938335E30}" srcOrd="4" destOrd="0" presId="urn:microsoft.com/office/officeart/2005/8/layout/arrow2"/>
    <dgm:cxn modelId="{590C8ACE-871D-421B-8344-11B828CF9719}" type="presParOf" srcId="{B104DFDC-99D0-4CEF-AAFA-DE4A9B000516}" destId="{667077BA-673D-4AA7-B9A7-7EA317ADB8BD}" srcOrd="5" destOrd="0" presId="urn:microsoft.com/office/officeart/2005/8/layout/arrow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6D823-2746-4248-B320-F2B40D45E181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63B2C-D383-485B-9215-C6846A6161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How  do we define quality, there are many definitions. One way of defining it is quality= patient perception – expectation. IF the expectations are more than the perception, quality is percieved as poor. If the perception is better then the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5D0472-6161-452F-939D-C6CF8C35645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From the patient’s perspective, hospitals can be scary and unfriendly places. The American Hospital Association’s Reality Check (4) evaluated the public’s perceptions of hospitals and hospital care using a time-honored technique of asking focus group participants to imagine that the hospital was an animal and a car.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1F6278-4F07-46F1-A8EF-410800DDB7E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63B2C-D383-485B-9215-C6846A6161E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63B2C-D383-485B-9215-C6846A6161E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61CA-908E-44BD-97BA-9A25BFB46B84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1AD3-FE0F-4085-9652-CAD851A45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61CA-908E-44BD-97BA-9A25BFB46B84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1AD3-FE0F-4085-9652-CAD851A45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61CA-908E-44BD-97BA-9A25BFB46B84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1AD3-FE0F-4085-9652-CAD851A45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61CA-908E-44BD-97BA-9A25BFB46B84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1AD3-FE0F-4085-9652-CAD851A45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61CA-908E-44BD-97BA-9A25BFB46B84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1AD3-FE0F-4085-9652-CAD851A45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61CA-908E-44BD-97BA-9A25BFB46B84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1AD3-FE0F-4085-9652-CAD851A45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61CA-908E-44BD-97BA-9A25BFB46B84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1AD3-FE0F-4085-9652-CAD851A45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61CA-908E-44BD-97BA-9A25BFB46B84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1AD3-FE0F-4085-9652-CAD851A45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61CA-908E-44BD-97BA-9A25BFB46B84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1AD3-FE0F-4085-9652-CAD851A45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61CA-908E-44BD-97BA-9A25BFB46B84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1AD3-FE0F-4085-9652-CAD851A45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61CA-908E-44BD-97BA-9A25BFB46B84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A1AD3-FE0F-4085-9652-CAD851A45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61CA-908E-44BD-97BA-9A25BFB46B84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A1AD3-FE0F-4085-9652-CAD851A450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Delight: Beyond patient satisfaction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Badari </a:t>
            </a:r>
            <a:r>
              <a:rPr lang="en-US" dirty="0" smtClean="0"/>
              <a:t>Datta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Bangalore Baptist Hospital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God… You called </a:t>
            </a:r>
            <a:r>
              <a:rPr lang="en-US" dirty="0" smtClean="0"/>
              <a:t>me!!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Doctor’s call</a:t>
            </a:r>
          </a:p>
          <a:p>
            <a:pPr lvl="1"/>
            <a:r>
              <a:rPr lang="en-US" dirty="0" smtClean="0"/>
              <a:t>Pain management</a:t>
            </a:r>
          </a:p>
          <a:p>
            <a:pPr lvl="1"/>
            <a:r>
              <a:rPr lang="en-US" dirty="0" smtClean="0"/>
              <a:t>Medication reconciliation</a:t>
            </a:r>
          </a:p>
          <a:p>
            <a:pPr lvl="1"/>
            <a:r>
              <a:rPr lang="en-US" dirty="0" smtClean="0"/>
              <a:t>Modified advise</a:t>
            </a:r>
          </a:p>
          <a:p>
            <a:r>
              <a:rPr lang="en-US" dirty="0" smtClean="0"/>
              <a:t>Nurse’s call</a:t>
            </a:r>
          </a:p>
          <a:p>
            <a:pPr lvl="1"/>
            <a:r>
              <a:rPr lang="en-US" dirty="0" smtClean="0"/>
              <a:t>Reiteration of discharge advise</a:t>
            </a:r>
          </a:p>
          <a:p>
            <a:pPr lvl="1"/>
            <a:r>
              <a:rPr lang="en-US" dirty="0" smtClean="0"/>
              <a:t>I will get back after checking with doctors</a:t>
            </a:r>
          </a:p>
          <a:p>
            <a:r>
              <a:rPr lang="en-US" dirty="0" smtClean="0"/>
              <a:t>GR call</a:t>
            </a:r>
          </a:p>
          <a:p>
            <a:pPr lvl="1"/>
            <a:r>
              <a:rPr lang="en-US" dirty="0" smtClean="0"/>
              <a:t>How was your </a:t>
            </a:r>
            <a:r>
              <a:rPr lang="en-US" dirty="0" smtClean="0"/>
              <a:t>experience</a:t>
            </a:r>
            <a:endParaRPr lang="en-US" dirty="0" smtClean="0"/>
          </a:p>
          <a:p>
            <a:pPr lvl="1"/>
            <a:r>
              <a:rPr lang="en-US" dirty="0" smtClean="0"/>
              <a:t>Anything I can help</a:t>
            </a:r>
          </a:p>
          <a:p>
            <a:pPr lvl="1"/>
            <a:r>
              <a:rPr lang="en-US" dirty="0" smtClean="0"/>
              <a:t>Follow Up advise</a:t>
            </a:r>
          </a:p>
          <a:p>
            <a:pPr lvl="1"/>
            <a:r>
              <a:rPr lang="en-US" dirty="0" smtClean="0"/>
              <a:t>If you need call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Expression of Delight (%)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Patients are delighted when doctors call them as a strong “I CARE” message is given.</a:t>
            </a:r>
          </a:p>
          <a:p>
            <a:r>
              <a:rPr lang="en-US" dirty="0" smtClean="0"/>
              <a:t>Difference in delight between Nurses and others may be related to Nurses empowerment as they tell “Let me Check with the doctor”</a:t>
            </a:r>
          </a:p>
          <a:p>
            <a:r>
              <a:rPr lang="en-US" dirty="0" smtClean="0"/>
              <a:t>GR staff’s involvement is necessary and adds value as the general and Nonclinical aspects are covered</a:t>
            </a:r>
          </a:p>
          <a:p>
            <a:r>
              <a:rPr lang="en-US" dirty="0" err="1" smtClean="0"/>
              <a:t>GR+Doctors</a:t>
            </a:r>
            <a:r>
              <a:rPr lang="en-US" dirty="0" smtClean="0"/>
              <a:t>&gt;</a:t>
            </a:r>
            <a:r>
              <a:rPr lang="en-US" dirty="0" err="1" smtClean="0"/>
              <a:t>GR+Empowered</a:t>
            </a:r>
            <a:r>
              <a:rPr lang="en-US" dirty="0" smtClean="0"/>
              <a:t> Nurses&gt; GR alone</a:t>
            </a:r>
          </a:p>
          <a:p>
            <a:r>
              <a:rPr lang="en-US" dirty="0" smtClean="0"/>
              <a:t>Strategy for who should call which patient group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mini research on What’s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 clinical friends were asked a question</a:t>
            </a:r>
          </a:p>
          <a:p>
            <a:r>
              <a:rPr lang="en-US" dirty="0" smtClean="0"/>
              <a:t>“what is the thing you care the most or worried most when you visit a hospital apart from clinical care”</a:t>
            </a:r>
          </a:p>
          <a:p>
            <a:r>
              <a:rPr lang="en-US" dirty="0" smtClean="0"/>
              <a:t>90% answered…</a:t>
            </a:r>
          </a:p>
          <a:p>
            <a:r>
              <a:rPr lang="en-US" dirty="0" smtClean="0"/>
              <a:t>“The hospital may cheat us “</a:t>
            </a:r>
            <a:endParaRPr lang="en-US" dirty="0"/>
          </a:p>
        </p:txBody>
      </p:sp>
      <p:pic>
        <p:nvPicPr>
          <p:cNvPr id="4098" name="Picture 2" descr="C:\Users\Admin\Desktop\imagesIETQIFH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510" y="4267200"/>
            <a:ext cx="3458852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Story… but real one…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Mr. </a:t>
            </a:r>
            <a:r>
              <a:rPr lang="en-US" dirty="0" err="1" smtClean="0"/>
              <a:t>Dayal</a:t>
            </a:r>
            <a:r>
              <a:rPr lang="en-US" dirty="0" smtClean="0"/>
              <a:t> , a successful NRI  Businessman gets admitted to hospital </a:t>
            </a:r>
          </a:p>
          <a:p>
            <a:r>
              <a:rPr lang="en-US" dirty="0" smtClean="0"/>
              <a:t>Gets better after 5 days.. Very happy with the nursing care</a:t>
            </a:r>
          </a:p>
          <a:p>
            <a:r>
              <a:rPr lang="en-US" dirty="0" smtClean="0"/>
              <a:t>Offers 5000 Rs. Tips to a nurse. She tells “Thanks sir, I can’t accept this. If you want you can donate to Poor patient’s fund”</a:t>
            </a:r>
          </a:p>
          <a:p>
            <a:r>
              <a:rPr lang="en-US" dirty="0" smtClean="0"/>
              <a:t>He offers same for another nurse.. Same 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wants to meet the CEO </a:t>
            </a:r>
          </a:p>
          <a:p>
            <a:r>
              <a:rPr lang="en-US" dirty="0" smtClean="0"/>
              <a:t>“This ethics I am trying to build in my organisation, How did you achieve it”</a:t>
            </a:r>
          </a:p>
          <a:p>
            <a:r>
              <a:rPr lang="en-US" dirty="0" smtClean="0"/>
              <a:t>Very pleased and delighted about the hospital</a:t>
            </a:r>
          </a:p>
          <a:p>
            <a:r>
              <a:rPr lang="en-US" dirty="0" smtClean="0"/>
              <a:t>Decides to give some donation to hospital…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donation.. given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and half </a:t>
            </a:r>
            <a:r>
              <a:rPr lang="en-US" dirty="0" err="1" smtClean="0"/>
              <a:t>lakh</a:t>
            </a:r>
            <a:r>
              <a:rPr lang="en-US" dirty="0"/>
              <a:t> </a:t>
            </a:r>
            <a:r>
              <a:rPr lang="en-US" dirty="0" smtClean="0"/>
              <a:t>rupees</a:t>
            </a:r>
          </a:p>
          <a:p>
            <a:r>
              <a:rPr lang="en-US" dirty="0" smtClean="0"/>
              <a:t>Per month for poor patient care</a:t>
            </a:r>
          </a:p>
          <a:p>
            <a:r>
              <a:rPr lang="en-US" dirty="0" smtClean="0"/>
              <a:t>For ever</a:t>
            </a:r>
          </a:p>
          <a:p>
            <a:r>
              <a:rPr lang="en-US" dirty="0" smtClean="0"/>
              <a:t>4.75 </a:t>
            </a:r>
            <a:r>
              <a:rPr lang="en-US" dirty="0" err="1"/>
              <a:t>C</a:t>
            </a:r>
            <a:r>
              <a:rPr lang="en-US" dirty="0" err="1" smtClean="0"/>
              <a:t>rores</a:t>
            </a:r>
            <a:r>
              <a:rPr lang="en-US" dirty="0" smtClean="0"/>
              <a:t> to develop hospital infrastructure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Unfortunately, Ethics has become a delight factor</a:t>
            </a:r>
          </a:p>
          <a:p>
            <a:r>
              <a:rPr lang="en-US" dirty="0" smtClean="0"/>
              <a:t>Need of the hour is “ETHICS”</a:t>
            </a:r>
          </a:p>
          <a:p>
            <a:r>
              <a:rPr lang="en-US" dirty="0" smtClean="0"/>
              <a:t>Empathy will follow</a:t>
            </a:r>
          </a:p>
          <a:p>
            <a:r>
              <a:rPr lang="en-US" dirty="0" smtClean="0"/>
              <a:t>How to communicate ethics and empathy… To be learnt</a:t>
            </a:r>
          </a:p>
          <a:p>
            <a:r>
              <a:rPr lang="en-US" dirty="0" smtClean="0"/>
              <a:t>Only things patients care for is </a:t>
            </a:r>
          </a:p>
          <a:p>
            <a:pPr>
              <a:buNone/>
            </a:pPr>
            <a:r>
              <a:rPr lang="en-US" dirty="0" smtClean="0"/>
              <a:t>     “I CARE” attitude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What is Quality?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en-US" smtClean="0"/>
              <a:t>Quality= Perception-Expectation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 l="15094"/>
          <a:stretch>
            <a:fillRect/>
          </a:stretch>
        </p:blipFill>
        <p:spPr bwMode="auto">
          <a:xfrm>
            <a:off x="3048000" y="2514600"/>
            <a:ext cx="302895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"/>
          <p:cNvPicPr>
            <a:picLocks noChangeAspect="1" noChangeArrowheads="1"/>
          </p:cNvPicPr>
          <p:nvPr/>
        </p:nvPicPr>
        <p:blipFill>
          <a:blip r:embed="rId4" cstate="print"/>
          <a:srcRect l="10542" t="3125" r="10982" b="9375"/>
          <a:stretch>
            <a:fillRect/>
          </a:stretch>
        </p:blipFill>
        <p:spPr bwMode="auto">
          <a:xfrm>
            <a:off x="7543800" y="76200"/>
            <a:ext cx="1323975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/>
              <a:t>“Imagine that the hospital is …”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en-US" i="1" smtClean="0"/>
              <a:t>“A Rolls Royce, because of the expense.”</a:t>
            </a:r>
            <a:endParaRPr lang="en-US" smtClean="0"/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304800" y="6248400"/>
            <a:ext cx="861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http://www.the-hospitalist.org/details/article/256805/Patient_Satisfaction_the_Hospitalists_Role.html</a:t>
            </a:r>
          </a:p>
        </p:txBody>
      </p:sp>
      <p:pic>
        <p:nvPicPr>
          <p:cNvPr id="12293" name="Picture 4" descr="index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209800"/>
            <a:ext cx="4495800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mtClean="0"/>
              <a:t>“Imagine that the hospital is …”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867400" cy="4525963"/>
          </a:xfrm>
        </p:spPr>
        <p:txBody>
          <a:bodyPr/>
          <a:lstStyle/>
          <a:p>
            <a:pPr eaLnBrk="1" hangingPunct="1"/>
            <a:r>
              <a:rPr lang="en-US" sz="2800" i="1" smtClean="0"/>
              <a:t>“A bear…a grizzly…horrible.”</a:t>
            </a:r>
          </a:p>
          <a:p>
            <a:pPr eaLnBrk="1" hangingPunct="1"/>
            <a:endParaRPr lang="en-US" sz="2800" i="1" smtClean="0"/>
          </a:p>
          <a:p>
            <a:pPr eaLnBrk="1" hangingPunct="1"/>
            <a:endParaRPr lang="en-US" sz="2800" i="1" smtClean="0"/>
          </a:p>
          <a:p>
            <a:pPr eaLnBrk="1" hangingPunct="1"/>
            <a:r>
              <a:rPr lang="en-US" sz="2800" i="1" smtClean="0"/>
              <a:t>“Elephant…large…cumbersome.”</a:t>
            </a:r>
          </a:p>
          <a:p>
            <a:pPr eaLnBrk="1" hangingPunct="1"/>
            <a:endParaRPr lang="en-US" sz="2800" i="1" smtClean="0"/>
          </a:p>
          <a:p>
            <a:pPr eaLnBrk="1" hangingPunct="1">
              <a:buFont typeface="Arial" pitchFamily="34" charset="0"/>
              <a:buNone/>
            </a:pPr>
            <a:endParaRPr lang="en-US" sz="2800" i="1" smtClean="0"/>
          </a:p>
          <a:p>
            <a:pPr eaLnBrk="1" hangingPunct="1"/>
            <a:r>
              <a:rPr lang="en-US" sz="2800" i="1" smtClean="0"/>
              <a:t>“A leech.…I’m sure all hospitals aren’t that lowly.”</a:t>
            </a: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0" y="6248400"/>
            <a:ext cx="899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/>
              <a:t>http://www.the-hospitalist.org/details/article/256805/Patient_Satisfaction_the_Hospitalists_Role.html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8229600" y="3886200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/>
            </a:r>
            <a:br>
              <a:rPr lang="en-US" i="1"/>
            </a:br>
            <a:r>
              <a:rPr lang="en-US" i="1"/>
              <a:t/>
            </a:r>
            <a:br>
              <a:rPr lang="en-US" i="1"/>
            </a:br>
            <a:r>
              <a:rPr lang="en-US" i="1"/>
              <a:t/>
            </a:r>
            <a:br>
              <a:rPr lang="en-US" i="1"/>
            </a:br>
            <a:endParaRPr lang="en-US"/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9144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590800"/>
            <a:ext cx="25146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495800"/>
            <a:ext cx="18573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3"/>
          </a:xfrm>
        </p:spPr>
        <p:txBody>
          <a:bodyPr/>
          <a:lstStyle/>
          <a:p>
            <a:pPr eaLnBrk="1" hangingPunct="1"/>
            <a:r>
              <a:rPr lang="en-IN" sz="3600" b="1" smtClean="0">
                <a:latin typeface="Times New Roman" pitchFamily="18" charset="0"/>
                <a:cs typeface="Times New Roman" pitchFamily="18" charset="0"/>
              </a:rPr>
              <a:t>Patient Expectations</a:t>
            </a:r>
          </a:p>
        </p:txBody>
      </p:sp>
      <p:pic>
        <p:nvPicPr>
          <p:cNvPr id="19459" name="Picture 2" descr="C:\Users\BADARI\Desktop\thCADBD0E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810000"/>
            <a:ext cx="3094038" cy="2071688"/>
          </a:xfrm>
        </p:spPr>
      </p:pic>
      <p:pic>
        <p:nvPicPr>
          <p:cNvPr id="19460" name="Picture 3" descr="C:\Users\BADARI\Desktop\thCA9365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914400"/>
            <a:ext cx="2306638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C:\Users\BADARI\Desktop\thCA6LWCS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838200"/>
            <a:ext cx="28956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6"/>
          <p:cNvGraphicFramePr/>
          <p:nvPr/>
        </p:nvGraphicFramePr>
        <p:xfrm>
          <a:off x="3067008" y="3048000"/>
          <a:ext cx="5848392" cy="2914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patients expect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6600" dirty="0" smtClean="0"/>
              <a:t>Structures</a:t>
            </a:r>
          </a:p>
          <a:p>
            <a:r>
              <a:rPr lang="en-US" sz="6000" dirty="0" smtClean="0"/>
              <a:t>Processes</a:t>
            </a:r>
          </a:p>
          <a:p>
            <a:r>
              <a:rPr lang="en-US" sz="5200" dirty="0" smtClean="0"/>
              <a:t>Communication</a:t>
            </a:r>
          </a:p>
          <a:p>
            <a:r>
              <a:rPr lang="en-US" sz="4000" dirty="0" smtClean="0"/>
              <a:t>Empowerment</a:t>
            </a:r>
          </a:p>
          <a:p>
            <a:r>
              <a:rPr lang="en-US" sz="3600" dirty="0" smtClean="0"/>
              <a:t>Empathy</a:t>
            </a:r>
          </a:p>
          <a:p>
            <a:r>
              <a:rPr lang="en-US" sz="2800" dirty="0" smtClean="0"/>
              <a:t>Ethics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“Hello”</a:t>
            </a:r>
            <a:endParaRPr lang="en-US" dirty="0"/>
          </a:p>
        </p:txBody>
      </p:sp>
      <p:pic>
        <p:nvPicPr>
          <p:cNvPr id="3075" name="Picture 3" descr="C:\Users\Admin\Desktop\dog%20on%20phon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676400"/>
            <a:ext cx="5181600" cy="4929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Hello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Purpose: To talk to patients post discharge </a:t>
            </a:r>
          </a:p>
          <a:p>
            <a:pPr lvl="1"/>
            <a:r>
              <a:rPr lang="en-US" dirty="0" smtClean="0"/>
              <a:t>To find out how they are doing</a:t>
            </a:r>
          </a:p>
          <a:p>
            <a:pPr lvl="1"/>
            <a:r>
              <a:rPr lang="en-US" dirty="0" smtClean="0"/>
              <a:t>To clarify if there is any confusion</a:t>
            </a:r>
          </a:p>
          <a:p>
            <a:pPr lvl="1"/>
            <a:r>
              <a:rPr lang="en-US" dirty="0" smtClean="0"/>
              <a:t>Follow up date</a:t>
            </a:r>
          </a:p>
          <a:p>
            <a:pPr lvl="1"/>
            <a:r>
              <a:rPr lang="en-US" dirty="0" smtClean="0"/>
              <a:t>Confirm when and How to call ICE</a:t>
            </a:r>
          </a:p>
          <a:p>
            <a:pPr lvl="1"/>
            <a:r>
              <a:rPr lang="en-US" dirty="0" smtClean="0"/>
              <a:t>To get feedback </a:t>
            </a:r>
          </a:p>
          <a:p>
            <a:r>
              <a:rPr lang="en-US" dirty="0" smtClean="0"/>
              <a:t>Who has to do it</a:t>
            </a:r>
          </a:p>
          <a:p>
            <a:pPr lvl="1"/>
            <a:r>
              <a:rPr lang="en-US" dirty="0" smtClean="0"/>
              <a:t>Doctors?</a:t>
            </a:r>
          </a:p>
          <a:p>
            <a:pPr lvl="1"/>
            <a:r>
              <a:rPr lang="en-US" dirty="0" smtClean="0"/>
              <a:t>Nurse?</a:t>
            </a:r>
          </a:p>
          <a:p>
            <a:pPr lvl="1"/>
            <a:r>
              <a:rPr lang="en-US" dirty="0" smtClean="0"/>
              <a:t>Guest relation staff?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Hello… I am calling from BBH….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594</Words>
  <Application>Microsoft Office PowerPoint</Application>
  <PresentationFormat>On-screen Show (4:3)</PresentationFormat>
  <Paragraphs>95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Delight: Beyond patient satisfaction</vt:lpstr>
      <vt:lpstr>What is Quality?</vt:lpstr>
      <vt:lpstr>“Imagine that the hospital is …”</vt:lpstr>
      <vt:lpstr>“Imagine that the hospital is …”</vt:lpstr>
      <vt:lpstr>Patient Expectations</vt:lpstr>
      <vt:lpstr>What do patients expect</vt:lpstr>
      <vt:lpstr>Project “Hello”</vt:lpstr>
      <vt:lpstr>Project Hello</vt:lpstr>
      <vt:lpstr>Hello… I am calling from BBH….</vt:lpstr>
      <vt:lpstr>Thank God… You called me!!</vt:lpstr>
      <vt:lpstr>Expression of Delight (%)</vt:lpstr>
      <vt:lpstr>Learning</vt:lpstr>
      <vt:lpstr>My mini research on What’s app</vt:lpstr>
      <vt:lpstr>Story… but real one…</vt:lpstr>
      <vt:lpstr>Slide 15</vt:lpstr>
      <vt:lpstr>Some donation.. given</vt:lpstr>
      <vt:lpstr>Learning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Delight: Beyond patient satisfaction</dc:title>
  <dc:creator>Admin</dc:creator>
  <cp:lastModifiedBy>Admin</cp:lastModifiedBy>
  <cp:revision>5</cp:revision>
  <dcterms:created xsi:type="dcterms:W3CDTF">2016-03-17T16:21:04Z</dcterms:created>
  <dcterms:modified xsi:type="dcterms:W3CDTF">2016-03-18T17:15:26Z</dcterms:modified>
</cp:coreProperties>
</file>