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4"/>
  </p:notesMasterIdLst>
  <p:sldIdLst>
    <p:sldId id="256" r:id="rId2"/>
    <p:sldId id="258" r:id="rId3"/>
    <p:sldId id="257" r:id="rId4"/>
    <p:sldId id="279" r:id="rId5"/>
    <p:sldId id="278" r:id="rId6"/>
    <p:sldId id="259" r:id="rId7"/>
    <p:sldId id="262" r:id="rId8"/>
    <p:sldId id="260" r:id="rId9"/>
    <p:sldId id="261" r:id="rId10"/>
    <p:sldId id="263" r:id="rId11"/>
    <p:sldId id="280" r:id="rId12"/>
    <p:sldId id="267" r:id="rId13"/>
    <p:sldId id="266" r:id="rId14"/>
    <p:sldId id="269" r:id="rId15"/>
    <p:sldId id="281" r:id="rId16"/>
    <p:sldId id="271" r:id="rId17"/>
    <p:sldId id="270" r:id="rId18"/>
    <p:sldId id="273" r:id="rId19"/>
    <p:sldId id="275" r:id="rId20"/>
    <p:sldId id="274" r:id="rId21"/>
    <p:sldId id="277" r:id="rId22"/>
    <p:sldId id="282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656" y="-2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40" d="100"/>
        <a:sy n="14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71EE1F-B47D-4128-84E1-BCE7C8857844}" type="datetimeFigureOut">
              <a:rPr lang="en-US" smtClean="0"/>
              <a:t>3/20/2016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AF8147-2876-44F3-BFA8-EF00F90282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4273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itchFamily="34" charset="0"/>
            </a:endParaRPr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fld id="{9091A5F6-8B1D-4671-ABD5-38F388559AAA}" type="slidenum">
              <a:rPr lang="en-US" altLang="en-US" smtClean="0">
                <a:solidFill>
                  <a:srgbClr val="000000"/>
                </a:solidFill>
              </a:rPr>
              <a:pPr/>
              <a:t>8</a:t>
            </a:fld>
            <a:endParaRPr lang="en-US" altLang="en-US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itchFamily="34" charset="0"/>
            </a:endParaRPr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fld id="{992AD33D-3155-4E4D-B4D3-D35A2A17B1F4}" type="slidenum">
              <a:rPr lang="en-US" altLang="en-US" smtClean="0">
                <a:solidFill>
                  <a:srgbClr val="000000"/>
                </a:solidFill>
              </a:rPr>
              <a:pPr/>
              <a:t>9</a:t>
            </a:fld>
            <a:endParaRPr lang="en-US" altLang="en-US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itchFamily="34" charset="0"/>
            </a:endParaRPr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fld id="{EA4D261F-C138-4F29-A8DC-B9D61D5267EC}" type="slidenum">
              <a:rPr lang="en-US" altLang="en-US" smtClean="0">
                <a:solidFill>
                  <a:srgbClr val="000000"/>
                </a:solidFill>
              </a:rPr>
              <a:pPr/>
              <a:t>13</a:t>
            </a:fld>
            <a:endParaRPr lang="en-US" altLang="en-US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B133D686-2F63-473A-8091-22CA5A820143}" type="slidenum">
              <a:rPr lang="en-US" altLang="en-US" smtClean="0">
                <a:solidFill>
                  <a:srgbClr val="000000"/>
                </a:solidFill>
              </a:rPr>
              <a:pPr/>
              <a:t>17</a:t>
            </a:fld>
            <a:endParaRPr lang="en-US" altLang="en-US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54230BE4-21BF-490F-90A6-033FFB8B200B}" type="slidenum">
              <a:rPr lang="en-US" smtClean="0">
                <a:solidFill>
                  <a:srgbClr val="000000"/>
                </a:solidFill>
              </a:rPr>
              <a:pPr/>
              <a:t>20</a:t>
            </a:fld>
            <a:endParaRPr lang="en-US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3/20/2016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3/20/2016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3/20/2016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3/20/2016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3/20/2016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2560" y="2243634"/>
            <a:ext cx="7406640" cy="1472184"/>
          </a:xfrm>
        </p:spPr>
        <p:txBody>
          <a:bodyPr/>
          <a:lstStyle/>
          <a:p>
            <a:r>
              <a:rPr lang="en-US" dirty="0" smtClean="0"/>
              <a:t>Changes in Clinical Standards -</a:t>
            </a:r>
            <a:br>
              <a:rPr lang="en-US" dirty="0" smtClean="0"/>
            </a:br>
            <a:r>
              <a:rPr lang="en-US" dirty="0" smtClean="0"/>
              <a:t>NABH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2560" y="3733800"/>
            <a:ext cx="7406640" cy="17526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4</a:t>
            </a:r>
            <a:r>
              <a:rPr lang="en-US" baseline="30000" dirty="0" smtClean="0"/>
              <a:t>th</a:t>
            </a:r>
            <a:r>
              <a:rPr lang="en-US" dirty="0" smtClean="0"/>
              <a:t> Edition 2016</a:t>
            </a:r>
          </a:p>
          <a:p>
            <a:endParaRPr lang="en-US" dirty="0"/>
          </a:p>
          <a:p>
            <a:pPr algn="r"/>
            <a:r>
              <a:rPr lang="en-US" dirty="0" smtClean="0"/>
              <a:t>Dr. A. L. </a:t>
            </a:r>
            <a:r>
              <a:rPr lang="en-US" dirty="0" err="1" smtClean="0"/>
              <a:t>Basile</a:t>
            </a:r>
            <a:r>
              <a:rPr lang="en-US" dirty="0" smtClean="0"/>
              <a:t> MS</a:t>
            </a:r>
          </a:p>
          <a:p>
            <a:pPr algn="r"/>
            <a:r>
              <a:rPr lang="en-US" dirty="0" smtClean="0"/>
              <a:t>Co Chair Technical Committee,  NABH.</a:t>
            </a:r>
          </a:p>
          <a:p>
            <a:pPr algn="r"/>
            <a:r>
              <a:rPr lang="en-US" dirty="0" smtClean="0"/>
              <a:t>Medical Directo</a:t>
            </a:r>
            <a:r>
              <a:rPr lang="en-US" dirty="0" smtClean="0"/>
              <a:t>r,  Star Hospitals.</a:t>
            </a:r>
          </a:p>
          <a:p>
            <a:pPr algn="r"/>
            <a:r>
              <a:rPr lang="en-US" dirty="0" smtClean="0"/>
              <a:t>Consultant </a:t>
            </a:r>
            <a:r>
              <a:rPr lang="en-US" dirty="0" err="1" smtClean="0"/>
              <a:t>Ophthalmolgist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15288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Overall Impact of improvements: COP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11380" y="1371600"/>
            <a:ext cx="6934200" cy="4953000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eaLnBrk="1" hangingPunct="1">
              <a:buFont typeface="Arial" charset="0"/>
              <a:buChar char="•"/>
              <a:defRPr/>
            </a:pPr>
            <a:endParaRPr lang="en-US" sz="2400" dirty="0" smtClean="0"/>
          </a:p>
          <a:p>
            <a:pPr eaLnBrk="1" hangingPunct="1">
              <a:buFont typeface="Arial" charset="0"/>
              <a:buChar char="•"/>
              <a:defRPr/>
            </a:pPr>
            <a:r>
              <a:rPr lang="en-US" sz="2400" dirty="0" smtClean="0"/>
              <a:t>Emergency Department</a:t>
            </a:r>
          </a:p>
          <a:p>
            <a:pPr lvl="1">
              <a:spcBef>
                <a:spcPts val="24"/>
              </a:spcBef>
              <a:buFontTx/>
              <a:buChar char="-"/>
              <a:defRPr/>
            </a:pPr>
            <a:r>
              <a:rPr lang="en-US" sz="2200" dirty="0" smtClean="0"/>
              <a:t>Access</a:t>
            </a:r>
          </a:p>
          <a:p>
            <a:pPr lvl="1">
              <a:spcBef>
                <a:spcPts val="24"/>
              </a:spcBef>
              <a:buFontTx/>
              <a:buChar char="-"/>
              <a:defRPr/>
            </a:pPr>
            <a:r>
              <a:rPr lang="en-US" sz="2200" dirty="0" smtClean="0"/>
              <a:t>QA </a:t>
            </a:r>
            <a:endParaRPr lang="en-US" sz="2200" dirty="0"/>
          </a:p>
          <a:p>
            <a:pPr lvl="1">
              <a:spcBef>
                <a:spcPts val="24"/>
              </a:spcBef>
              <a:buFontTx/>
              <a:buChar char="-"/>
              <a:defRPr/>
            </a:pPr>
            <a:r>
              <a:rPr lang="en-US" sz="2200" dirty="0" smtClean="0"/>
              <a:t>Brought in dead </a:t>
            </a:r>
          </a:p>
          <a:p>
            <a:pPr lvl="1">
              <a:spcBef>
                <a:spcPts val="24"/>
              </a:spcBef>
              <a:buFontTx/>
              <a:buChar char="-"/>
              <a:defRPr/>
            </a:pPr>
            <a:r>
              <a:rPr lang="en-US" sz="2200" dirty="0" smtClean="0"/>
              <a:t>Communication with ambulance during transit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en-US" sz="2400" dirty="0" smtClean="0"/>
              <a:t>Organ transplant</a:t>
            </a:r>
          </a:p>
          <a:p>
            <a:pPr lvl="1">
              <a:buFontTx/>
              <a:buChar char="-"/>
              <a:defRPr/>
            </a:pPr>
            <a:r>
              <a:rPr lang="en-US" sz="2200" dirty="0" smtClean="0"/>
              <a:t>Full  standard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en-US" sz="2400" dirty="0" smtClean="0"/>
              <a:t>Monitoring of patients after procedures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en-US" sz="2400" dirty="0" smtClean="0"/>
              <a:t>Disaster Management </a:t>
            </a:r>
          </a:p>
          <a:p>
            <a:pPr lvl="1">
              <a:spcBef>
                <a:spcPts val="24"/>
              </a:spcBef>
              <a:buFontTx/>
              <a:buChar char="-"/>
              <a:defRPr/>
            </a:pPr>
            <a:r>
              <a:rPr lang="en-US" sz="2200" dirty="0" smtClean="0"/>
              <a:t>Focus on role of Emergency services</a:t>
            </a:r>
          </a:p>
          <a:p>
            <a:pPr lvl="1">
              <a:spcBef>
                <a:spcPts val="24"/>
              </a:spcBef>
              <a:buFontTx/>
              <a:buChar char="-"/>
              <a:defRPr/>
            </a:pPr>
            <a:r>
              <a:rPr lang="en-US" sz="2200" dirty="0" smtClean="0"/>
              <a:t>Patient care </a:t>
            </a:r>
          </a:p>
          <a:p>
            <a:pPr eaLnBrk="1" hangingPunct="1">
              <a:buFont typeface="Arial" charset="0"/>
              <a:buChar char="•"/>
              <a:defRPr/>
            </a:pPr>
            <a:endParaRPr lang="en-US" sz="2400" dirty="0" smtClean="0"/>
          </a:p>
          <a:p>
            <a:pPr eaLnBrk="1" hangingPunct="1">
              <a:buFont typeface="Arial" charset="0"/>
              <a:buChar char="•"/>
              <a:defRPr/>
            </a:pPr>
            <a:endParaRPr lang="en-US" sz="2400" dirty="0" smtClean="0"/>
          </a:p>
          <a:p>
            <a:pPr eaLnBrk="1" hangingPunct="1">
              <a:buFont typeface="Arial" charset="0"/>
              <a:buChar char="•"/>
              <a:defRPr/>
            </a:pPr>
            <a:endParaRPr lang="en-US" sz="2400" dirty="0" smtClean="0"/>
          </a:p>
          <a:p>
            <a:pPr eaLnBrk="1" hangingPunct="1">
              <a:buFont typeface="Arial" charset="0"/>
              <a:buChar char="•"/>
              <a:defRPr/>
            </a:pPr>
            <a:endParaRPr lang="en-US" sz="2400" dirty="0" smtClean="0"/>
          </a:p>
          <a:p>
            <a:pPr eaLnBrk="1" hangingPunct="1">
              <a:buFont typeface="Arial" charset="0"/>
              <a:buChar char="•"/>
              <a:defRPr/>
            </a:pPr>
            <a:endParaRPr lang="en-US" sz="2400" dirty="0" smtClean="0"/>
          </a:p>
          <a:p>
            <a:pPr eaLnBrk="1" hangingPunct="1">
              <a:buFont typeface="Arial" charset="0"/>
              <a:buChar char="•"/>
              <a:defRPr/>
            </a:pPr>
            <a:endParaRPr lang="en-US" sz="2400" dirty="0" smtClean="0"/>
          </a:p>
          <a:p>
            <a:pPr eaLnBrk="1" hangingPunct="1">
              <a:buFont typeface="Arial" charset="0"/>
              <a:buChar char="•"/>
              <a:defRPr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102592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Overall Impact of improvements: COP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8458200" cy="4724400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>
              <a:buFont typeface="Arial" charset="0"/>
              <a:buChar char="•"/>
              <a:defRPr/>
            </a:pPr>
            <a:r>
              <a:rPr lang="en-US" sz="2400" dirty="0" smtClean="0"/>
              <a:t>Counseling </a:t>
            </a:r>
            <a:r>
              <a:rPr lang="en-US" sz="2400" dirty="0"/>
              <a:t>of patients on progress</a:t>
            </a:r>
          </a:p>
          <a:p>
            <a:pPr lvl="1">
              <a:buFontTx/>
              <a:buChar char="-"/>
              <a:defRPr/>
            </a:pPr>
            <a:r>
              <a:rPr lang="en-US" sz="2200" dirty="0" smtClean="0"/>
              <a:t>ICU setting</a:t>
            </a:r>
            <a:endParaRPr lang="en-US" sz="2200" dirty="0"/>
          </a:p>
          <a:p>
            <a:pPr eaLnBrk="1" hangingPunct="1">
              <a:buFont typeface="Arial" charset="0"/>
              <a:buChar char="•"/>
              <a:defRPr/>
            </a:pPr>
            <a:r>
              <a:rPr lang="en-US" sz="2400" dirty="0" smtClean="0"/>
              <a:t>Clarity on informed consent when needed repeatedly for Blood Transfusions</a:t>
            </a:r>
          </a:p>
          <a:p>
            <a:pPr lvl="1">
              <a:buFontTx/>
              <a:buChar char="-"/>
              <a:defRPr/>
            </a:pPr>
            <a:r>
              <a:rPr lang="en-US" sz="2200" dirty="0" smtClean="0"/>
              <a:t>Single consent with endorsements on repeat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en-US" sz="2400" dirty="0" smtClean="0"/>
              <a:t>Consent for Moderate sedation</a:t>
            </a:r>
            <a:endParaRPr lang="en-US" sz="2000" dirty="0" smtClean="0"/>
          </a:p>
          <a:p>
            <a:pPr eaLnBrk="1" hangingPunct="1">
              <a:buFont typeface="Arial" charset="0"/>
              <a:buChar char="•"/>
              <a:defRPr/>
            </a:pPr>
            <a:r>
              <a:rPr lang="en-US" sz="2400" dirty="0" smtClean="0"/>
              <a:t>Reason for restraint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en-US" sz="2400" dirty="0" smtClean="0"/>
              <a:t>Functional assessment (rehab)</a:t>
            </a:r>
          </a:p>
          <a:p>
            <a:pPr lvl="1">
              <a:buFontTx/>
              <a:buChar char="-"/>
              <a:defRPr/>
            </a:pPr>
            <a:r>
              <a:rPr lang="en-US" sz="2200" dirty="0" smtClean="0"/>
              <a:t>Reassessment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en-US" sz="2400" dirty="0" smtClean="0"/>
              <a:t>Pain alleviation </a:t>
            </a:r>
          </a:p>
          <a:p>
            <a:pPr lvl="1">
              <a:buFontTx/>
              <a:buChar char="-"/>
              <a:defRPr/>
            </a:pPr>
            <a:r>
              <a:rPr lang="en-US" sz="2200" dirty="0" smtClean="0"/>
              <a:t>Initiate and Titrate based on need</a:t>
            </a:r>
          </a:p>
          <a:p>
            <a:pPr marL="457200" lvl="1" indent="0">
              <a:buNone/>
              <a:defRPr/>
            </a:pPr>
            <a:endParaRPr lang="en-US" sz="2000" dirty="0" smtClean="0"/>
          </a:p>
          <a:p>
            <a:pPr eaLnBrk="1" hangingPunct="1">
              <a:buFont typeface="Arial" charset="0"/>
              <a:buChar char="•"/>
              <a:defRPr/>
            </a:pPr>
            <a:endParaRPr lang="en-US" sz="2400" dirty="0" smtClean="0"/>
          </a:p>
          <a:p>
            <a:pPr eaLnBrk="1" hangingPunct="1">
              <a:buFont typeface="Arial" charset="0"/>
              <a:buChar char="•"/>
              <a:defRPr/>
            </a:pPr>
            <a:endParaRPr lang="en-US" sz="2400" dirty="0" smtClean="0"/>
          </a:p>
          <a:p>
            <a:pPr eaLnBrk="1" hangingPunct="1">
              <a:buFont typeface="Arial" charset="0"/>
              <a:buChar char="•"/>
              <a:defRPr/>
            </a:pPr>
            <a:endParaRPr lang="en-US" sz="2400" dirty="0" smtClean="0"/>
          </a:p>
          <a:p>
            <a:pPr eaLnBrk="1" hangingPunct="1">
              <a:buFont typeface="Arial" charset="0"/>
              <a:buChar char="•"/>
              <a:defRPr/>
            </a:pPr>
            <a:endParaRPr lang="en-US" sz="2400" dirty="0" smtClean="0"/>
          </a:p>
          <a:p>
            <a:pPr eaLnBrk="1" hangingPunct="1">
              <a:buFont typeface="Arial" charset="0"/>
              <a:buChar char="•"/>
              <a:defRPr/>
            </a:pPr>
            <a:endParaRPr lang="en-US" sz="2400" dirty="0" smtClean="0"/>
          </a:p>
          <a:p>
            <a:pPr eaLnBrk="1" hangingPunct="1">
              <a:buFont typeface="Arial" charset="0"/>
              <a:buChar char="•"/>
              <a:defRPr/>
            </a:pPr>
            <a:endParaRPr lang="en-US" sz="2400" dirty="0" smtClean="0"/>
          </a:p>
          <a:p>
            <a:pPr eaLnBrk="1" hangingPunct="1">
              <a:buFont typeface="Arial" charset="0"/>
              <a:buChar char="•"/>
              <a:defRPr/>
            </a:pPr>
            <a:endParaRPr lang="en-US" sz="2400" dirty="0" smtClean="0"/>
          </a:p>
          <a:p>
            <a:pPr eaLnBrk="1" hangingPunct="1">
              <a:buFont typeface="Arial" charset="0"/>
              <a:buChar char="•"/>
              <a:defRPr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3114386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458200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Section I:</a:t>
            </a:r>
            <a:br>
              <a:rPr lang="en-US" dirty="0" smtClean="0"/>
            </a:br>
            <a:r>
              <a:rPr lang="en-US" dirty="0" smtClean="0"/>
              <a:t>Patient-Centered Standards</a:t>
            </a:r>
          </a:p>
        </p:txBody>
      </p:sp>
      <p:graphicFrame>
        <p:nvGraphicFramePr>
          <p:cNvPr id="10243" name="Group 3"/>
          <p:cNvGraphicFramePr>
            <a:graphicFrameLocks noGrp="1"/>
          </p:cNvGraphicFramePr>
          <p:nvPr>
            <p:ph idx="1"/>
          </p:nvPr>
        </p:nvGraphicFramePr>
        <p:xfrm>
          <a:off x="381000" y="2757488"/>
          <a:ext cx="8458200" cy="1890712"/>
        </p:xfrm>
        <a:graphic>
          <a:graphicData uri="http://schemas.openxmlformats.org/drawingml/2006/table">
            <a:tbl>
              <a:tblPr/>
              <a:tblGrid>
                <a:gridCol w="5186633"/>
                <a:gridCol w="1675681"/>
                <a:gridCol w="1595886"/>
              </a:tblGrid>
              <a:tr h="9451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52" marB="4575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CC"/>
                          </a:solidFill>
                          <a:effectLst/>
                          <a:latin typeface="Arial" charset="0"/>
                        </a:rPr>
                        <a:t>3</a:t>
                      </a:r>
                      <a:r>
                        <a:rPr kumimoji="0" lang="en-US" sz="28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FF33CC"/>
                          </a:solidFill>
                          <a:effectLst/>
                          <a:latin typeface="Arial" charset="0"/>
                        </a:rPr>
                        <a:t>rd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CC"/>
                          </a:solidFill>
                          <a:effectLst/>
                          <a:latin typeface="Arial" charset="0"/>
                        </a:rPr>
                        <a:t> edition</a:t>
                      </a:r>
                    </a:p>
                  </a:txBody>
                  <a:tcPr marT="45752" marB="4575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CC"/>
                          </a:solidFill>
                          <a:effectLst/>
                          <a:latin typeface="Arial" charset="0"/>
                        </a:rPr>
                        <a:t>4</a:t>
                      </a:r>
                      <a:r>
                        <a:rPr kumimoji="0" lang="en-US" sz="28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FF33CC"/>
                          </a:solidFill>
                          <a:effectLst/>
                          <a:latin typeface="Arial" charset="0"/>
                        </a:rPr>
                        <a:t>th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CC"/>
                          </a:solidFill>
                          <a:effectLst/>
                          <a:latin typeface="Arial" charset="0"/>
                        </a:rPr>
                        <a:t> edition </a:t>
                      </a:r>
                    </a:p>
                  </a:txBody>
                  <a:tcPr marT="45752" marB="4575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455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Management of Medication (MOM)</a:t>
                      </a:r>
                    </a:p>
                  </a:txBody>
                  <a:tcPr marT="45752" marB="4575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13/73</a:t>
                      </a:r>
                    </a:p>
                  </a:txBody>
                  <a:tcPr marT="45752" marB="4575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13/76</a:t>
                      </a:r>
                    </a:p>
                  </a:txBody>
                  <a:tcPr marT="45752" marB="4575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210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fld id="{EB61FA8F-2BCC-41D2-BEDC-C1AD523088FE}" type="slidenum">
              <a:rPr lang="en-US" altLang="en-US" smtClean="0">
                <a:solidFill>
                  <a:srgbClr val="898989"/>
                </a:solidFill>
              </a:rPr>
              <a:pPr/>
              <a:t>12</a:t>
            </a:fld>
            <a:endParaRPr lang="en-US" altLang="en-US" smtClean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769046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fld id="{42A05285-84B2-47EC-A388-33964A30B143}" type="slidenum">
              <a:rPr lang="en-US" altLang="en-US" smtClean="0">
                <a:solidFill>
                  <a:srgbClr val="898989"/>
                </a:solidFill>
              </a:rPr>
              <a:pPr/>
              <a:t>13</a:t>
            </a:fld>
            <a:endParaRPr lang="en-US" altLang="en-US" smtClean="0">
              <a:solidFill>
                <a:srgbClr val="898989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1272790"/>
              </p:ext>
            </p:extLst>
          </p:nvPr>
        </p:nvGraphicFramePr>
        <p:xfrm>
          <a:off x="152400" y="152401"/>
          <a:ext cx="4343400" cy="6550546"/>
        </p:xfrm>
        <a:graphic>
          <a:graphicData uri="http://schemas.openxmlformats.org/drawingml/2006/table">
            <a:tbl>
              <a:tblPr>
                <a:tableStyleId>{C4B1156A-380E-4F78-BDF5-A606A8083BF9}</a:tableStyleId>
              </a:tblPr>
              <a:tblGrid>
                <a:gridCol w="2685011"/>
                <a:gridCol w="911138"/>
                <a:gridCol w="747251"/>
              </a:tblGrid>
              <a:tr h="301397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/>
                        <a:t>3rd Edition </a:t>
                      </a:r>
                      <a:endParaRPr lang="en-US" sz="18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6" marB="0" anchor="b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8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36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 smtClean="0">
                          <a:solidFill>
                            <a:srgbClr val="FF0000"/>
                          </a:solidFill>
                        </a:rPr>
                        <a:t>MOM</a:t>
                      </a:r>
                      <a:endParaRPr lang="en-US" sz="18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6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rgbClr val="FF0000"/>
                          </a:solidFill>
                        </a:rPr>
                        <a:t>Standard NUMBER</a:t>
                      </a:r>
                      <a:endParaRPr lang="en-US" sz="14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6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rgbClr val="FF0000"/>
                          </a:solidFill>
                        </a:rPr>
                        <a:t>OE</a:t>
                      </a:r>
                      <a:endParaRPr lang="en-US" sz="14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6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867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</a:rPr>
                        <a:t>ORGANIZATION</a:t>
                      </a:r>
                      <a:r>
                        <a:rPr lang="en-US" sz="1600" b="0" i="0" u="none" strike="noStrike" baseline="0" dirty="0" smtClean="0">
                          <a:solidFill>
                            <a:schemeClr val="dk1"/>
                          </a:solidFill>
                          <a:latin typeface="+mn-lt"/>
                        </a:rPr>
                        <a:t> &amp; USAGE OF PHARMACY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u="none" strike="noStrike"/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6" marB="0" anchor="b"/>
                </a:tc>
              </a:tr>
              <a:tr h="30139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</a:rPr>
                        <a:t>HOSPITAL</a:t>
                      </a:r>
                      <a:r>
                        <a:rPr lang="en-US" sz="1600" b="0" i="0" u="none" strike="noStrike" baseline="0" dirty="0" smtClean="0">
                          <a:solidFill>
                            <a:schemeClr val="dk1"/>
                          </a:solidFill>
                          <a:latin typeface="+mn-lt"/>
                        </a:rPr>
                        <a:t> FORMULARY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u="none" strike="noStrike"/>
                        <a:t>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6" marB="0" anchor="b"/>
                </a:tc>
              </a:tr>
              <a:tr h="30139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STORAGE OF MEDICATION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u="none" strike="noStrike"/>
                        <a:t>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6" marB="0" anchor="b"/>
                </a:tc>
              </a:tr>
              <a:tr h="4867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PRESCRIPTIONS OF MEDICATIONS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u="none" strike="noStrike"/>
                        <a:t>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6" marB="0" anchor="b"/>
                </a:tc>
              </a:tr>
              <a:tr h="4867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SAFE DISPENSING OF MEDICATIONS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u="none" strike="noStrike"/>
                        <a:t>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6" marB="0" anchor="b"/>
                </a:tc>
              </a:tr>
              <a:tr h="4867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MEDICATION ADMINISTRATION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u="none" strike="noStrike" dirty="0"/>
                        <a:t>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6" marB="0" anchor="b"/>
                </a:tc>
              </a:tr>
              <a:tr h="30139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PATIENT MONITORING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u="none" strike="noStrike" dirty="0"/>
                        <a:t>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6" marB="0" anchor="b"/>
                </a:tc>
              </a:tr>
              <a:tr h="4867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NEAR MISSES, MEDICATION ERRORS, ADR’s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u="none" strike="noStrike" dirty="0"/>
                        <a:t>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6" marB="0" anchor="b"/>
                </a:tc>
              </a:tr>
              <a:tr h="4867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NARCOTIC DRUGS &amp; PSYCHOTROPIC SUBSTANCES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u="none" strike="noStrike" dirty="0"/>
                        <a:t>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6" marB="0" anchor="b"/>
                </a:tc>
              </a:tr>
              <a:tr h="30139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CHEMOTHERAPEUTIC AGENTS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u="none" strike="noStrike"/>
                        <a:t>10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6" marB="0" anchor="b"/>
                </a:tc>
              </a:tr>
              <a:tr h="30139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RADIOACTIVE DRUGS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u="none" strike="noStrike"/>
                        <a:t>11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6" marB="0" anchor="b"/>
                </a:tc>
              </a:tr>
              <a:tr h="4867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IMPLANTABLE PROSTHESIS &amp; MEDICAL DEVICES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u="none" strike="noStrike"/>
                        <a:t>12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6" marB="0" anchor="b"/>
                </a:tc>
              </a:tr>
              <a:tr h="4867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MEDICAL SUPPLIES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&amp; CONSUMABLES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u="none" strike="noStrike"/>
                        <a:t>13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6" marB="0" anchor="b"/>
                </a:tc>
              </a:tr>
              <a:tr h="30139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</a:rPr>
                        <a:t>TOTAL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6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 smtClean="0">
                          <a:solidFill>
                            <a:srgbClr val="FF0000"/>
                          </a:solidFill>
                        </a:rPr>
                        <a:t>13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6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73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6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4672479"/>
              </p:ext>
            </p:extLst>
          </p:nvPr>
        </p:nvGraphicFramePr>
        <p:xfrm>
          <a:off x="4648200" y="221883"/>
          <a:ext cx="4419600" cy="7330640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2839777"/>
                <a:gridCol w="843595"/>
                <a:gridCol w="736228"/>
              </a:tblGrid>
              <a:tr h="312821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 smtClean="0"/>
                        <a:t>4th </a:t>
                      </a:r>
                      <a:r>
                        <a:rPr lang="en-US" sz="1800" b="1" u="none" strike="noStrike" dirty="0"/>
                        <a:t>Edition </a:t>
                      </a:r>
                      <a:endParaRPr lang="en-US" sz="18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2564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 smtClean="0">
                          <a:solidFill>
                            <a:srgbClr val="FF0000"/>
                          </a:solidFill>
                        </a:rPr>
                        <a:t>MOM</a:t>
                      </a:r>
                      <a:endParaRPr lang="en-US" sz="18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</a:rPr>
                        <a:t>Standard NUMBER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</a:rPr>
                        <a:t>OE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1282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</a:rPr>
                        <a:t>ORGANIZATION</a:t>
                      </a:r>
                      <a:r>
                        <a:rPr lang="en-US" sz="1600" b="0" i="0" u="none" strike="noStrike" baseline="0" dirty="0" smtClean="0">
                          <a:solidFill>
                            <a:schemeClr val="dk1"/>
                          </a:solidFill>
                          <a:latin typeface="+mn-lt"/>
                        </a:rPr>
                        <a:t> &amp; USAGE OF PHARMACY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/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1282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chemeClr val="dk1"/>
                          </a:solidFill>
                          <a:latin typeface="+mn-lt"/>
                        </a:rPr>
                        <a:t>HOSPITAL</a:t>
                      </a:r>
                      <a:r>
                        <a:rPr lang="en-US" sz="1600" b="0" i="0" u="none" strike="noStrike" baseline="0" dirty="0" smtClean="0">
                          <a:solidFill>
                            <a:schemeClr val="dk1"/>
                          </a:solidFill>
                          <a:latin typeface="+mn-lt"/>
                        </a:rPr>
                        <a:t> FORMULARY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/>
                        <a:t>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1282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STORAGE OF MEDICATION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/>
                        <a:t>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1282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PRESCRIPTIONS OF MEDICATIONS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/>
                        <a:t>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1282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SAFE DISPENSING OF MEDICATIONS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/>
                        <a:t>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1282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MEDICATION ADMNISTRATION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/>
                        <a:t>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1282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PATIENTS ARE MONITORED AFTER MEDICATION  ADMINISTRATION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/>
                        <a:t>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1282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NEAR MISSES, MEDICATION ERRORS ,ADVERSE DRUG EVENTS ARE REPORTED &amp;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ANALYSED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/>
                        <a:t>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1282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NARCOTIC DRUGS &amp; PSYCHOTROPIC SUBSTANCES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/>
                        <a:t>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1282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CHEMOTHERAPEUTIC AGENTS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/>
                        <a:t>10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1282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RADIOACTIVE DRUGS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/>
                        <a:t>11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1282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IMPLANTABLE PROSTHESIS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/>
                        <a:t>12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1282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MEDICAL GASES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/>
                        <a:t>13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1282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</a:rPr>
                        <a:t>TOTAL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 smtClean="0">
                          <a:solidFill>
                            <a:srgbClr val="FF0000"/>
                          </a:solidFill>
                        </a:rPr>
                        <a:t>13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76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8461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Overall Impact of improvements: MOM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524000"/>
            <a:ext cx="8458200" cy="4724400"/>
          </a:xfrm>
          <a:solidFill>
            <a:schemeClr val="accent6">
              <a:lumMod val="20000"/>
              <a:lumOff val="80000"/>
            </a:schemeClr>
          </a:solidFill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400" dirty="0" smtClean="0"/>
              <a:t>Strengthening of Inventory management</a:t>
            </a:r>
          </a:p>
          <a:p>
            <a:pPr lvl="1">
              <a:buFontTx/>
              <a:buChar char="-"/>
              <a:defRPr/>
            </a:pPr>
            <a:r>
              <a:rPr lang="en-US" sz="2200" dirty="0" smtClean="0"/>
              <a:t>All areas in HCO</a:t>
            </a:r>
          </a:p>
          <a:p>
            <a:pPr lvl="1">
              <a:buFontTx/>
              <a:buChar char="-"/>
              <a:defRPr/>
            </a:pPr>
            <a:r>
              <a:rPr lang="en-US" sz="2200" dirty="0" smtClean="0"/>
              <a:t>Stock outs</a:t>
            </a:r>
            <a:endParaRPr lang="en-US" sz="2400" dirty="0" smtClean="0"/>
          </a:p>
          <a:p>
            <a:pPr eaLnBrk="1" fontAlgn="auto" hangingPunct="1">
              <a:spcBef>
                <a:spcPts val="1800"/>
              </a:spcBef>
              <a:spcAft>
                <a:spcPts val="0"/>
              </a:spcAft>
              <a:defRPr/>
            </a:pPr>
            <a:r>
              <a:rPr lang="en-US" sz="2400" dirty="0" smtClean="0"/>
              <a:t>Physician samples  tracking and management </a:t>
            </a:r>
          </a:p>
          <a:p>
            <a:pPr lvl="1">
              <a:buFontTx/>
              <a:buChar char="-"/>
              <a:defRPr/>
            </a:pPr>
            <a:r>
              <a:rPr lang="en-US" sz="2200" dirty="0" smtClean="0"/>
              <a:t>Address safety in storage, usage and prevent medication errors.</a:t>
            </a:r>
            <a:endParaRPr lang="en-US" sz="2400" dirty="0" smtClean="0"/>
          </a:p>
          <a:p>
            <a:pPr eaLnBrk="1" fontAlgn="auto" hangingPunct="1">
              <a:spcBef>
                <a:spcPts val="1800"/>
              </a:spcBef>
              <a:spcAft>
                <a:spcPts val="0"/>
              </a:spcAft>
              <a:defRPr/>
            </a:pPr>
            <a:r>
              <a:rPr lang="en-US" sz="2400" dirty="0" smtClean="0"/>
              <a:t>Prescriptions have to be in Capital letters</a:t>
            </a:r>
          </a:p>
          <a:p>
            <a:pPr marL="742950" lvl="2" indent="-342900">
              <a:buFontTx/>
              <a:buChar char="-"/>
              <a:defRPr/>
            </a:pPr>
            <a:r>
              <a:rPr lang="en-US" sz="1800" dirty="0" smtClean="0"/>
              <a:t>All </a:t>
            </a:r>
            <a:r>
              <a:rPr lang="en-US" sz="1800" dirty="0"/>
              <a:t>areas in </a:t>
            </a:r>
            <a:r>
              <a:rPr lang="en-US" sz="1800" dirty="0" smtClean="0"/>
              <a:t>HCO</a:t>
            </a:r>
            <a:endParaRPr lang="en-US" sz="2400" dirty="0" smtClean="0"/>
          </a:p>
          <a:p>
            <a:pPr eaLnBrk="1" fontAlgn="auto" hangingPunct="1">
              <a:spcBef>
                <a:spcPts val="1800"/>
              </a:spcBef>
              <a:spcAft>
                <a:spcPts val="0"/>
              </a:spcAft>
              <a:defRPr/>
            </a:pPr>
            <a:r>
              <a:rPr lang="en-US" sz="2400" dirty="0" smtClean="0"/>
              <a:t>LASA drug list to be formed  from formulary</a:t>
            </a:r>
          </a:p>
          <a:p>
            <a:pPr eaLnBrk="1" fontAlgn="auto" hangingPunct="1">
              <a:spcBef>
                <a:spcPts val="1800"/>
              </a:spcBef>
              <a:spcAft>
                <a:spcPts val="0"/>
              </a:spcAft>
              <a:defRPr/>
            </a:pPr>
            <a:r>
              <a:rPr lang="en-US" sz="2400" dirty="0" smtClean="0"/>
              <a:t>Reconciliation of medications/orders at transitions of care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en-US" sz="2400" dirty="0" smtClean="0"/>
          </a:p>
          <a:p>
            <a:pPr eaLnBrk="1" fontAlgn="auto" hangingPunct="1">
              <a:spcAft>
                <a:spcPts val="0"/>
              </a:spcAft>
              <a:defRPr/>
            </a:pPr>
            <a:endParaRPr lang="en-US" sz="2400" dirty="0" smtClean="0"/>
          </a:p>
          <a:p>
            <a:pPr eaLnBrk="1" fontAlgn="auto" hangingPunct="1">
              <a:spcAft>
                <a:spcPts val="0"/>
              </a:spcAft>
              <a:defRPr/>
            </a:pPr>
            <a:endParaRPr lang="en-US" sz="2400" dirty="0" smtClean="0"/>
          </a:p>
          <a:p>
            <a:pPr eaLnBrk="1" fontAlgn="auto" hangingPunct="1">
              <a:spcAft>
                <a:spcPts val="0"/>
              </a:spcAft>
              <a:defRPr/>
            </a:pPr>
            <a:endParaRPr lang="en-US" sz="2400" dirty="0" smtClean="0"/>
          </a:p>
          <a:p>
            <a:pPr eaLnBrk="1" fontAlgn="auto" hangingPunct="1">
              <a:spcAft>
                <a:spcPts val="0"/>
              </a:spcAft>
              <a:defRPr/>
            </a:pPr>
            <a:endParaRPr lang="en-US" sz="2400" dirty="0" smtClean="0"/>
          </a:p>
          <a:p>
            <a:pPr eaLnBrk="1" fontAlgn="auto" hangingPunct="1">
              <a:spcAft>
                <a:spcPts val="0"/>
              </a:spcAft>
              <a:defRPr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12898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Overall Impact of improvements: MOM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524000"/>
            <a:ext cx="8458200" cy="4724400"/>
          </a:xfrm>
          <a:solidFill>
            <a:schemeClr val="accent6">
              <a:lumMod val="20000"/>
              <a:lumOff val="80000"/>
            </a:schemeClr>
          </a:solidFill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en-US" sz="2400" dirty="0" smtClean="0"/>
          </a:p>
          <a:p>
            <a:pPr eaLnBrk="1" fontAlgn="auto" hangingPunct="1">
              <a:spcAft>
                <a:spcPts val="0"/>
              </a:spcAft>
              <a:defRPr/>
            </a:pPr>
            <a:endParaRPr lang="en-US" sz="2400" dirty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2400" dirty="0" smtClean="0"/>
              <a:t>Special training for chemo therapeutic drugs and bio safety cabinets</a:t>
            </a:r>
          </a:p>
          <a:p>
            <a:pPr eaLnBrk="1" fontAlgn="auto" hangingPunct="1">
              <a:spcBef>
                <a:spcPts val="1800"/>
              </a:spcBef>
              <a:spcAft>
                <a:spcPts val="0"/>
              </a:spcAft>
              <a:defRPr/>
            </a:pPr>
            <a:r>
              <a:rPr lang="en-US" sz="2400" dirty="0" smtClean="0"/>
              <a:t>Patient education for chemo drugs</a:t>
            </a:r>
          </a:p>
          <a:p>
            <a:pPr eaLnBrk="1" fontAlgn="auto" hangingPunct="1">
              <a:spcBef>
                <a:spcPts val="1800"/>
              </a:spcBef>
              <a:spcAft>
                <a:spcPts val="0"/>
              </a:spcAft>
              <a:defRPr/>
            </a:pPr>
            <a:r>
              <a:rPr lang="en-US" sz="2400" dirty="0" smtClean="0"/>
              <a:t>Strengthen medication administration</a:t>
            </a:r>
            <a:endParaRPr lang="en-US" sz="2000" dirty="0" smtClean="0"/>
          </a:p>
          <a:p>
            <a:pPr eaLnBrk="1" fontAlgn="auto" hangingPunct="1">
              <a:spcBef>
                <a:spcPts val="1800"/>
              </a:spcBef>
              <a:spcAft>
                <a:spcPts val="0"/>
              </a:spcAft>
              <a:defRPr/>
            </a:pPr>
            <a:r>
              <a:rPr lang="en-US" sz="2400" dirty="0" smtClean="0"/>
              <a:t> Strengthen medical supplies 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en-US" sz="2400" dirty="0" smtClean="0"/>
          </a:p>
          <a:p>
            <a:pPr eaLnBrk="1" fontAlgn="auto" hangingPunct="1">
              <a:spcAft>
                <a:spcPts val="0"/>
              </a:spcAft>
              <a:defRPr/>
            </a:pPr>
            <a:endParaRPr lang="en-US" sz="2400" dirty="0" smtClean="0"/>
          </a:p>
          <a:p>
            <a:pPr eaLnBrk="1" fontAlgn="auto" hangingPunct="1">
              <a:spcAft>
                <a:spcPts val="0"/>
              </a:spcAft>
              <a:defRPr/>
            </a:pPr>
            <a:endParaRPr lang="en-US" sz="2400" dirty="0" smtClean="0"/>
          </a:p>
          <a:p>
            <a:pPr eaLnBrk="1" fontAlgn="auto" hangingPunct="1">
              <a:spcAft>
                <a:spcPts val="0"/>
              </a:spcAft>
              <a:defRPr/>
            </a:pPr>
            <a:endParaRPr lang="en-US" sz="2400" dirty="0" smtClean="0"/>
          </a:p>
          <a:p>
            <a:pPr eaLnBrk="1" fontAlgn="auto" hangingPunct="1">
              <a:spcAft>
                <a:spcPts val="0"/>
              </a:spcAft>
              <a:defRPr/>
            </a:pPr>
            <a:endParaRPr lang="en-US" sz="2400" dirty="0" smtClean="0"/>
          </a:p>
          <a:p>
            <a:pPr eaLnBrk="1" fontAlgn="auto" hangingPunct="1">
              <a:spcAft>
                <a:spcPts val="0"/>
              </a:spcAft>
              <a:defRPr/>
            </a:pPr>
            <a:endParaRPr lang="en-US" sz="2400" dirty="0" smtClean="0"/>
          </a:p>
          <a:p>
            <a:pPr eaLnBrk="1" fontAlgn="auto" hangingPunct="1">
              <a:spcAft>
                <a:spcPts val="0"/>
              </a:spcAft>
              <a:defRPr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70863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458200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Section I:</a:t>
            </a:r>
            <a:br>
              <a:rPr lang="en-US" dirty="0" smtClean="0"/>
            </a:br>
            <a:r>
              <a:rPr lang="en-US" dirty="0" smtClean="0"/>
              <a:t>Patient-Centered Standards</a:t>
            </a:r>
          </a:p>
        </p:txBody>
      </p:sp>
      <p:graphicFrame>
        <p:nvGraphicFramePr>
          <p:cNvPr id="10243" name="Group 3"/>
          <p:cNvGraphicFramePr>
            <a:graphicFrameLocks noGrp="1"/>
          </p:cNvGraphicFramePr>
          <p:nvPr>
            <p:ph idx="1"/>
          </p:nvPr>
        </p:nvGraphicFramePr>
        <p:xfrm>
          <a:off x="381000" y="2757488"/>
          <a:ext cx="8458200" cy="1890712"/>
        </p:xfrm>
        <a:graphic>
          <a:graphicData uri="http://schemas.openxmlformats.org/drawingml/2006/table">
            <a:tbl>
              <a:tblPr/>
              <a:tblGrid>
                <a:gridCol w="5186633"/>
                <a:gridCol w="1675681"/>
                <a:gridCol w="1595886"/>
              </a:tblGrid>
              <a:tr h="9451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52" marB="4575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CC"/>
                          </a:solidFill>
                          <a:effectLst/>
                          <a:latin typeface="Arial" charset="0"/>
                        </a:rPr>
                        <a:t>3</a:t>
                      </a:r>
                      <a:r>
                        <a:rPr kumimoji="0" lang="en-US" sz="28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FF33CC"/>
                          </a:solidFill>
                          <a:effectLst/>
                          <a:latin typeface="Arial" charset="0"/>
                        </a:rPr>
                        <a:t>rd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CC"/>
                          </a:solidFill>
                          <a:effectLst/>
                          <a:latin typeface="Arial" charset="0"/>
                        </a:rPr>
                        <a:t> edition</a:t>
                      </a:r>
                    </a:p>
                  </a:txBody>
                  <a:tcPr marT="45752" marB="4575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CC"/>
                          </a:solidFill>
                          <a:effectLst/>
                          <a:latin typeface="Arial" charset="0"/>
                        </a:rPr>
                        <a:t>4</a:t>
                      </a:r>
                      <a:r>
                        <a:rPr kumimoji="0" lang="en-US" sz="28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FF33CC"/>
                          </a:solidFill>
                          <a:effectLst/>
                          <a:latin typeface="Arial" charset="0"/>
                        </a:rPr>
                        <a:t>th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CC"/>
                          </a:solidFill>
                          <a:effectLst/>
                          <a:latin typeface="Arial" charset="0"/>
                        </a:rPr>
                        <a:t> edition </a:t>
                      </a:r>
                    </a:p>
                  </a:txBody>
                  <a:tcPr marT="45752" marB="4575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455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Patients Rights And Education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(PRE)</a:t>
                      </a:r>
                    </a:p>
                  </a:txBody>
                  <a:tcPr marT="45752" marB="4575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7/46</a:t>
                      </a:r>
                    </a:p>
                  </a:txBody>
                  <a:tcPr marT="45752" marB="4575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8/54</a:t>
                      </a:r>
                    </a:p>
                  </a:txBody>
                  <a:tcPr marT="45752" marB="4575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210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55B1D6E1-C7CD-4F52-A830-09A4DC7840F4}" type="slidenum">
              <a:rPr lang="en-US" altLang="en-US" smtClean="0">
                <a:solidFill>
                  <a:srgbClr val="898989"/>
                </a:solidFill>
              </a:rPr>
              <a:pPr/>
              <a:t>16</a:t>
            </a:fld>
            <a:endParaRPr lang="en-US" altLang="en-US" smtClean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256669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DF14E23F-CC50-459D-891D-9D32D83E4761}" type="slidenum">
              <a:rPr lang="en-US" altLang="en-US" smtClean="0">
                <a:solidFill>
                  <a:srgbClr val="898989"/>
                </a:solidFill>
              </a:rPr>
              <a:pPr/>
              <a:t>17</a:t>
            </a:fld>
            <a:endParaRPr lang="en-US" altLang="en-US" smtClean="0">
              <a:solidFill>
                <a:srgbClr val="898989"/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228600" y="457200"/>
          <a:ext cx="4191000" cy="6095998"/>
        </p:xfrm>
        <a:graphic>
          <a:graphicData uri="http://schemas.openxmlformats.org/drawingml/2006/table">
            <a:tbl>
              <a:tblPr>
                <a:tableStyleId>{C4B1156A-380E-4F78-BDF5-A606A8083BF9}</a:tableStyleId>
              </a:tblPr>
              <a:tblGrid>
                <a:gridCol w="2590800"/>
                <a:gridCol w="879168"/>
                <a:gridCol w="721032"/>
              </a:tblGrid>
              <a:tr h="381774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/>
                        <a:t>3rd Edition </a:t>
                      </a:r>
                      <a:endParaRPr lang="en-US" sz="18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8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993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rgbClr val="FF0000"/>
                          </a:solidFill>
                          <a:latin typeface="+mn-lt"/>
                        </a:rPr>
                        <a:t>PRE</a:t>
                      </a:r>
                      <a:endParaRPr lang="en-US" sz="18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rgbClr val="FF0000"/>
                          </a:solidFill>
                        </a:rPr>
                        <a:t>Standard NUMBER</a:t>
                      </a:r>
                      <a:endParaRPr lang="en-US" sz="14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rgbClr val="FF0000"/>
                          </a:solidFill>
                        </a:rPr>
                        <a:t>OE</a:t>
                      </a:r>
                      <a:endParaRPr lang="en-US" sz="14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86791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PROTECTION OF RIGHTS &amp; INFORMATION ABOUT RESPONSIBILITY OF CARE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u="none" strike="noStrike"/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58233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SUPPORTING INDIVIDUAL BELIEFS &amp; VALUES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u="none" strike="noStrike"/>
                        <a:t>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86791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EDUCATING PATIENT/ FAMILY MEMBERS TO MAKE INFORMED DECISIONS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u="none" strike="noStrike"/>
                        <a:t>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8177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INFORMED CONSENT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u="none" strike="noStrike"/>
                        <a:t>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86791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RIGHT TO INFORMATION &amp; EDUCATION ABOUT HEALTHCARE NEEDS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u="none" strike="noStrike"/>
                        <a:t>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58233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RIGHT TO INFORMATION ON EXPECTED COSTS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u="none" strike="noStrike" dirty="0"/>
                        <a:t>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58233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COMPLAINT REDRESSAL PROCESS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u="none" strike="noStrike" dirty="0"/>
                        <a:t>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8177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</a:rPr>
                        <a:t>TOTAL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 smtClean="0">
                          <a:solidFill>
                            <a:srgbClr val="FF0000"/>
                          </a:solidFill>
                        </a:rPr>
                        <a:t>7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46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7323465"/>
              </p:ext>
            </p:extLst>
          </p:nvPr>
        </p:nvGraphicFramePr>
        <p:xfrm>
          <a:off x="4648200" y="152401"/>
          <a:ext cx="4495800" cy="6516436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2888738"/>
                <a:gridCol w="858141"/>
                <a:gridCol w="748921"/>
              </a:tblGrid>
              <a:tr h="298295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 smtClean="0"/>
                        <a:t>4</a:t>
                      </a:r>
                      <a:r>
                        <a:rPr lang="en-US" sz="1800" b="1" u="none" strike="noStrike" baseline="30000" dirty="0" smtClean="0"/>
                        <a:t>th</a:t>
                      </a:r>
                      <a:r>
                        <a:rPr lang="en-US" sz="1800" b="1" u="none" strike="noStrike" baseline="0" dirty="0" smtClean="0"/>
                        <a:t> </a:t>
                      </a:r>
                      <a:r>
                        <a:rPr lang="en-US" sz="1800" b="1" u="none" strike="noStrike" dirty="0" smtClean="0"/>
                        <a:t> </a:t>
                      </a:r>
                      <a:r>
                        <a:rPr lang="en-US" sz="1800" b="1" u="none" strike="noStrike" dirty="0"/>
                        <a:t>Edition </a:t>
                      </a:r>
                      <a:endParaRPr lang="en-US" sz="18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1099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rgbClr val="FF0000"/>
                          </a:solidFill>
                          <a:latin typeface="+mn-lt"/>
                        </a:rPr>
                        <a:t>PRE</a:t>
                      </a:r>
                      <a:endParaRPr lang="en-US" sz="18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</a:rPr>
                        <a:t>Standard NUMBER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</a:rPr>
                        <a:t>OE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61020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PROTECTION OF RIGHTS &amp; INFORMATION ABOUT RESPONSIBILITY OF CARE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/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40941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SUPPORTING INDIVIDUAL BELIEFS &amp; VALUES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/>
                        <a:t>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1405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INFORMED CONSENT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/>
                        <a:t>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1011776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PATIENT AND/OR FAMILY’S CONSENT EXISTS FOR MAKING INFORMED DECISION ABOUT THEIR CARE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61020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RIGHT TO INFORMATION &amp; EDUCATION ABOUT HEALTHCARE NEEDS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40941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RIGHT TO INFORMATION ON EXPECTED COSTS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40941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PATIENT’S FEEDBACK AND REDRESSAL OF COMPLAINTS.</a:t>
                      </a:r>
                      <a:endParaRPr lang="en-US" sz="1600" b="0" i="0" u="none" strike="noStrike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61020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EFFECTIVE COMMUNICATION WITH PATIENTS AND /OR FAMILIES</a:t>
                      </a:r>
                      <a:endParaRPr lang="en-US" sz="1600" b="0" i="0" u="none" strike="noStrike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44825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600" b="1" u="none" strike="noStrike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TOTAL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1" u="none" strike="noStrike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  <a:endParaRPr lang="en-US" sz="1600" b="1" u="none" strike="noStrike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1" u="none" strike="noStrike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54</a:t>
                      </a:r>
                      <a:endParaRPr lang="en-US" sz="1600" b="1" u="none" strike="noStrike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2512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Overall Impact of improvements: PRE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524000"/>
            <a:ext cx="8458200" cy="4724400"/>
          </a:xfrm>
          <a:solidFill>
            <a:schemeClr val="accent6">
              <a:lumMod val="20000"/>
              <a:lumOff val="80000"/>
            </a:schemeClr>
          </a:solidFill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 smtClean="0"/>
              <a:t>Patient right to get another opinion</a:t>
            </a:r>
          </a:p>
          <a:p>
            <a:pPr lvl="1">
              <a:buFontTx/>
              <a:buChar char="-"/>
              <a:defRPr/>
            </a:pPr>
            <a:r>
              <a:rPr lang="en-US" sz="2200" dirty="0" smtClean="0"/>
              <a:t>Respect and facilitate the right</a:t>
            </a:r>
            <a:endParaRPr lang="en-US" sz="2400" dirty="0" smtClean="0"/>
          </a:p>
          <a:p>
            <a:pPr eaLnBrk="1" fontAlgn="auto" hangingPunct="1">
              <a:spcBef>
                <a:spcPts val="18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 smtClean="0"/>
              <a:t>New standard on communication </a:t>
            </a:r>
          </a:p>
          <a:p>
            <a:pPr marL="742950" lvl="2" indent="-342900">
              <a:buFontTx/>
              <a:buChar char="-"/>
              <a:defRPr/>
            </a:pPr>
            <a:r>
              <a:rPr lang="en-US" sz="2200" dirty="0" smtClean="0"/>
              <a:t>Acceptable and effective communication</a:t>
            </a:r>
          </a:p>
          <a:p>
            <a:pPr marL="742950" lvl="2" indent="-342900">
              <a:buFontTx/>
              <a:buChar char="-"/>
              <a:defRPr/>
            </a:pPr>
            <a:r>
              <a:rPr lang="en-US" sz="2200" dirty="0" smtClean="0"/>
              <a:t>Communication in specific situation</a:t>
            </a:r>
          </a:p>
          <a:p>
            <a:pPr marL="742950" lvl="2" indent="-342900">
              <a:buFontTx/>
              <a:buChar char="-"/>
              <a:defRPr/>
            </a:pPr>
            <a:r>
              <a:rPr lang="en-US" sz="2200" dirty="0" smtClean="0"/>
              <a:t>Avoiding and identifying unacceptable communication</a:t>
            </a:r>
          </a:p>
          <a:p>
            <a:pPr eaLnBrk="1" fontAlgn="auto" hangingPunct="1">
              <a:spcBef>
                <a:spcPts val="18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 smtClean="0"/>
              <a:t>Stress on capturing patient experience in addition to feedback</a:t>
            </a:r>
          </a:p>
          <a:p>
            <a:pPr eaLnBrk="1" fontAlgn="auto" hangingPunct="1">
              <a:spcBef>
                <a:spcPts val="18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 smtClean="0"/>
              <a:t>Patient  educational need identification and addressing it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4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4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4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4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4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4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4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4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49334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458200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ea typeface="+mj-ea"/>
                <a:cs typeface="+mj-cs"/>
              </a:rPr>
              <a:t>Section I:</a:t>
            </a:r>
            <a:br>
              <a:rPr lang="en-US" dirty="0" smtClean="0">
                <a:ea typeface="+mj-ea"/>
                <a:cs typeface="+mj-cs"/>
              </a:rPr>
            </a:br>
            <a:r>
              <a:rPr lang="en-US" dirty="0" smtClean="0">
                <a:ea typeface="+mj-ea"/>
                <a:cs typeface="+mj-cs"/>
              </a:rPr>
              <a:t>Patient-Centered Standards</a:t>
            </a:r>
          </a:p>
        </p:txBody>
      </p:sp>
      <p:graphicFrame>
        <p:nvGraphicFramePr>
          <p:cNvPr id="10243" name="Group 3"/>
          <p:cNvGraphicFramePr>
            <a:graphicFrameLocks noGrp="1"/>
          </p:cNvGraphicFramePr>
          <p:nvPr>
            <p:ph idx="1"/>
          </p:nvPr>
        </p:nvGraphicFramePr>
        <p:xfrm>
          <a:off x="381000" y="2757488"/>
          <a:ext cx="8458200" cy="1890712"/>
        </p:xfrm>
        <a:graphic>
          <a:graphicData uri="http://schemas.openxmlformats.org/drawingml/2006/table">
            <a:tbl>
              <a:tblPr/>
              <a:tblGrid>
                <a:gridCol w="5186633"/>
                <a:gridCol w="1675681"/>
                <a:gridCol w="1595886"/>
              </a:tblGrid>
              <a:tr h="9451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52" marB="4575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CC"/>
                          </a:solidFill>
                          <a:effectLst/>
                          <a:latin typeface="Arial" charset="0"/>
                        </a:rPr>
                        <a:t>3</a:t>
                      </a:r>
                      <a:r>
                        <a:rPr kumimoji="0" lang="en-US" sz="28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FF33CC"/>
                          </a:solidFill>
                          <a:effectLst/>
                          <a:latin typeface="Arial" charset="0"/>
                        </a:rPr>
                        <a:t>rd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CC"/>
                          </a:solidFill>
                          <a:effectLst/>
                          <a:latin typeface="Arial" charset="0"/>
                        </a:rPr>
                        <a:t> edition</a:t>
                      </a:r>
                    </a:p>
                  </a:txBody>
                  <a:tcPr marT="45752" marB="4575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CC"/>
                          </a:solidFill>
                          <a:effectLst/>
                          <a:latin typeface="Arial" charset="0"/>
                        </a:rPr>
                        <a:t>4</a:t>
                      </a:r>
                      <a:r>
                        <a:rPr kumimoji="0" lang="en-US" sz="28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FF33CC"/>
                          </a:solidFill>
                          <a:effectLst/>
                          <a:latin typeface="Arial" charset="0"/>
                        </a:rPr>
                        <a:t>th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CC"/>
                          </a:solidFill>
                          <a:effectLst/>
                          <a:latin typeface="Arial" charset="0"/>
                        </a:rPr>
                        <a:t> edition </a:t>
                      </a:r>
                    </a:p>
                  </a:txBody>
                  <a:tcPr marT="45752" marB="4575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455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Hospital Infection control (HIC)</a:t>
                      </a:r>
                    </a:p>
                  </a:txBody>
                  <a:tcPr marT="45752" marB="4575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9/51</a:t>
                      </a:r>
                    </a:p>
                  </a:txBody>
                  <a:tcPr marT="45752" marB="4575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9/54</a:t>
                      </a:r>
                    </a:p>
                  </a:txBody>
                  <a:tcPr marT="45752" marB="4575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210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B04F7632-309F-4B0C-87BF-38546C69531F}" type="slidenum">
              <a:rPr lang="en-US" smtClean="0">
                <a:solidFill>
                  <a:srgbClr val="898989"/>
                </a:solidFill>
              </a:rPr>
              <a:pPr/>
              <a:t>19</a:t>
            </a:fld>
            <a:endParaRPr lang="en-US" smtClean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940796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458200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Section I:</a:t>
            </a:r>
            <a:br>
              <a:rPr lang="en-US" dirty="0" smtClean="0"/>
            </a:br>
            <a:r>
              <a:rPr lang="en-US" dirty="0" smtClean="0"/>
              <a:t>Patient-Centered Standards</a:t>
            </a:r>
          </a:p>
        </p:txBody>
      </p:sp>
      <p:graphicFrame>
        <p:nvGraphicFramePr>
          <p:cNvPr id="10243" name="Group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64173558"/>
              </p:ext>
            </p:extLst>
          </p:nvPr>
        </p:nvGraphicFramePr>
        <p:xfrm>
          <a:off x="381000" y="2757488"/>
          <a:ext cx="8077200" cy="1890712"/>
        </p:xfrm>
        <a:graphic>
          <a:graphicData uri="http://schemas.openxmlformats.org/drawingml/2006/table">
            <a:tbl>
              <a:tblPr/>
              <a:tblGrid>
                <a:gridCol w="4953000"/>
                <a:gridCol w="1600200"/>
                <a:gridCol w="1524000"/>
              </a:tblGrid>
              <a:tr h="945171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Access, Assessment and Continuity of Care 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9933"/>
                          </a:solidFill>
                          <a:effectLst/>
                          <a:latin typeface="Arial" charset="0"/>
                        </a:rPr>
                        <a:t>(AAC)</a:t>
                      </a:r>
                    </a:p>
                  </a:txBody>
                  <a:tcPr marT="45752" marB="45752"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CC"/>
                          </a:solidFill>
                          <a:effectLst/>
                          <a:latin typeface="Arial" charset="0"/>
                        </a:rPr>
                        <a:t>3</a:t>
                      </a:r>
                      <a:r>
                        <a:rPr kumimoji="0" lang="en-US" sz="28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FF33CC"/>
                          </a:solidFill>
                          <a:effectLst/>
                          <a:latin typeface="Arial" charset="0"/>
                        </a:rPr>
                        <a:t>rd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CC"/>
                          </a:solidFill>
                          <a:effectLst/>
                          <a:latin typeface="Arial" charset="0"/>
                        </a:rPr>
                        <a:t> edition</a:t>
                      </a:r>
                    </a:p>
                  </a:txBody>
                  <a:tcPr marT="45752" marB="45752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CC"/>
                          </a:solidFill>
                          <a:effectLst/>
                          <a:latin typeface="Arial" charset="0"/>
                        </a:rPr>
                        <a:t>4</a:t>
                      </a:r>
                      <a:r>
                        <a:rPr kumimoji="0" lang="en-US" sz="28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FF33CC"/>
                          </a:solidFill>
                          <a:effectLst/>
                          <a:latin typeface="Arial" charset="0"/>
                        </a:rPr>
                        <a:t>th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CC"/>
                          </a:solidFill>
                          <a:effectLst/>
                          <a:latin typeface="Arial" charset="0"/>
                        </a:rPr>
                        <a:t> edition </a:t>
                      </a:r>
                    </a:p>
                  </a:txBody>
                  <a:tcPr marT="45752" marB="45752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45541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9933"/>
                        </a:solidFill>
                        <a:effectLst/>
                        <a:latin typeface="Arial" charset="0"/>
                      </a:endParaRPr>
                    </a:p>
                  </a:txBody>
                  <a:tcPr marT="45752" marB="45752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14/86</a:t>
                      </a:r>
                    </a:p>
                  </a:txBody>
                  <a:tcPr marT="45752" marB="4575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14/96</a:t>
                      </a:r>
                    </a:p>
                  </a:txBody>
                  <a:tcPr marT="45752" marB="45752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251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fld id="{2891E8D6-5EFC-4B44-AEBE-087E95CEFB4D}" type="slidenum">
              <a:rPr lang="en-US" altLang="en-US" smtClean="0">
                <a:solidFill>
                  <a:srgbClr val="898989"/>
                </a:solidFill>
              </a:rPr>
              <a:pPr/>
              <a:t>2</a:t>
            </a:fld>
            <a:endParaRPr lang="en-US" altLang="en-US" smtClean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679170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31854A49-E072-454F-A281-1CCF5E480285}" type="slidenum">
              <a:rPr lang="en-US" smtClean="0">
                <a:solidFill>
                  <a:srgbClr val="898989"/>
                </a:solidFill>
              </a:rPr>
              <a:pPr/>
              <a:t>20</a:t>
            </a:fld>
            <a:endParaRPr lang="en-US" smtClean="0">
              <a:solidFill>
                <a:srgbClr val="898989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228600" y="304800"/>
          <a:ext cx="4191000" cy="6042025"/>
        </p:xfrm>
        <a:graphic>
          <a:graphicData uri="http://schemas.openxmlformats.org/drawingml/2006/table">
            <a:tbl>
              <a:tblPr>
                <a:tableStyleId>{C4B1156A-380E-4F78-BDF5-A606A8083BF9}</a:tableStyleId>
              </a:tblPr>
              <a:tblGrid>
                <a:gridCol w="2590800"/>
                <a:gridCol w="879168"/>
                <a:gridCol w="721032"/>
              </a:tblGrid>
              <a:tr h="381757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/>
                        <a:t>3rd Edition </a:t>
                      </a:r>
                      <a:endParaRPr lang="en-US" sz="18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8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990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rgbClr val="FF0000"/>
                          </a:solidFill>
                          <a:latin typeface="+mn-lt"/>
                        </a:rPr>
                        <a:t>HIC</a:t>
                      </a:r>
                      <a:endParaRPr lang="en-US" sz="18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rgbClr val="FF0000"/>
                          </a:solidFill>
                        </a:rPr>
                        <a:t>Standard NUMBER</a:t>
                      </a:r>
                      <a:endParaRPr lang="en-US" sz="14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rgbClr val="FF0000"/>
                          </a:solidFill>
                        </a:rPr>
                        <a:t>OE</a:t>
                      </a:r>
                      <a:endParaRPr lang="en-US" sz="14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61846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HOSPITAL INFECTION CONTROL PROGRAMME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u="none" strike="noStrike"/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8098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INFECTION CONTROL MANUAL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u="none" strike="noStrike"/>
                        <a:t>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0478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SURVEILLANCE ACTIVTIES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u="none" strike="noStrike"/>
                        <a:t>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9720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HOSPITAL ASSOCIATED INFECTIONS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u="none" strike="noStrike"/>
                        <a:t>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74104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PREVENTION &amp; CONTROL OF HEALTHCARE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ASSOCIATED INFECTIONS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u="none" strike="noStrike"/>
                        <a:t>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58230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CONTROL OUTBREAKS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OF INFECTION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u="none" strike="noStrike" dirty="0"/>
                        <a:t>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8920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STERILIZATION ACTIVITIES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u="none" strike="noStrike" dirty="0"/>
                        <a:t>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58230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BIOMEDICAL WASTE MEASURES (BMW)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58230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TRAINING OF STAFF TO SUPPORT HIC PROGRAMME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8175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</a:rPr>
                        <a:t>TOTAL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FF0000"/>
                          </a:solidFill>
                          <a:latin typeface="+mn-lt"/>
                        </a:rPr>
                        <a:t>9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51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4648199" y="304530"/>
          <a:ext cx="4267201" cy="6215560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2741854"/>
                <a:gridCol w="814506"/>
                <a:gridCol w="710841"/>
              </a:tblGrid>
              <a:tr h="424754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 smtClean="0"/>
                        <a:t>4</a:t>
                      </a:r>
                      <a:r>
                        <a:rPr lang="en-US" sz="1800" b="1" u="none" strike="noStrike" baseline="30000" dirty="0" smtClean="0"/>
                        <a:t>th</a:t>
                      </a:r>
                      <a:r>
                        <a:rPr lang="en-US" sz="1800" b="1" u="none" strike="noStrike" baseline="0" dirty="0" smtClean="0"/>
                        <a:t> </a:t>
                      </a:r>
                      <a:r>
                        <a:rPr lang="en-US" sz="1800" b="1" u="none" strike="noStrike" dirty="0" smtClean="0"/>
                        <a:t>Edition </a:t>
                      </a:r>
                      <a:endParaRPr lang="en-US" sz="18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4950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smtClean="0">
                          <a:solidFill>
                            <a:srgbClr val="FF0000"/>
                          </a:solidFill>
                          <a:latin typeface="+mn-lt"/>
                        </a:rPr>
                        <a:t>HIC</a:t>
                      </a:r>
                      <a:endParaRPr lang="en-US" sz="18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</a:rPr>
                        <a:t>Standard NUMBER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</a:rPr>
                        <a:t>OE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9720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HOSPITAL INFECTION CONTROL PROGRAMME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/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6240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INFECTION CONTROL MANUAL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/>
                        <a:t>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2475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SURVEILLANCE ACTIVTIES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/>
                        <a:t>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55766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HOSPITAL ASSOCIATED INFECTIONS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/>
                        <a:t>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54157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SUPPORT TO INFECTION CONTROL PROGRAMME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/>
                        <a:t>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54157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CONTROL OUTBREAKS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OF INFECTION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7282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STERILIZATION ACTIVITIES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54157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BIOMEDICAL WASTE MEASURES (BMW)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54157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TRAINING OF STAFF TO SUPPORT HIC PROGRAMME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2475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</a:rPr>
                        <a:t>TOTAL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FF0000"/>
                          </a:solidFill>
                          <a:latin typeface="+mn-lt"/>
                        </a:rPr>
                        <a:t>9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54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0105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ea typeface="+mj-ea"/>
                <a:cs typeface="+mj-cs"/>
              </a:rPr>
              <a:t>Overall Impact of improvements: HIC</a:t>
            </a:r>
            <a:endParaRPr lang="en-US" dirty="0">
              <a:ea typeface="+mj-ea"/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828800"/>
            <a:ext cx="8458200" cy="4191000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en-US" sz="2400" dirty="0" smtClean="0">
                <a:ea typeface="ＭＳ Ｐゴシック" pitchFamily="34" charset="-128"/>
              </a:rPr>
              <a:t>Clinical privileging of ICN – empowerment of ICNs</a:t>
            </a:r>
          </a:p>
          <a:p>
            <a:pPr eaLnBrk="1" hangingPunct="1">
              <a:spcBef>
                <a:spcPts val="1800"/>
              </a:spcBef>
              <a:defRPr/>
            </a:pPr>
            <a:r>
              <a:rPr lang="en-US" sz="2400" dirty="0" smtClean="0">
                <a:ea typeface="ＭＳ Ｐゴシック" pitchFamily="34" charset="-128"/>
              </a:rPr>
              <a:t>Rational and safe use of disinfectants</a:t>
            </a:r>
          </a:p>
          <a:p>
            <a:pPr eaLnBrk="1" hangingPunct="1">
              <a:spcBef>
                <a:spcPts val="1800"/>
              </a:spcBef>
              <a:defRPr/>
            </a:pPr>
            <a:r>
              <a:rPr lang="en-US" sz="2400" dirty="0" smtClean="0">
                <a:ea typeface="ＭＳ Ｐゴシック" pitchFamily="34" charset="-128"/>
              </a:rPr>
              <a:t>Enhanced participation of stakeholders by sharing of HIC data</a:t>
            </a:r>
          </a:p>
          <a:p>
            <a:pPr eaLnBrk="1" hangingPunct="1">
              <a:spcBef>
                <a:spcPts val="1800"/>
              </a:spcBef>
              <a:defRPr/>
            </a:pPr>
            <a:r>
              <a:rPr lang="en-US" sz="2400" dirty="0" smtClean="0">
                <a:ea typeface="ＭＳ Ｐゴシック" pitchFamily="34" charset="-128"/>
              </a:rPr>
              <a:t>Promote rational use of antimicrobials and monitor its usage</a:t>
            </a:r>
          </a:p>
          <a:p>
            <a:pPr eaLnBrk="1" hangingPunct="1">
              <a:spcBef>
                <a:spcPts val="1800"/>
              </a:spcBef>
              <a:defRPr/>
            </a:pPr>
            <a:r>
              <a:rPr lang="en-US" sz="2400" dirty="0" smtClean="0">
                <a:ea typeface="ＭＳ Ｐゴシック" pitchFamily="34" charset="-128"/>
              </a:rPr>
              <a:t>Monitoring of MDROs &amp; infection containment due to MDROs</a:t>
            </a:r>
          </a:p>
          <a:p>
            <a:pPr eaLnBrk="1" hangingPunct="1">
              <a:spcBef>
                <a:spcPts val="1800"/>
              </a:spcBef>
              <a:defRPr/>
            </a:pPr>
            <a:r>
              <a:rPr lang="en-US" sz="2400" dirty="0" smtClean="0">
                <a:ea typeface="ＭＳ Ｐゴシック" pitchFamily="34" charset="-128"/>
              </a:rPr>
              <a:t>Improved patient safety due to pre-defined informed reuse of devices  </a:t>
            </a:r>
          </a:p>
          <a:p>
            <a:pPr eaLnBrk="1" hangingPunct="1">
              <a:defRPr/>
            </a:pPr>
            <a:endParaRPr lang="en-US" sz="2400" dirty="0" smtClean="0">
              <a:ea typeface="ＭＳ Ｐゴシック" pitchFamily="34" charset="-128"/>
            </a:endParaRPr>
          </a:p>
          <a:p>
            <a:pPr eaLnBrk="1" hangingPunct="1">
              <a:defRPr/>
            </a:pPr>
            <a:endParaRPr lang="en-US" sz="2400" dirty="0" smtClean="0">
              <a:ea typeface="ＭＳ Ｐゴシック" pitchFamily="34" charset="-128"/>
            </a:endParaRPr>
          </a:p>
          <a:p>
            <a:pPr eaLnBrk="1" hangingPunct="1">
              <a:defRPr/>
            </a:pPr>
            <a:endParaRPr lang="en-US" sz="2400" dirty="0" smtClean="0">
              <a:ea typeface="ＭＳ Ｐゴシック" pitchFamily="34" charset="-128"/>
            </a:endParaRPr>
          </a:p>
          <a:p>
            <a:pPr eaLnBrk="1" hangingPunct="1">
              <a:defRPr/>
            </a:pPr>
            <a:endParaRPr lang="en-US" sz="2400" dirty="0" smtClean="0">
              <a:ea typeface="ＭＳ Ｐゴシック" pitchFamily="34" charset="-128"/>
            </a:endParaRPr>
          </a:p>
          <a:p>
            <a:pPr eaLnBrk="1" hangingPunct="1">
              <a:defRPr/>
            </a:pPr>
            <a:endParaRPr lang="en-US" sz="2400" dirty="0" smtClean="0">
              <a:ea typeface="ＭＳ Ｐゴシック" pitchFamily="34" charset="-128"/>
            </a:endParaRPr>
          </a:p>
          <a:p>
            <a:pPr eaLnBrk="1" hangingPunct="1">
              <a:defRPr/>
            </a:pPr>
            <a:endParaRPr lang="en-US" sz="2400" dirty="0" smtClean="0">
              <a:ea typeface="ＭＳ Ｐゴシック" pitchFamily="34" charset="-128"/>
            </a:endParaRPr>
          </a:p>
          <a:p>
            <a:pPr eaLnBrk="1" hangingPunct="1">
              <a:defRPr/>
            </a:pPr>
            <a:endParaRPr lang="en-US" sz="2400" dirty="0" smtClean="0">
              <a:ea typeface="ＭＳ Ｐゴシック" pitchFamily="34" charset="-128"/>
            </a:endParaRPr>
          </a:p>
          <a:p>
            <a:pPr eaLnBrk="1" hangingPunct="1">
              <a:defRPr/>
            </a:pPr>
            <a:endParaRPr lang="en-US" sz="2400" dirty="0" smtClean="0">
              <a:ea typeface="ＭＳ Ｐゴシック" pitchFamily="34" charset="-128"/>
            </a:endParaRPr>
          </a:p>
          <a:p>
            <a:pPr eaLnBrk="1" hangingPunct="1">
              <a:defRPr/>
            </a:pPr>
            <a:endParaRPr lang="en-US" sz="2400" dirty="0" smtClean="0">
              <a:ea typeface="ＭＳ Ｐゴシック" pitchFamily="34" charset="-128"/>
            </a:endParaRPr>
          </a:p>
          <a:p>
            <a:pPr eaLnBrk="1" hangingPunct="1">
              <a:defRPr/>
            </a:pPr>
            <a:endParaRPr lang="en-US" sz="2400" dirty="0" smtClean="0">
              <a:ea typeface="ＭＳ Ｐゴシック" pitchFamily="34" charset="-128"/>
            </a:endParaRPr>
          </a:p>
          <a:p>
            <a:pPr eaLnBrk="1" hangingPunct="1">
              <a:defRPr/>
            </a:pPr>
            <a:endParaRPr lang="en-US" sz="2400" dirty="0" smtClean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81654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my-thank-you-site.com/images/iStock_thank_you_flower_resize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219200"/>
            <a:ext cx="7033976" cy="411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052298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fld id="{62892748-4DBA-4617-8979-69EFB091ED7F}" type="slidenum">
              <a:rPr lang="en-US" altLang="en-US" smtClean="0">
                <a:solidFill>
                  <a:srgbClr val="898989"/>
                </a:solidFill>
              </a:rPr>
              <a:pPr/>
              <a:t>3</a:t>
            </a:fld>
            <a:endParaRPr lang="en-US" altLang="en-US" smtClean="0">
              <a:solidFill>
                <a:srgbClr val="898989"/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228600" y="381000"/>
          <a:ext cx="4191000" cy="6210078"/>
        </p:xfrm>
        <a:graphic>
          <a:graphicData uri="http://schemas.openxmlformats.org/drawingml/2006/table">
            <a:tbl>
              <a:tblPr>
                <a:tableStyleId>{C4B1156A-380E-4F78-BDF5-A606A8083BF9}</a:tableStyleId>
              </a:tblPr>
              <a:tblGrid>
                <a:gridCol w="2463527"/>
                <a:gridCol w="1006441"/>
                <a:gridCol w="721032"/>
              </a:tblGrid>
              <a:tr h="325978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/>
                        <a:t>3rd Edition </a:t>
                      </a:r>
                      <a:endParaRPr lang="en-US" sz="18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8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195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solidFill>
                            <a:srgbClr val="FF0000"/>
                          </a:solidFill>
                        </a:rPr>
                        <a:t>AAC</a:t>
                      </a:r>
                      <a:endParaRPr lang="en-US" sz="18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rgbClr val="FF0000"/>
                          </a:solidFill>
                        </a:rPr>
                        <a:t>Standard NUMBER</a:t>
                      </a:r>
                      <a:endParaRPr lang="en-US" sz="14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rgbClr val="FF0000"/>
                          </a:solidFill>
                        </a:rPr>
                        <a:t>OE</a:t>
                      </a:r>
                      <a:endParaRPr lang="en-US" sz="14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2597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u="none" strike="noStrike" dirty="0"/>
                        <a:t>SCOPE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u="none" strike="noStrike"/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u="none" strike="noStrike" dirty="0"/>
                        <a:t>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2597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u="none" strike="noStrike" dirty="0"/>
                        <a:t>REGISTRATION &amp; ADMISSION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u="none" strike="noStrike"/>
                        <a:t>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u="none" strike="noStrike" dirty="0"/>
                        <a:t>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2597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u="none" strike="noStrike" dirty="0"/>
                        <a:t>TRANSFER &amp; REFERRAL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u="none" strike="noStrike"/>
                        <a:t>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u="none" strike="noStrike" dirty="0"/>
                        <a:t>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2597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u="none" strike="noStrike" dirty="0"/>
                        <a:t>INITIAL ASSESSMENT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u="none" strike="noStrike"/>
                        <a:t>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u="none" strike="noStrike" dirty="0"/>
                        <a:t>10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2597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u="none" strike="noStrike" dirty="0"/>
                        <a:t>REASSESSMENT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u="none" strike="noStrike"/>
                        <a:t>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u="none" strike="noStrike" dirty="0"/>
                        <a:t>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2597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u="none" strike="noStrike" dirty="0"/>
                        <a:t>LAB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u="none" strike="noStrike" dirty="0"/>
                        <a:t>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u="none" strike="noStrike" dirty="0"/>
                        <a:t>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2597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u="none" strike="noStrike"/>
                        <a:t>LAB QA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u="none" strike="noStrike" dirty="0"/>
                        <a:t>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u="none" strike="noStrike" dirty="0"/>
                        <a:t>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2597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u="none" strike="noStrike"/>
                        <a:t>LAB SAFETY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u="none" strike="noStrike" dirty="0"/>
                        <a:t>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u="none" strike="noStrike" dirty="0"/>
                        <a:t>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2597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u="none" strike="noStrike"/>
                        <a:t>IMAGING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u="none" strike="noStrike"/>
                        <a:t>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u="none" strike="noStrike" dirty="0"/>
                        <a:t>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2597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u="none" strike="noStrike"/>
                        <a:t>IMAGING QA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u="none" strike="noStrike"/>
                        <a:t>10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u="none" strike="noStrike" dirty="0"/>
                        <a:t>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2597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u="none" strike="noStrike"/>
                        <a:t>IMAGING SAFETY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u="none" strike="noStrike"/>
                        <a:t>11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u="none" strike="noStrike" dirty="0"/>
                        <a:t>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9722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u="none" strike="noStrike" dirty="0" smtClean="0"/>
                        <a:t>CONTINUOUS/MULTIDISCIPLINARY CARE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u="none" strike="noStrike"/>
                        <a:t>12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u="none" strike="noStrike" dirty="0"/>
                        <a:t>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2597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u="none" strike="noStrike"/>
                        <a:t>DISCHARGE PROCESS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u="none" strike="noStrike"/>
                        <a:t>13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u="none" strike="noStrike" dirty="0"/>
                        <a:t>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2597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u="none" strike="noStrike"/>
                        <a:t>DISCHARGE SUMMARY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u="none" strike="noStrike"/>
                        <a:t>14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u="none" strike="noStrike" dirty="0"/>
                        <a:t>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2597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</a:rPr>
                        <a:t>TOTAL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</a:rPr>
                        <a:t>14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</a:rPr>
                        <a:t>86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4724401" y="381006"/>
          <a:ext cx="4267201" cy="6357021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2741854"/>
                <a:gridCol w="814506"/>
                <a:gridCol w="710841"/>
              </a:tblGrid>
              <a:tr h="323829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 smtClean="0"/>
                        <a:t>4th </a:t>
                      </a:r>
                      <a:r>
                        <a:rPr lang="en-US" sz="1800" b="1" u="none" strike="noStrike" dirty="0"/>
                        <a:t>Edition </a:t>
                      </a:r>
                      <a:endParaRPr lang="en-US" sz="18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4765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solidFill>
                            <a:srgbClr val="FF0000"/>
                          </a:solidFill>
                        </a:rPr>
                        <a:t>AAC</a:t>
                      </a:r>
                      <a:endParaRPr lang="en-US" sz="18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</a:rPr>
                        <a:t>Standard NUMBER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</a:rPr>
                        <a:t>OE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2382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/>
                        <a:t>SCOPE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/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4 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</a:tr>
              <a:tr h="32382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/>
                        <a:t>REGISTRATION &amp; ADMISSION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/>
                        <a:t>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7 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</a:tr>
              <a:tr h="32382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/>
                        <a:t>TRANSFER &amp; REFERRAL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/>
                        <a:t>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>
                          <a:latin typeface="Calibri"/>
                          <a:ea typeface="Times New Roman"/>
                          <a:cs typeface="Calibri"/>
                        </a:rPr>
                        <a:t>5</a:t>
                      </a:r>
                      <a:r>
                        <a:rPr lang="en-US" sz="16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</a:tr>
              <a:tr h="32382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/>
                        <a:t>INITIAL ASSESSMENT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9 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</a:tr>
              <a:tr h="32382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/>
                        <a:t>REASSESSMENT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6 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</a:tr>
              <a:tr h="32382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/>
                        <a:t>LAB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10 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</a:tr>
              <a:tr h="32382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/>
                        <a:t>LAB QA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>
                          <a:latin typeface="Calibri"/>
                          <a:ea typeface="Times New Roman"/>
                          <a:cs typeface="Calibri"/>
                        </a:rPr>
                        <a:t>5</a:t>
                      </a:r>
                      <a:r>
                        <a:rPr lang="en-US" sz="16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</a:tr>
              <a:tr h="32382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/>
                        <a:t>LAB SAFETY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>
                          <a:latin typeface="Calibri"/>
                          <a:ea typeface="Times New Roman"/>
                          <a:cs typeface="Calibri"/>
                        </a:rPr>
                        <a:t>5</a:t>
                      </a:r>
                      <a:r>
                        <a:rPr lang="en-US" sz="16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</a:tr>
              <a:tr h="32382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/>
                        <a:t>IMAGING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10 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</a:tr>
              <a:tr h="32382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/>
                        <a:t>IMAGING QA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/>
                        <a:t>10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6 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</a:tr>
              <a:tr h="32382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/>
                        <a:t>IMAGING SAFETY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/>
                        <a:t>11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8 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</a:tr>
              <a:tr h="51470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smtClean="0"/>
                        <a:t>CONTINUOUS/MULTIDISCIPLINARY CARE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/>
                        <a:t>12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9 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</a:tr>
              <a:tr h="32382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/>
                        <a:t>DISCHARGE PROCESS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/>
                        <a:t>13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5 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</a:tr>
              <a:tr h="32382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/>
                        <a:t>DISCHARGE SUMMARY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/>
                        <a:t>14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latin typeface="Calibri"/>
                          <a:ea typeface="Times New Roman"/>
                          <a:cs typeface="Calibri"/>
                        </a:rPr>
                        <a:t>7</a:t>
                      </a:r>
                      <a:r>
                        <a:rPr lang="en-US" sz="1600" kern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b"/>
                </a:tc>
              </a:tr>
              <a:tr h="32382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</a:rPr>
                        <a:t>TOTAL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 smtClean="0">
                          <a:solidFill>
                            <a:srgbClr val="FF0000"/>
                          </a:solidFill>
                        </a:rPr>
                        <a:t>14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96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2544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Overall Impact of improvements: AAC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8458200" cy="4724400"/>
          </a:xfrm>
          <a:solidFill>
            <a:schemeClr val="accent6">
              <a:lumMod val="20000"/>
              <a:lumOff val="80000"/>
            </a:schemeClr>
          </a:solidFill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400" dirty="0" smtClean="0"/>
              <a:t>Each Service in the scope should be justifiable</a:t>
            </a:r>
          </a:p>
          <a:p>
            <a:pPr lvl="1">
              <a:defRPr/>
            </a:pPr>
            <a:r>
              <a:rPr lang="en-GB" sz="2200" dirty="0" smtClean="0"/>
              <a:t>appropriate </a:t>
            </a:r>
            <a:r>
              <a:rPr lang="en-GB" sz="2200" dirty="0"/>
              <a:t>diagnostics and treatment facilities </a:t>
            </a:r>
            <a:endParaRPr lang="en-GB" sz="2200" dirty="0" smtClean="0"/>
          </a:p>
          <a:p>
            <a:pPr lvl="1">
              <a:defRPr/>
            </a:pPr>
            <a:r>
              <a:rPr lang="en-GB" sz="2200" dirty="0" smtClean="0"/>
              <a:t>suitably </a:t>
            </a:r>
            <a:r>
              <a:rPr lang="en-GB" sz="2200" dirty="0"/>
              <a:t>qualified personnel </a:t>
            </a:r>
            <a:endParaRPr lang="en-GB" sz="2200" dirty="0" smtClean="0"/>
          </a:p>
          <a:p>
            <a:pPr lvl="1">
              <a:defRPr/>
            </a:pPr>
            <a:r>
              <a:rPr lang="en-GB" sz="2200" dirty="0" smtClean="0"/>
              <a:t>out-patient</a:t>
            </a:r>
            <a:r>
              <a:rPr lang="en-GB" sz="2200" dirty="0"/>
              <a:t>, in-patient and emergency cover</a:t>
            </a:r>
            <a:endParaRPr lang="en-US" sz="2200" dirty="0" smtClean="0"/>
          </a:p>
          <a:p>
            <a:pPr eaLnBrk="1" fontAlgn="auto" hangingPunct="1">
              <a:spcBef>
                <a:spcPts val="1800"/>
              </a:spcBef>
              <a:spcAft>
                <a:spcPts val="0"/>
              </a:spcAft>
              <a:defRPr/>
            </a:pPr>
            <a:r>
              <a:rPr lang="en-US" sz="2400" dirty="0" smtClean="0"/>
              <a:t>Display ‘not in scope’ </a:t>
            </a:r>
          </a:p>
          <a:p>
            <a:pPr>
              <a:spcBef>
                <a:spcPts val="1800"/>
              </a:spcBef>
              <a:defRPr/>
            </a:pPr>
            <a:r>
              <a:rPr lang="en-US" sz="2400" dirty="0" smtClean="0"/>
              <a:t>Imaging </a:t>
            </a:r>
            <a:r>
              <a:rPr lang="en-US" sz="2400" dirty="0"/>
              <a:t>services </a:t>
            </a:r>
          </a:p>
          <a:p>
            <a:pPr lvl="1">
              <a:defRPr/>
            </a:pPr>
            <a:r>
              <a:rPr lang="en-US" sz="2200" dirty="0"/>
              <a:t>Screening of Patients</a:t>
            </a:r>
          </a:p>
          <a:p>
            <a:pPr lvl="1">
              <a:defRPr/>
            </a:pPr>
            <a:r>
              <a:rPr lang="en-US" sz="2200" dirty="0"/>
              <a:t>P</a:t>
            </a:r>
            <a:r>
              <a:rPr lang="en-US" sz="2200" dirty="0" smtClean="0"/>
              <a:t>eer </a:t>
            </a:r>
            <a:r>
              <a:rPr lang="en-US" sz="2200" dirty="0"/>
              <a:t>review</a:t>
            </a:r>
          </a:p>
          <a:p>
            <a:pPr lvl="1">
              <a:defRPr/>
            </a:pPr>
            <a:r>
              <a:rPr lang="en-US" sz="2200" dirty="0"/>
              <a:t>S</a:t>
            </a:r>
            <a:r>
              <a:rPr lang="en-US" sz="2200" dirty="0" smtClean="0"/>
              <a:t>urveillance </a:t>
            </a:r>
            <a:r>
              <a:rPr lang="en-US" sz="2200" dirty="0"/>
              <a:t>methodology </a:t>
            </a:r>
          </a:p>
        </p:txBody>
      </p:sp>
    </p:spTree>
    <p:extLst>
      <p:ext uri="{BB962C8B-B14F-4D97-AF65-F5344CB8AC3E}">
        <p14:creationId xmlns:p14="http://schemas.microsoft.com/office/powerpoint/2010/main" val="4294666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Overall Impact of improvements: AAC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8458200" cy="5029200"/>
          </a:xfrm>
          <a:solidFill>
            <a:schemeClr val="accent6">
              <a:lumMod val="20000"/>
              <a:lumOff val="80000"/>
            </a:schemeClr>
          </a:solidFill>
        </p:spPr>
        <p:txBody>
          <a:bodyPr rtlCol="0">
            <a:noAutofit/>
          </a:bodyPr>
          <a:lstStyle/>
          <a:p>
            <a:pPr>
              <a:spcBef>
                <a:spcPts val="1800"/>
              </a:spcBef>
              <a:defRPr/>
            </a:pPr>
            <a:r>
              <a:rPr lang="en-US" sz="2400" dirty="0"/>
              <a:t>Equipment and Manpower of pathology &amp; radiology </a:t>
            </a:r>
            <a:r>
              <a:rPr lang="en-US" sz="2400" dirty="0" err="1"/>
              <a:t>depts</a:t>
            </a:r>
            <a:endParaRPr lang="en-US" sz="2400" dirty="0"/>
          </a:p>
          <a:p>
            <a:pPr lvl="1">
              <a:defRPr/>
            </a:pPr>
            <a:r>
              <a:rPr lang="en-US" sz="2200" dirty="0"/>
              <a:t>Adequacy</a:t>
            </a:r>
          </a:p>
          <a:p>
            <a:pPr eaLnBrk="1" fontAlgn="auto" hangingPunct="1">
              <a:spcBef>
                <a:spcPts val="1800"/>
              </a:spcBef>
              <a:spcAft>
                <a:spcPts val="0"/>
              </a:spcAft>
              <a:defRPr/>
            </a:pPr>
            <a:r>
              <a:rPr lang="en-US" sz="2400" dirty="0" smtClean="0"/>
              <a:t>Actions on critical results </a:t>
            </a:r>
          </a:p>
          <a:p>
            <a:pPr lvl="1">
              <a:defRPr/>
            </a:pPr>
            <a:r>
              <a:rPr lang="en-US" sz="2200" dirty="0" smtClean="0"/>
              <a:t>Lab and Imaging</a:t>
            </a:r>
          </a:p>
          <a:p>
            <a:pPr lvl="1">
              <a:defRPr/>
            </a:pPr>
            <a:r>
              <a:rPr lang="en-US" sz="2200" dirty="0" smtClean="0"/>
              <a:t>Focus on response</a:t>
            </a:r>
          </a:p>
          <a:p>
            <a:pPr eaLnBrk="1" fontAlgn="auto" hangingPunct="1">
              <a:spcBef>
                <a:spcPts val="1800"/>
              </a:spcBef>
              <a:spcAft>
                <a:spcPts val="0"/>
              </a:spcAft>
              <a:defRPr/>
            </a:pPr>
            <a:r>
              <a:rPr lang="en-US" sz="2400" dirty="0" smtClean="0"/>
              <a:t>Critical results of outsourced services</a:t>
            </a:r>
          </a:p>
          <a:p>
            <a:pPr>
              <a:spcBef>
                <a:spcPts val="1800"/>
              </a:spcBef>
              <a:defRPr/>
            </a:pPr>
            <a:r>
              <a:rPr lang="en-US" sz="2400" dirty="0"/>
              <a:t>Addressing of reporting errors</a:t>
            </a:r>
          </a:p>
          <a:p>
            <a:pPr lvl="1">
              <a:defRPr/>
            </a:pPr>
            <a:r>
              <a:rPr lang="en-US" sz="2200" dirty="0"/>
              <a:t>Amend or recall </a:t>
            </a:r>
            <a:endParaRPr lang="en-US" sz="2200" dirty="0" smtClean="0"/>
          </a:p>
          <a:p>
            <a:pPr>
              <a:spcBef>
                <a:spcPts val="1800"/>
              </a:spcBef>
              <a:defRPr/>
            </a:pPr>
            <a:r>
              <a:rPr lang="en-US" sz="2400" dirty="0"/>
              <a:t>Structured handovers</a:t>
            </a:r>
          </a:p>
          <a:p>
            <a:pPr lvl="1">
              <a:defRPr/>
            </a:pPr>
            <a:r>
              <a:rPr lang="en-US" sz="2200" dirty="0"/>
              <a:t>T</a:t>
            </a:r>
            <a:r>
              <a:rPr lang="en-US" sz="2200" dirty="0" smtClean="0"/>
              <a:t>ransitions  of care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596683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Overall Impact of improvements: AAC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8458200" cy="4953000"/>
          </a:xfrm>
          <a:solidFill>
            <a:schemeClr val="accent6">
              <a:lumMod val="20000"/>
              <a:lumOff val="80000"/>
            </a:schemeClr>
          </a:solidFill>
        </p:spPr>
        <p:txBody>
          <a:bodyPr rtlCol="0">
            <a:noAutofit/>
          </a:bodyPr>
          <a:lstStyle/>
          <a:p>
            <a:pPr>
              <a:defRPr/>
            </a:pPr>
            <a:r>
              <a:rPr lang="en-US" sz="2400" dirty="0"/>
              <a:t>Care Plan to reflect the desired outcome</a:t>
            </a:r>
            <a:r>
              <a:rPr lang="en-US" sz="2400" dirty="0" smtClean="0"/>
              <a:t>.</a:t>
            </a:r>
          </a:p>
          <a:p>
            <a:pPr eaLnBrk="1" fontAlgn="auto" hangingPunct="1">
              <a:spcBef>
                <a:spcPts val="1800"/>
              </a:spcBef>
              <a:spcAft>
                <a:spcPts val="0"/>
              </a:spcAft>
              <a:defRPr/>
            </a:pPr>
            <a:r>
              <a:rPr lang="en-US" sz="2400" dirty="0" smtClean="0"/>
              <a:t>Coordination of care: timelines</a:t>
            </a:r>
          </a:p>
          <a:p>
            <a:pPr lvl="1">
              <a:defRPr/>
            </a:pPr>
            <a:r>
              <a:rPr lang="en-US" sz="2200" dirty="0" smtClean="0"/>
              <a:t>Monitoring </a:t>
            </a:r>
          </a:p>
          <a:p>
            <a:pPr lvl="1">
              <a:defRPr/>
            </a:pPr>
            <a:r>
              <a:rPr lang="en-US" sz="2200" dirty="0" smtClean="0"/>
              <a:t>Acting on delays</a:t>
            </a:r>
          </a:p>
          <a:p>
            <a:pPr lvl="1">
              <a:defRPr/>
            </a:pPr>
            <a:r>
              <a:rPr lang="en-US" sz="2200" dirty="0" smtClean="0"/>
              <a:t>Informing stakeholders</a:t>
            </a:r>
          </a:p>
          <a:p>
            <a:pPr eaLnBrk="1" fontAlgn="auto" hangingPunct="1">
              <a:spcBef>
                <a:spcPts val="1800"/>
              </a:spcBef>
              <a:spcAft>
                <a:spcPts val="0"/>
              </a:spcAft>
              <a:defRPr/>
            </a:pPr>
            <a:r>
              <a:rPr lang="en-US" sz="2400" dirty="0" smtClean="0"/>
              <a:t>Access is prioritized</a:t>
            </a:r>
          </a:p>
          <a:p>
            <a:pPr lvl="1">
              <a:defRPr/>
            </a:pPr>
            <a:r>
              <a:rPr lang="en-US" sz="2200" dirty="0" smtClean="0"/>
              <a:t>More sick patients are seen earlier.</a:t>
            </a:r>
          </a:p>
          <a:p>
            <a:pPr eaLnBrk="1" fontAlgn="auto" hangingPunct="1">
              <a:spcBef>
                <a:spcPts val="1800"/>
              </a:spcBef>
              <a:spcAft>
                <a:spcPts val="0"/>
              </a:spcAft>
              <a:defRPr/>
            </a:pPr>
            <a:r>
              <a:rPr lang="en-US" sz="2400" dirty="0" smtClean="0"/>
              <a:t>Early warning system</a:t>
            </a:r>
          </a:p>
          <a:p>
            <a:pPr eaLnBrk="1" fontAlgn="auto" hangingPunct="1">
              <a:spcBef>
                <a:spcPts val="1800"/>
              </a:spcBef>
              <a:spcAft>
                <a:spcPts val="0"/>
              </a:spcAft>
              <a:defRPr/>
            </a:pPr>
            <a:r>
              <a:rPr lang="en-US" sz="2400" dirty="0" smtClean="0"/>
              <a:t>Time taken for discharge</a:t>
            </a:r>
          </a:p>
          <a:p>
            <a:pPr lvl="1">
              <a:defRPr/>
            </a:pPr>
            <a:r>
              <a:rPr lang="en-US" sz="2200" dirty="0" smtClean="0"/>
              <a:t>Monitor timelines 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en-US" sz="2400" dirty="0" smtClean="0"/>
          </a:p>
          <a:p>
            <a:pPr eaLnBrk="1" fontAlgn="auto" hangingPunct="1">
              <a:spcAft>
                <a:spcPts val="0"/>
              </a:spcAft>
              <a:defRPr/>
            </a:pPr>
            <a:endParaRPr lang="en-US" sz="2400" dirty="0" smtClean="0"/>
          </a:p>
          <a:p>
            <a:pPr eaLnBrk="1" fontAlgn="auto" hangingPunct="1">
              <a:spcAft>
                <a:spcPts val="0"/>
              </a:spcAft>
              <a:defRPr/>
            </a:pPr>
            <a:endParaRPr lang="en-US" sz="2400" dirty="0" smtClean="0"/>
          </a:p>
          <a:p>
            <a:pPr eaLnBrk="1" fontAlgn="auto" hangingPunct="1">
              <a:spcAft>
                <a:spcPts val="0"/>
              </a:spcAft>
              <a:defRPr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64167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458200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Section I:</a:t>
            </a:r>
            <a:br>
              <a:rPr lang="en-US" dirty="0" smtClean="0"/>
            </a:br>
            <a:r>
              <a:rPr lang="en-US" dirty="0" smtClean="0"/>
              <a:t>Patient-Centered Standards</a:t>
            </a:r>
          </a:p>
        </p:txBody>
      </p:sp>
      <p:graphicFrame>
        <p:nvGraphicFramePr>
          <p:cNvPr id="10243" name="Group 3"/>
          <p:cNvGraphicFramePr>
            <a:graphicFrameLocks noGrp="1"/>
          </p:cNvGraphicFramePr>
          <p:nvPr>
            <p:ph idx="1"/>
          </p:nvPr>
        </p:nvGraphicFramePr>
        <p:xfrm>
          <a:off x="381000" y="2757488"/>
          <a:ext cx="8458200" cy="1889198"/>
        </p:xfrm>
        <a:graphic>
          <a:graphicData uri="http://schemas.openxmlformats.org/drawingml/2006/table">
            <a:tbl>
              <a:tblPr/>
              <a:tblGrid>
                <a:gridCol w="5186363"/>
                <a:gridCol w="1676400"/>
                <a:gridCol w="1595437"/>
              </a:tblGrid>
              <a:tr h="9448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CC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r>
                        <a:rPr kumimoji="0" lang="en-US" altLang="en-US" sz="28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FF33CC"/>
                          </a:solidFill>
                          <a:effectLst/>
                          <a:latin typeface="Arial" charset="0"/>
                          <a:cs typeface="Arial" charset="0"/>
                        </a:rPr>
                        <a:t>rd</a:t>
                      </a:r>
                      <a:r>
                        <a:rPr kumimoji="0" lang="en-US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CC"/>
                          </a:solidFill>
                          <a:effectLst/>
                          <a:latin typeface="Arial" charset="0"/>
                          <a:cs typeface="Arial" charset="0"/>
                        </a:rPr>
                        <a:t> edition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CC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r>
                        <a:rPr kumimoji="0" lang="en-US" altLang="en-US" sz="28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FF33CC"/>
                          </a:solidFill>
                          <a:effectLst/>
                          <a:latin typeface="Arial" charset="0"/>
                          <a:cs typeface="Arial" charset="0"/>
                        </a:rPr>
                        <a:t>th</a:t>
                      </a:r>
                      <a:r>
                        <a:rPr kumimoji="0" lang="en-US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CC"/>
                          </a:solidFill>
                          <a:effectLst/>
                          <a:latin typeface="Arial" charset="0"/>
                          <a:cs typeface="Arial" charset="0"/>
                        </a:rPr>
                        <a:t> edition 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443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Care of Patients (COP)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20/136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22/149</a:t>
                      </a: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227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fld id="{7F4611A0-0DD3-41E2-B244-F05786FF1870}" type="slidenum">
              <a:rPr lang="en-US" altLang="en-US" smtClean="0">
                <a:solidFill>
                  <a:srgbClr val="898989"/>
                </a:solidFill>
              </a:rPr>
              <a:pPr/>
              <a:t>7</a:t>
            </a:fld>
            <a:endParaRPr lang="en-US" altLang="en-US" smtClean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436586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fld id="{F8354CAB-B633-42D5-8A2C-8EDDB632779A}" type="slidenum">
              <a:rPr lang="en-US" altLang="en-US" smtClean="0">
                <a:solidFill>
                  <a:srgbClr val="898989"/>
                </a:solidFill>
              </a:rPr>
              <a:pPr/>
              <a:t>8</a:t>
            </a:fld>
            <a:endParaRPr lang="en-US" altLang="en-US" smtClean="0">
              <a:solidFill>
                <a:srgbClr val="898989"/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3564553"/>
              </p:ext>
            </p:extLst>
          </p:nvPr>
        </p:nvGraphicFramePr>
        <p:xfrm>
          <a:off x="152400" y="80963"/>
          <a:ext cx="4190999" cy="6568000"/>
        </p:xfrm>
        <a:graphic>
          <a:graphicData uri="http://schemas.openxmlformats.org/drawingml/2006/table">
            <a:tbl>
              <a:tblPr/>
              <a:tblGrid>
                <a:gridCol w="2590271"/>
                <a:gridCol w="879252"/>
                <a:gridCol w="721476"/>
              </a:tblGrid>
              <a:tr h="336182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3rd Edition </a:t>
                      </a:r>
                      <a:endParaRPr kumimoji="0" lang="en-US" alt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86762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COP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A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Standard NUMBER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A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OE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ADA"/>
                    </a:solidFill>
                  </a:tcPr>
                </a:tc>
              </a:tr>
              <a:tr h="347077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UNIFORM CARE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F0"/>
                    </a:solidFill>
                  </a:tcPr>
                </a:tc>
              </a:tr>
              <a:tr h="42801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EMERGENCY SERVICES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7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F0"/>
                    </a:solidFill>
                  </a:tcPr>
                </a:tc>
              </a:tr>
              <a:tr h="42801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AMBULANCE SERVICES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8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F0"/>
                    </a:solidFill>
                  </a:tcPr>
                </a:tc>
              </a:tr>
              <a:tr h="599214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CARDIO PULMONARY RESUSCITATION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F0"/>
                    </a:solidFill>
                  </a:tcPr>
                </a:tc>
              </a:tr>
              <a:tr h="342407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NURSING CARE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7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F0"/>
                    </a:solidFill>
                  </a:tcPr>
                </a:tc>
              </a:tr>
              <a:tr h="342407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VARIOUS PROCEDURES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6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7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F0"/>
                    </a:solidFill>
                  </a:tcPr>
                </a:tc>
              </a:tr>
              <a:tr h="630342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RATIONAL USE OF BLOOD &amp; BLOOD PRODUCTS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7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8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F0"/>
                    </a:solidFill>
                  </a:tcPr>
                </a:tc>
              </a:tr>
              <a:tr h="599214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INTENSIVE CARE &amp; HIGH DEPENDENCY UNITS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8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7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F0"/>
                    </a:solidFill>
                  </a:tcPr>
                </a:tc>
              </a:tr>
              <a:tr h="342407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VULNERABLE PATIENTS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9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F0"/>
                    </a:solidFill>
                  </a:tcPr>
                </a:tc>
              </a:tr>
              <a:tr h="342407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OBSTETRIC CARE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10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7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F0"/>
                    </a:solidFill>
                  </a:tcPr>
                </a:tc>
              </a:tr>
              <a:tr h="342407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PAEDIATRIC SERVICES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11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8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F0"/>
                    </a:solidFill>
                  </a:tcPr>
                </a:tc>
              </a:tr>
              <a:tr h="342407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MODERATE SEDATION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12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8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F0"/>
                    </a:solidFill>
                  </a:tcPr>
                </a:tc>
              </a:tr>
              <a:tr h="558747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ADMINISTRTAION OF ANESTHESIA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13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11</a:t>
                      </a:r>
                    </a:p>
                  </a:txBody>
                  <a:tcPr marL="9525" marR="9525" marT="9526" marB="0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F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9807099"/>
              </p:ext>
            </p:extLst>
          </p:nvPr>
        </p:nvGraphicFramePr>
        <p:xfrm>
          <a:off x="4648200" y="1853"/>
          <a:ext cx="4267201" cy="6630642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2741854"/>
                <a:gridCol w="814506"/>
                <a:gridCol w="710841"/>
              </a:tblGrid>
              <a:tr h="361952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 smtClean="0"/>
                        <a:t>4th </a:t>
                      </a:r>
                      <a:r>
                        <a:rPr lang="en-US" sz="1800" b="1" u="none" strike="noStrike" dirty="0"/>
                        <a:t>Edition </a:t>
                      </a:r>
                      <a:endParaRPr lang="en-US" sz="18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94361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rgbClr val="FF0000"/>
                          </a:solidFill>
                          <a:latin typeface="+mn-lt"/>
                        </a:rPr>
                        <a:t>COP</a:t>
                      </a:r>
                      <a:endParaRPr lang="en-US" sz="18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</a:rPr>
                        <a:t>Standard NUMBER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</a:rPr>
                        <a:t>OE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76369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UNIFORM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CARE, LAWS, REGULATIONS &amp; GUIDELINES</a:t>
                      </a:r>
                      <a:endParaRPr lang="en-US" sz="1600" b="0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/>
                        <a:t>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/>
                </a:tc>
              </a:tr>
              <a:tr h="28256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EMERGENCY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SERVICES</a:t>
                      </a:r>
                      <a:endParaRPr lang="en-US" sz="1600" b="0" i="0" u="none" strike="noStrike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/>
                        <a:t>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/>
                </a:tc>
              </a:tr>
              <a:tr h="28256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AMBULANCE SERVICES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/>
                        <a:t>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/>
                </a:tc>
              </a:tr>
              <a:tr h="709991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HANDLING COMMUNITY EMERGENCIES, EPIDEMICS AND OTHER DISASTERS</a:t>
                      </a:r>
                      <a:endParaRPr lang="en-US" sz="1600" b="0" i="0" u="none" strike="noStrike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/>
                </a:tc>
              </a:tr>
              <a:tr h="476369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CARDIO PULMONARY RESUSCITATION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/>
                </a:tc>
              </a:tr>
              <a:tr h="709991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DOCUMENTED POLICIES and PROCEDURES GUIDE NURSING CARE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/>
                </a:tc>
              </a:tr>
              <a:tr h="709991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Documented procedures guide the performance of various procedures.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/>
                </a:tc>
              </a:tr>
              <a:tr h="47636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RATIONAL USE OF BLOOD &amp; BLOOD PRODUCTS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/>
                </a:tc>
              </a:tr>
              <a:tr h="47636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INTENSIVE CARE &amp; HIGH DEPENDENCY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UNITS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/>
                </a:tc>
              </a:tr>
              <a:tr h="25006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VULNERABLE PATIENTS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/>
                </a:tc>
              </a:tr>
              <a:tr h="24274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HIGH RISK OBSTETRIC CARE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27995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fld id="{F95B7E90-49C9-419D-B793-690B1FBB8B6D}" type="slidenum">
              <a:rPr lang="en-US" altLang="en-US" smtClean="0">
                <a:solidFill>
                  <a:srgbClr val="898989"/>
                </a:solidFill>
              </a:rPr>
              <a:pPr/>
              <a:t>9</a:t>
            </a:fld>
            <a:endParaRPr lang="en-US" altLang="en-US" smtClean="0">
              <a:solidFill>
                <a:srgbClr val="898989"/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6355934"/>
              </p:ext>
            </p:extLst>
          </p:nvPr>
        </p:nvGraphicFramePr>
        <p:xfrm>
          <a:off x="152400" y="940088"/>
          <a:ext cx="4191000" cy="4514853"/>
        </p:xfrm>
        <a:graphic>
          <a:graphicData uri="http://schemas.openxmlformats.org/drawingml/2006/table">
            <a:tbl>
              <a:tblPr/>
              <a:tblGrid>
                <a:gridCol w="2590800"/>
                <a:gridCol w="879475"/>
                <a:gridCol w="720725"/>
              </a:tblGrid>
              <a:tr h="342900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3rd Edition </a:t>
                      </a:r>
                      <a:endParaRPr kumimoji="0" lang="en-US" alt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525" marR="9525" marT="9524" marB="0" anchor="b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9690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COP</a:t>
                      </a:r>
                    </a:p>
                  </a:txBody>
                  <a:tcPr marL="9525" marR="9525" marT="9524" marB="0" anchor="b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A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Standard NUMBER</a:t>
                      </a:r>
                    </a:p>
                  </a:txBody>
                  <a:tcPr marL="9525" marR="9525" marT="9524" marB="0" anchor="b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A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OE</a:t>
                      </a:r>
                    </a:p>
                  </a:txBody>
                  <a:tcPr marL="9525" marR="9525" marT="9524" marB="0" anchor="b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ADA"/>
                    </a:solidFill>
                  </a:tcPr>
                </a:tc>
              </a:tr>
              <a:tr h="50958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SURGICAL PROCEDURES</a:t>
                      </a:r>
                    </a:p>
                  </a:txBody>
                  <a:tcPr marL="9525" marR="9525" marT="9524" marB="0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14</a:t>
                      </a:r>
                    </a:p>
                  </a:txBody>
                  <a:tcPr marL="9525" marR="9525" marT="9524" marB="0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11</a:t>
                      </a:r>
                    </a:p>
                  </a:txBody>
                  <a:tcPr marL="9525" marR="9525" marT="9524" marB="0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F0"/>
                    </a:solidFill>
                  </a:tcPr>
                </a:tc>
              </a:tr>
              <a:tr h="4349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RESTRAINTS</a:t>
                      </a:r>
                    </a:p>
                  </a:txBody>
                  <a:tcPr marL="9525" marR="9525" marT="9524" marB="0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15</a:t>
                      </a:r>
                    </a:p>
                  </a:txBody>
                  <a:tcPr marL="9525" marR="9525" marT="9524" marB="0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</a:t>
                      </a:r>
                    </a:p>
                  </a:txBody>
                  <a:tcPr marL="9525" marR="9525" marT="9524" marB="0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F0"/>
                    </a:solidFill>
                  </a:tcPr>
                </a:tc>
              </a:tr>
              <a:tr h="4349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PAIN MANAGEMENT</a:t>
                      </a:r>
                    </a:p>
                  </a:txBody>
                  <a:tcPr marL="9525" marR="9525" marT="9524" marB="0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16</a:t>
                      </a:r>
                    </a:p>
                  </a:txBody>
                  <a:tcPr marL="9525" marR="9525" marT="9524" marB="0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</a:t>
                      </a:r>
                    </a:p>
                  </a:txBody>
                  <a:tcPr marL="9525" marR="9525" marT="9524" marB="0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F0"/>
                    </a:solidFill>
                  </a:tcPr>
                </a:tc>
              </a:tr>
              <a:tr h="5000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REHABILITATIVE SERVICES</a:t>
                      </a:r>
                    </a:p>
                  </a:txBody>
                  <a:tcPr marL="9525" marR="9525" marT="9524" marB="0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17</a:t>
                      </a:r>
                    </a:p>
                  </a:txBody>
                  <a:tcPr marL="9525" marR="9525" marT="9524" marB="0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6</a:t>
                      </a:r>
                    </a:p>
                  </a:txBody>
                  <a:tcPr marL="9525" marR="9525" marT="9524" marB="0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F0"/>
                    </a:solidFill>
                  </a:tcPr>
                </a:tc>
              </a:tr>
              <a:tr h="3476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RESEARCH ACTIVITIES</a:t>
                      </a:r>
                    </a:p>
                  </a:txBody>
                  <a:tcPr marL="9525" marR="9525" marT="9524" marB="0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18</a:t>
                      </a:r>
                    </a:p>
                  </a:txBody>
                  <a:tcPr marL="9525" marR="9525" marT="9524" marB="0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6</a:t>
                      </a:r>
                    </a:p>
                  </a:txBody>
                  <a:tcPr marL="9525" marR="9525" marT="9524" marB="0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F0"/>
                    </a:solidFill>
                  </a:tcPr>
                </a:tc>
              </a:tr>
              <a:tr h="3476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NUTRITIONAL THERAPY</a:t>
                      </a:r>
                    </a:p>
                  </a:txBody>
                  <a:tcPr marL="9525" marR="9525" marT="9524" marB="0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19</a:t>
                      </a:r>
                    </a:p>
                  </a:txBody>
                  <a:tcPr marL="9525" marR="9525" marT="9524" marB="0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6</a:t>
                      </a:r>
                    </a:p>
                  </a:txBody>
                  <a:tcPr marL="9525" marR="9525" marT="9524" marB="0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F0"/>
                    </a:solidFill>
                  </a:tcPr>
                </a:tc>
              </a:tr>
              <a:tr h="44608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END OF LIFE CARE</a:t>
                      </a:r>
                    </a:p>
                  </a:txBody>
                  <a:tcPr marL="9525" marR="9525" marT="9524" marB="0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20</a:t>
                      </a:r>
                    </a:p>
                  </a:txBody>
                  <a:tcPr marL="9525" marR="9525" marT="9524" marB="0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</a:t>
                      </a:r>
                    </a:p>
                  </a:txBody>
                  <a:tcPr marL="9525" marR="9525" marT="9524" marB="0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F0"/>
                    </a:solidFill>
                  </a:tcPr>
                </a:tc>
              </a:tr>
              <a:tr h="55403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TOTAL </a:t>
                      </a:r>
                    </a:p>
                  </a:txBody>
                  <a:tcPr marL="9525" marR="9525" marT="9524" marB="0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A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20</a:t>
                      </a:r>
                    </a:p>
                  </a:txBody>
                  <a:tcPr marL="9525" marR="9525" marT="9524" marB="0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A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136</a:t>
                      </a:r>
                    </a:p>
                  </a:txBody>
                  <a:tcPr marL="9525" marR="9525" marT="9524" marB="0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ADA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5116739"/>
              </p:ext>
            </p:extLst>
          </p:nvPr>
        </p:nvGraphicFramePr>
        <p:xfrm>
          <a:off x="4572000" y="457200"/>
          <a:ext cx="4495801" cy="5915061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2743201"/>
                <a:gridCol w="914400"/>
                <a:gridCol w="838200"/>
              </a:tblGrid>
              <a:tr h="380392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 smtClean="0"/>
                        <a:t>4th </a:t>
                      </a:r>
                      <a:r>
                        <a:rPr lang="en-US" sz="1800" b="1" u="none" strike="noStrike" dirty="0"/>
                        <a:t>Edition </a:t>
                      </a:r>
                      <a:endParaRPr lang="en-US" sz="18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757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rgbClr val="FF0000"/>
                          </a:solidFill>
                          <a:latin typeface="+mn-lt"/>
                        </a:rPr>
                        <a:t>COP</a:t>
                      </a:r>
                      <a:endParaRPr lang="en-US" sz="18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</a:rPr>
                        <a:t>Standard </a:t>
                      </a:r>
                      <a:r>
                        <a:rPr lang="en-US" sz="1600" b="1" u="none" strike="noStrike" dirty="0" smtClean="0">
                          <a:solidFill>
                            <a:srgbClr val="FF0000"/>
                          </a:solidFill>
                        </a:rPr>
                        <a:t>NUMBER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 smtClean="0">
                          <a:solidFill>
                            <a:srgbClr val="FF0000"/>
                          </a:solidFill>
                        </a:rPr>
                        <a:t>OE</a:t>
                      </a:r>
                    </a:p>
                    <a:p>
                      <a:pPr algn="ctr" fontAlgn="b"/>
                      <a:endParaRPr lang="en-US" sz="16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8340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PAEDIATRIC SERVICES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/>
                </a:tc>
              </a:tr>
              <a:tr h="30349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MODERATE SEDATION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13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/>
                </a:tc>
              </a:tr>
              <a:tr h="47577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ADMINISTRTAION OF ANESTHESIA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14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/>
                </a:tc>
              </a:tr>
              <a:tr h="329053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SURGICAL PROCEDURES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15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/>
                </a:tc>
              </a:tr>
              <a:tr h="282509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 smtClean="0">
                          <a:solidFill>
                            <a:srgbClr val="FF0000"/>
                          </a:solidFill>
                          <a:latin typeface="+mn-lt"/>
                        </a:rPr>
                        <a:t>ORGAN TRANSPLANT PROGRAM</a:t>
                      </a:r>
                      <a:endParaRPr lang="en-US" sz="1600" b="0" i="0" u="none" strike="noStrike" dirty="0" smtClean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/>
                </a:tc>
              </a:tr>
              <a:tr h="29992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RESTRAINTS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/>
                        <a:t>17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/>
                </a:tc>
              </a:tr>
              <a:tr h="38533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PAIN MANAGEMENT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/>
                </a:tc>
              </a:tr>
              <a:tr h="43199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REHABILITATIVE SERVICES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/>
                </a:tc>
              </a:tr>
              <a:tr h="34932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RESEARCH ACTIVITIES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/>
                </a:tc>
              </a:tr>
              <a:tr h="33898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NUTRITIONAL THERAPY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/>
                </a:tc>
              </a:tr>
              <a:tr h="40847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END OF LIFE CARE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/>
                </a:tc>
              </a:tr>
              <a:tr h="56922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</a:rPr>
                        <a:t>TOTAL 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22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149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1841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267</TotalTime>
  <Words>1353</Words>
  <Application>Microsoft Office PowerPoint</Application>
  <PresentationFormat>On-screen Show (4:3)</PresentationFormat>
  <Paragraphs>646</Paragraphs>
  <Slides>22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Solstice</vt:lpstr>
      <vt:lpstr>Changes in Clinical Standards - NABH </vt:lpstr>
      <vt:lpstr>Section I: Patient-Centered Standards</vt:lpstr>
      <vt:lpstr>PowerPoint Presentation</vt:lpstr>
      <vt:lpstr>Overall Impact of improvements: AAC </vt:lpstr>
      <vt:lpstr>Overall Impact of improvements: AAC </vt:lpstr>
      <vt:lpstr>Overall Impact of improvements: AAC </vt:lpstr>
      <vt:lpstr>Section I: Patient-Centered Standards</vt:lpstr>
      <vt:lpstr>PowerPoint Presentation</vt:lpstr>
      <vt:lpstr>PowerPoint Presentation</vt:lpstr>
      <vt:lpstr>Overall Impact of improvements: COP </vt:lpstr>
      <vt:lpstr>Overall Impact of improvements: COP </vt:lpstr>
      <vt:lpstr>Section I: Patient-Centered Standards</vt:lpstr>
      <vt:lpstr>PowerPoint Presentation</vt:lpstr>
      <vt:lpstr>Overall Impact of improvements: MOM</vt:lpstr>
      <vt:lpstr>Overall Impact of improvements: MOM</vt:lpstr>
      <vt:lpstr>Section I: Patient-Centered Standards</vt:lpstr>
      <vt:lpstr>PowerPoint Presentation</vt:lpstr>
      <vt:lpstr>Overall Impact of improvements: PRE</vt:lpstr>
      <vt:lpstr>Section I: Patient-Centered Standards</vt:lpstr>
      <vt:lpstr>PowerPoint Presentation</vt:lpstr>
      <vt:lpstr>Overall Impact of improvements: HIC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Medical Director</dc:creator>
  <cp:lastModifiedBy>Medical Director</cp:lastModifiedBy>
  <cp:revision>20</cp:revision>
  <dcterms:created xsi:type="dcterms:W3CDTF">2006-08-16T00:00:00Z</dcterms:created>
  <dcterms:modified xsi:type="dcterms:W3CDTF">2016-03-20T07:12:23Z</dcterms:modified>
</cp:coreProperties>
</file>