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1" r:id="rId4"/>
    <p:sldId id="262" r:id="rId5"/>
    <p:sldId id="263" r:id="rId6"/>
    <p:sldId id="264" r:id="rId7"/>
    <p:sldId id="266" r:id="rId8"/>
    <p:sldId id="267" r:id="rId9"/>
    <p:sldId id="269" r:id="rId10"/>
    <p:sldId id="271" r:id="rId11"/>
    <p:sldId id="272" r:id="rId12"/>
    <p:sldId id="273" r:id="rId13"/>
    <p:sldId id="274" r:id="rId14"/>
    <p:sldId id="275" r:id="rId15"/>
    <p:sldId id="276" r:id="rId16"/>
    <p:sldId id="277" r:id="rId17"/>
    <p:sldId id="278"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265"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550E6-736D-4B55-B5B5-3485588E2DB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3AD7A8B-AB5F-444B-981E-44986B6ADE6D}">
      <dgm:prSet phldrT="[Text]"/>
      <dgm:spPr/>
      <dgm:t>
        <a:bodyPr/>
        <a:lstStyle/>
        <a:p>
          <a:r>
            <a:rPr lang="en-US" dirty="0" smtClean="0"/>
            <a:t>Recruited</a:t>
          </a:r>
          <a:endParaRPr lang="en-US" dirty="0"/>
        </a:p>
      </dgm:t>
    </dgm:pt>
    <dgm:pt modelId="{60649671-62A7-4645-B1D4-BAE9ECE0C150}" type="parTrans" cxnId="{EEE19761-C230-456E-AB44-99CFA9E3B36F}">
      <dgm:prSet/>
      <dgm:spPr/>
      <dgm:t>
        <a:bodyPr/>
        <a:lstStyle/>
        <a:p>
          <a:endParaRPr lang="en-US"/>
        </a:p>
      </dgm:t>
    </dgm:pt>
    <dgm:pt modelId="{EA763166-E648-47C5-9F80-19950273BAE7}" type="sibTrans" cxnId="{EEE19761-C230-456E-AB44-99CFA9E3B36F}">
      <dgm:prSet/>
      <dgm:spPr/>
      <dgm:t>
        <a:bodyPr/>
        <a:lstStyle/>
        <a:p>
          <a:endParaRPr lang="en-US"/>
        </a:p>
      </dgm:t>
    </dgm:pt>
    <dgm:pt modelId="{77EF1BD4-139E-43B1-A7B6-D2B2D2ADC38A}">
      <dgm:prSet phldrT="[Text]" phldr="1"/>
      <dgm:spPr/>
      <dgm:t>
        <a:bodyPr/>
        <a:lstStyle/>
        <a:p>
          <a:endParaRPr lang="en-US"/>
        </a:p>
      </dgm:t>
    </dgm:pt>
    <dgm:pt modelId="{6F583EE5-446A-494D-BE15-DF86A3559AB0}" type="parTrans" cxnId="{F23CD905-C558-4D47-A1BC-95FD2442BD51}">
      <dgm:prSet/>
      <dgm:spPr/>
      <dgm:t>
        <a:bodyPr/>
        <a:lstStyle/>
        <a:p>
          <a:endParaRPr lang="en-US"/>
        </a:p>
      </dgm:t>
    </dgm:pt>
    <dgm:pt modelId="{0671A9B5-9214-4EC5-BBF9-83DB099B0DB4}" type="sibTrans" cxnId="{F23CD905-C558-4D47-A1BC-95FD2442BD51}">
      <dgm:prSet/>
      <dgm:spPr/>
      <dgm:t>
        <a:bodyPr/>
        <a:lstStyle/>
        <a:p>
          <a:endParaRPr lang="en-US"/>
        </a:p>
      </dgm:t>
    </dgm:pt>
    <dgm:pt modelId="{4C5AA1F4-3F2A-4969-AE14-8101FAAFBBB5}">
      <dgm:prSet phldrT="[Text]"/>
      <dgm:spPr/>
      <dgm:t>
        <a:bodyPr/>
        <a:lstStyle/>
        <a:p>
          <a:r>
            <a:rPr lang="en-US" dirty="0" smtClean="0"/>
            <a:t>103</a:t>
          </a:r>
          <a:endParaRPr lang="en-US" dirty="0"/>
        </a:p>
      </dgm:t>
    </dgm:pt>
    <dgm:pt modelId="{71C81E0F-A555-4AF0-A70F-A892FCD688D2}" type="parTrans" cxnId="{96244F7C-0532-4447-9E2C-BF4FEDB01E4B}">
      <dgm:prSet/>
      <dgm:spPr/>
      <dgm:t>
        <a:bodyPr/>
        <a:lstStyle/>
        <a:p>
          <a:endParaRPr lang="en-US"/>
        </a:p>
      </dgm:t>
    </dgm:pt>
    <dgm:pt modelId="{49EF8FFD-7756-4AB3-A7A1-7365493EB9B8}" type="sibTrans" cxnId="{96244F7C-0532-4447-9E2C-BF4FEDB01E4B}">
      <dgm:prSet/>
      <dgm:spPr/>
      <dgm:t>
        <a:bodyPr/>
        <a:lstStyle/>
        <a:p>
          <a:endParaRPr lang="en-US"/>
        </a:p>
      </dgm:t>
    </dgm:pt>
    <dgm:pt modelId="{23428D80-BF40-44E9-BF31-B8DE48260EFC}">
      <dgm:prSet phldrT="[Text]"/>
      <dgm:spPr/>
      <dgm:t>
        <a:bodyPr/>
        <a:lstStyle/>
        <a:p>
          <a:r>
            <a:rPr lang="en-US" dirty="0" err="1" smtClean="0"/>
            <a:t>Analysed</a:t>
          </a:r>
          <a:endParaRPr lang="en-US" dirty="0"/>
        </a:p>
      </dgm:t>
    </dgm:pt>
    <dgm:pt modelId="{85ED3F60-4D8D-4C77-9CDA-5EAF7243DCD6}" type="parTrans" cxnId="{2E59C098-64A3-46B4-AE2C-DEF9E6713A64}">
      <dgm:prSet/>
      <dgm:spPr/>
      <dgm:t>
        <a:bodyPr/>
        <a:lstStyle/>
        <a:p>
          <a:endParaRPr lang="en-US"/>
        </a:p>
      </dgm:t>
    </dgm:pt>
    <dgm:pt modelId="{95CECD85-D63E-4393-B334-D0085897CB70}" type="sibTrans" cxnId="{2E59C098-64A3-46B4-AE2C-DEF9E6713A64}">
      <dgm:prSet/>
      <dgm:spPr/>
      <dgm:t>
        <a:bodyPr/>
        <a:lstStyle/>
        <a:p>
          <a:endParaRPr lang="en-US"/>
        </a:p>
      </dgm:t>
    </dgm:pt>
    <dgm:pt modelId="{BF7B1CDE-536E-43A1-8E2E-18C70466BE28}">
      <dgm:prSet phldrT="[Text]" phldr="1"/>
      <dgm:spPr/>
      <dgm:t>
        <a:bodyPr/>
        <a:lstStyle/>
        <a:p>
          <a:endParaRPr lang="en-US"/>
        </a:p>
      </dgm:t>
    </dgm:pt>
    <dgm:pt modelId="{E80C2912-A562-4C49-BFBB-FD5DB28E659F}" type="parTrans" cxnId="{FDD41FEB-D80C-44A3-96C3-F9819FB7236E}">
      <dgm:prSet/>
      <dgm:spPr/>
      <dgm:t>
        <a:bodyPr/>
        <a:lstStyle/>
        <a:p>
          <a:endParaRPr lang="en-US"/>
        </a:p>
      </dgm:t>
    </dgm:pt>
    <dgm:pt modelId="{298295F7-2CE9-4321-870D-EF2F78F94CB1}" type="sibTrans" cxnId="{FDD41FEB-D80C-44A3-96C3-F9819FB7236E}">
      <dgm:prSet/>
      <dgm:spPr/>
      <dgm:t>
        <a:bodyPr/>
        <a:lstStyle/>
        <a:p>
          <a:endParaRPr lang="en-US"/>
        </a:p>
      </dgm:t>
    </dgm:pt>
    <dgm:pt modelId="{43FDD212-BA0F-4B86-A7D5-B9F73A7296A6}">
      <dgm:prSet phldrT="[Text]"/>
      <dgm:spPr/>
      <dgm:t>
        <a:bodyPr/>
        <a:lstStyle/>
        <a:p>
          <a:r>
            <a:rPr lang="en-US" dirty="0" smtClean="0"/>
            <a:t>78</a:t>
          </a:r>
          <a:endParaRPr lang="en-US" dirty="0"/>
        </a:p>
      </dgm:t>
    </dgm:pt>
    <dgm:pt modelId="{E734D8D0-CEEB-4989-B403-4EB5F535D5F3}" type="parTrans" cxnId="{6CC05219-ECAF-41E5-90C1-A3623EC82620}">
      <dgm:prSet/>
      <dgm:spPr/>
      <dgm:t>
        <a:bodyPr/>
        <a:lstStyle/>
        <a:p>
          <a:endParaRPr lang="en-US"/>
        </a:p>
      </dgm:t>
    </dgm:pt>
    <dgm:pt modelId="{60EFA915-646A-474E-9B04-5BAECD3235A5}" type="sibTrans" cxnId="{6CC05219-ECAF-41E5-90C1-A3623EC82620}">
      <dgm:prSet/>
      <dgm:spPr/>
      <dgm:t>
        <a:bodyPr/>
        <a:lstStyle/>
        <a:p>
          <a:endParaRPr lang="en-US"/>
        </a:p>
      </dgm:t>
    </dgm:pt>
    <dgm:pt modelId="{16E54519-7C67-4134-8EA4-DF25AE493FB6}" type="pres">
      <dgm:prSet presAssocID="{0EF550E6-736D-4B55-B5B5-3485588E2DBF}" presName="Name0" presStyleCnt="0">
        <dgm:presLayoutVars>
          <dgm:dir/>
          <dgm:animLvl val="lvl"/>
          <dgm:resizeHandles/>
        </dgm:presLayoutVars>
      </dgm:prSet>
      <dgm:spPr/>
      <dgm:t>
        <a:bodyPr/>
        <a:lstStyle/>
        <a:p>
          <a:endParaRPr lang="en-US"/>
        </a:p>
      </dgm:t>
    </dgm:pt>
    <dgm:pt modelId="{9927128B-EE6A-4C8E-BF32-1DE026E827B7}" type="pres">
      <dgm:prSet presAssocID="{E3AD7A8B-AB5F-444B-981E-44986B6ADE6D}" presName="linNode" presStyleCnt="0"/>
      <dgm:spPr/>
    </dgm:pt>
    <dgm:pt modelId="{759CFF4D-CE78-49D4-9818-4CB7BDB5CD11}" type="pres">
      <dgm:prSet presAssocID="{E3AD7A8B-AB5F-444B-981E-44986B6ADE6D}" presName="parentShp" presStyleLbl="node1" presStyleIdx="0" presStyleCnt="2">
        <dgm:presLayoutVars>
          <dgm:bulletEnabled val="1"/>
        </dgm:presLayoutVars>
      </dgm:prSet>
      <dgm:spPr/>
      <dgm:t>
        <a:bodyPr/>
        <a:lstStyle/>
        <a:p>
          <a:endParaRPr lang="en-US"/>
        </a:p>
      </dgm:t>
    </dgm:pt>
    <dgm:pt modelId="{6E310FF4-08C6-4F1B-B4F8-397B8A17AB78}" type="pres">
      <dgm:prSet presAssocID="{E3AD7A8B-AB5F-444B-981E-44986B6ADE6D}" presName="childShp" presStyleLbl="bgAccFollowNode1" presStyleIdx="0" presStyleCnt="2">
        <dgm:presLayoutVars>
          <dgm:bulletEnabled val="1"/>
        </dgm:presLayoutVars>
      </dgm:prSet>
      <dgm:spPr/>
      <dgm:t>
        <a:bodyPr/>
        <a:lstStyle/>
        <a:p>
          <a:endParaRPr lang="en-US"/>
        </a:p>
      </dgm:t>
    </dgm:pt>
    <dgm:pt modelId="{64A63999-0F48-4323-ACE9-6D2C616B99FE}" type="pres">
      <dgm:prSet presAssocID="{EA763166-E648-47C5-9F80-19950273BAE7}" presName="spacing" presStyleCnt="0"/>
      <dgm:spPr/>
    </dgm:pt>
    <dgm:pt modelId="{735DC2CC-FB49-41A1-92C4-081D4FAD82AF}" type="pres">
      <dgm:prSet presAssocID="{23428D80-BF40-44E9-BF31-B8DE48260EFC}" presName="linNode" presStyleCnt="0"/>
      <dgm:spPr/>
    </dgm:pt>
    <dgm:pt modelId="{D53FD435-E7E3-40AE-8DE6-010AC5A0A72E}" type="pres">
      <dgm:prSet presAssocID="{23428D80-BF40-44E9-BF31-B8DE48260EFC}" presName="parentShp" presStyleLbl="node1" presStyleIdx="1" presStyleCnt="2">
        <dgm:presLayoutVars>
          <dgm:bulletEnabled val="1"/>
        </dgm:presLayoutVars>
      </dgm:prSet>
      <dgm:spPr/>
      <dgm:t>
        <a:bodyPr/>
        <a:lstStyle/>
        <a:p>
          <a:endParaRPr lang="en-US"/>
        </a:p>
      </dgm:t>
    </dgm:pt>
    <dgm:pt modelId="{26D4187F-8928-468B-ABA5-5256F3C2C7AE}" type="pres">
      <dgm:prSet presAssocID="{23428D80-BF40-44E9-BF31-B8DE48260EFC}" presName="childShp" presStyleLbl="bgAccFollowNode1" presStyleIdx="1" presStyleCnt="2">
        <dgm:presLayoutVars>
          <dgm:bulletEnabled val="1"/>
        </dgm:presLayoutVars>
      </dgm:prSet>
      <dgm:spPr/>
      <dgm:t>
        <a:bodyPr/>
        <a:lstStyle/>
        <a:p>
          <a:endParaRPr lang="en-US"/>
        </a:p>
      </dgm:t>
    </dgm:pt>
  </dgm:ptLst>
  <dgm:cxnLst>
    <dgm:cxn modelId="{F23CD905-C558-4D47-A1BC-95FD2442BD51}" srcId="{E3AD7A8B-AB5F-444B-981E-44986B6ADE6D}" destId="{77EF1BD4-139E-43B1-A7B6-D2B2D2ADC38A}" srcOrd="0" destOrd="0" parTransId="{6F583EE5-446A-494D-BE15-DF86A3559AB0}" sibTransId="{0671A9B5-9214-4EC5-BBF9-83DB099B0DB4}"/>
    <dgm:cxn modelId="{7DA9081D-1B6E-4D4C-B403-24B57773ABF0}" type="presOf" srcId="{43FDD212-BA0F-4B86-A7D5-B9F73A7296A6}" destId="{26D4187F-8928-468B-ABA5-5256F3C2C7AE}" srcOrd="0" destOrd="1" presId="urn:microsoft.com/office/officeart/2005/8/layout/vList6"/>
    <dgm:cxn modelId="{FDD41FEB-D80C-44A3-96C3-F9819FB7236E}" srcId="{23428D80-BF40-44E9-BF31-B8DE48260EFC}" destId="{BF7B1CDE-536E-43A1-8E2E-18C70466BE28}" srcOrd="0" destOrd="0" parTransId="{E80C2912-A562-4C49-BFBB-FD5DB28E659F}" sibTransId="{298295F7-2CE9-4321-870D-EF2F78F94CB1}"/>
    <dgm:cxn modelId="{EDDD903F-354A-432A-8432-E23B119789D8}" type="presOf" srcId="{4C5AA1F4-3F2A-4969-AE14-8101FAAFBBB5}" destId="{6E310FF4-08C6-4F1B-B4F8-397B8A17AB78}" srcOrd="0" destOrd="1" presId="urn:microsoft.com/office/officeart/2005/8/layout/vList6"/>
    <dgm:cxn modelId="{EEE19761-C230-456E-AB44-99CFA9E3B36F}" srcId="{0EF550E6-736D-4B55-B5B5-3485588E2DBF}" destId="{E3AD7A8B-AB5F-444B-981E-44986B6ADE6D}" srcOrd="0" destOrd="0" parTransId="{60649671-62A7-4645-B1D4-BAE9ECE0C150}" sibTransId="{EA763166-E648-47C5-9F80-19950273BAE7}"/>
    <dgm:cxn modelId="{F120F0AF-63EA-47C7-8734-109BB0A1D42C}" type="presOf" srcId="{E3AD7A8B-AB5F-444B-981E-44986B6ADE6D}" destId="{759CFF4D-CE78-49D4-9818-4CB7BDB5CD11}" srcOrd="0" destOrd="0" presId="urn:microsoft.com/office/officeart/2005/8/layout/vList6"/>
    <dgm:cxn modelId="{7547A3E7-49D6-4AA2-AFB7-4AD440C6BCB1}" type="presOf" srcId="{BF7B1CDE-536E-43A1-8E2E-18C70466BE28}" destId="{26D4187F-8928-468B-ABA5-5256F3C2C7AE}" srcOrd="0" destOrd="0" presId="urn:microsoft.com/office/officeart/2005/8/layout/vList6"/>
    <dgm:cxn modelId="{6AA5B096-71FB-40E1-BB3C-606F9C2A45C7}" type="presOf" srcId="{77EF1BD4-139E-43B1-A7B6-D2B2D2ADC38A}" destId="{6E310FF4-08C6-4F1B-B4F8-397B8A17AB78}" srcOrd="0" destOrd="0" presId="urn:microsoft.com/office/officeart/2005/8/layout/vList6"/>
    <dgm:cxn modelId="{2E59C098-64A3-46B4-AE2C-DEF9E6713A64}" srcId="{0EF550E6-736D-4B55-B5B5-3485588E2DBF}" destId="{23428D80-BF40-44E9-BF31-B8DE48260EFC}" srcOrd="1" destOrd="0" parTransId="{85ED3F60-4D8D-4C77-9CDA-5EAF7243DCD6}" sibTransId="{95CECD85-D63E-4393-B334-D0085897CB70}"/>
    <dgm:cxn modelId="{0F48D265-EC85-4B9E-9067-590D7BC1BA28}" type="presOf" srcId="{23428D80-BF40-44E9-BF31-B8DE48260EFC}" destId="{D53FD435-E7E3-40AE-8DE6-010AC5A0A72E}" srcOrd="0" destOrd="0" presId="urn:microsoft.com/office/officeart/2005/8/layout/vList6"/>
    <dgm:cxn modelId="{6CC05219-ECAF-41E5-90C1-A3623EC82620}" srcId="{23428D80-BF40-44E9-BF31-B8DE48260EFC}" destId="{43FDD212-BA0F-4B86-A7D5-B9F73A7296A6}" srcOrd="1" destOrd="0" parTransId="{E734D8D0-CEEB-4989-B403-4EB5F535D5F3}" sibTransId="{60EFA915-646A-474E-9B04-5BAECD3235A5}"/>
    <dgm:cxn modelId="{96244F7C-0532-4447-9E2C-BF4FEDB01E4B}" srcId="{E3AD7A8B-AB5F-444B-981E-44986B6ADE6D}" destId="{4C5AA1F4-3F2A-4969-AE14-8101FAAFBBB5}" srcOrd="1" destOrd="0" parTransId="{71C81E0F-A555-4AF0-A70F-A892FCD688D2}" sibTransId="{49EF8FFD-7756-4AB3-A7A1-7365493EB9B8}"/>
    <dgm:cxn modelId="{23DC87D3-032C-49B3-A213-5D58A36B130F}" type="presOf" srcId="{0EF550E6-736D-4B55-B5B5-3485588E2DBF}" destId="{16E54519-7C67-4134-8EA4-DF25AE493FB6}" srcOrd="0" destOrd="0" presId="urn:microsoft.com/office/officeart/2005/8/layout/vList6"/>
    <dgm:cxn modelId="{5F5D25F9-733B-43E5-9440-B762B8A25330}" type="presParOf" srcId="{16E54519-7C67-4134-8EA4-DF25AE493FB6}" destId="{9927128B-EE6A-4C8E-BF32-1DE026E827B7}" srcOrd="0" destOrd="0" presId="urn:microsoft.com/office/officeart/2005/8/layout/vList6"/>
    <dgm:cxn modelId="{C88E8331-BBC1-49A2-B1A8-258E6661EC70}" type="presParOf" srcId="{9927128B-EE6A-4C8E-BF32-1DE026E827B7}" destId="{759CFF4D-CE78-49D4-9818-4CB7BDB5CD11}" srcOrd="0" destOrd="0" presId="urn:microsoft.com/office/officeart/2005/8/layout/vList6"/>
    <dgm:cxn modelId="{B616E003-5ABB-40D3-8256-0E1130C45877}" type="presParOf" srcId="{9927128B-EE6A-4C8E-BF32-1DE026E827B7}" destId="{6E310FF4-08C6-4F1B-B4F8-397B8A17AB78}" srcOrd="1" destOrd="0" presId="urn:microsoft.com/office/officeart/2005/8/layout/vList6"/>
    <dgm:cxn modelId="{32C9A6A6-1361-487B-9FCA-BF370A4F5905}" type="presParOf" srcId="{16E54519-7C67-4134-8EA4-DF25AE493FB6}" destId="{64A63999-0F48-4323-ACE9-6D2C616B99FE}" srcOrd="1" destOrd="0" presId="urn:microsoft.com/office/officeart/2005/8/layout/vList6"/>
    <dgm:cxn modelId="{18AC6BC2-34CD-41F0-86BA-0FDA4C07AA01}" type="presParOf" srcId="{16E54519-7C67-4134-8EA4-DF25AE493FB6}" destId="{735DC2CC-FB49-41A1-92C4-081D4FAD82AF}" srcOrd="2" destOrd="0" presId="urn:microsoft.com/office/officeart/2005/8/layout/vList6"/>
    <dgm:cxn modelId="{D2DCA869-2DC8-4730-9A82-07317EF1924B}" type="presParOf" srcId="{735DC2CC-FB49-41A1-92C4-081D4FAD82AF}" destId="{D53FD435-E7E3-40AE-8DE6-010AC5A0A72E}" srcOrd="0" destOrd="0" presId="urn:microsoft.com/office/officeart/2005/8/layout/vList6"/>
    <dgm:cxn modelId="{DA86C0B6-0F5C-4F16-9709-FD74CD024978}" type="presParOf" srcId="{735DC2CC-FB49-41A1-92C4-081D4FAD82AF}" destId="{26D4187F-8928-468B-ABA5-5256F3C2C7AE}"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94DC7-0A92-4591-84EF-1E5B05EAD9F2}" type="datetimeFigureOut">
              <a:rPr lang="en-US" smtClean="0"/>
              <a:pPr/>
              <a:t>20/03/2016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637FD-F5D7-405B-B92C-A47F264220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a:t>
            </a:r>
            <a:r>
              <a:rPr lang="en-US" baseline="0" dirty="0" smtClean="0"/>
              <a:t> to all.. Am going to present the audit we conducted over a period of 2 months at </a:t>
            </a:r>
            <a:r>
              <a:rPr lang="en-US" baseline="0" dirty="0" err="1" smtClean="0"/>
              <a:t>christian</a:t>
            </a:r>
            <a:r>
              <a:rPr lang="en-US" baseline="0" dirty="0" smtClean="0"/>
              <a:t> medical college, </a:t>
            </a:r>
            <a:r>
              <a:rPr lang="en-US" baseline="0" dirty="0" err="1" smtClean="0"/>
              <a:t>vellore.</a:t>
            </a:r>
            <a:r>
              <a:rPr lang="en-US" dirty="0" err="1" smtClean="0"/>
              <a:t>The</a:t>
            </a:r>
            <a:r>
              <a:rPr lang="en-US" baseline="0" dirty="0" smtClean="0"/>
              <a:t> field of </a:t>
            </a:r>
            <a:r>
              <a:rPr lang="en-US" baseline="0" dirty="0" err="1" smtClean="0"/>
              <a:t>paediatric</a:t>
            </a:r>
            <a:r>
              <a:rPr lang="en-US" baseline="0" dirty="0" smtClean="0"/>
              <a:t> </a:t>
            </a:r>
            <a:r>
              <a:rPr lang="en-US" baseline="0" dirty="0" err="1" smtClean="0"/>
              <a:t>ananesthesia</a:t>
            </a:r>
            <a:r>
              <a:rPr lang="en-US" baseline="0" dirty="0" smtClean="0"/>
              <a:t> has evolved in past few years. In recent times the psychological impact created by surgery and </a:t>
            </a:r>
            <a:r>
              <a:rPr lang="en-US" baseline="0" dirty="0" err="1" smtClean="0"/>
              <a:t>ananesthesia</a:t>
            </a:r>
            <a:r>
              <a:rPr lang="en-US" baseline="0" dirty="0" smtClean="0"/>
              <a:t> on the child and the family has caught attention. There are previous studies which have highlighted the three important areas of psychological stress during the course of </a:t>
            </a:r>
            <a:r>
              <a:rPr lang="en-US" baseline="0" dirty="0" err="1" smtClean="0"/>
              <a:t>anaesthesia</a:t>
            </a:r>
            <a:r>
              <a:rPr lang="en-US" baseline="0" dirty="0" smtClean="0"/>
              <a:t> namely anxiety at induction ,agitation in early post operative </a:t>
            </a:r>
            <a:r>
              <a:rPr lang="en-US" baseline="0" dirty="0" err="1" smtClean="0"/>
              <a:t>period.and</a:t>
            </a:r>
            <a:r>
              <a:rPr lang="en-US" baseline="0" dirty="0" smtClean="0"/>
              <a:t> development of negative </a:t>
            </a:r>
            <a:r>
              <a:rPr lang="en-US" baseline="0" dirty="0" err="1" smtClean="0"/>
              <a:t>behavioural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ACC85CC-9B6A-4830-9668-562F1281E4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background to the audit was that we were</a:t>
            </a:r>
            <a:r>
              <a:rPr lang="en-US" baseline="0" dirty="0" smtClean="0"/>
              <a:t> following practice of  </a:t>
            </a:r>
            <a:r>
              <a:rPr lang="en-US" baseline="0" dirty="0" err="1" smtClean="0"/>
              <a:t>premedicating</a:t>
            </a:r>
            <a:r>
              <a:rPr lang="en-US" baseline="0" dirty="0" smtClean="0"/>
              <a:t> all the children coming for operation with a long acting sedative as the time of surgery can be anticipated but very difficult to predict accurately. It was noticed that the </a:t>
            </a:r>
            <a:r>
              <a:rPr lang="en-US" baseline="0" dirty="0" err="1" smtClean="0"/>
              <a:t>premedicated</a:t>
            </a:r>
            <a:r>
              <a:rPr lang="en-US" baseline="0" dirty="0" smtClean="0"/>
              <a:t> children will be sometimes very restless at the time of induction and after the procedure took long time to wake up in recovery. There has been case reports of arrest post operatively in children who have got premedication. To avoid the problem related to anxiety , and also problem related also to too much of </a:t>
            </a:r>
            <a:r>
              <a:rPr lang="en-US" baseline="0" smtClean="0"/>
              <a:t>the sedatives.</a:t>
            </a:r>
            <a:endParaRPr lang="en-US" dirty="0"/>
          </a:p>
        </p:txBody>
      </p:sp>
      <p:sp>
        <p:nvSpPr>
          <p:cNvPr id="4" name="Slide Number Placeholder 3"/>
          <p:cNvSpPr>
            <a:spLocks noGrp="1"/>
          </p:cNvSpPr>
          <p:nvPr>
            <p:ph type="sldNum" sz="quarter" idx="10"/>
          </p:nvPr>
        </p:nvSpPr>
        <p:spPr/>
        <p:txBody>
          <a:bodyPr/>
          <a:lstStyle/>
          <a:p>
            <a:fld id="{FACC85CC-9B6A-4830-9668-562F1281E49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Pilot study was done on 20 </a:t>
            </a:r>
            <a:r>
              <a:rPr lang="en-US" dirty="0" err="1" smtClean="0"/>
              <a:t>chldren</a:t>
            </a:r>
            <a:r>
              <a:rPr lang="en-US" dirty="0" smtClean="0"/>
              <a:t> to fine tune the study </a:t>
            </a:r>
          </a:p>
          <a:p>
            <a:r>
              <a:rPr lang="en-US" dirty="0" smtClean="0"/>
              <a:t>Out</a:t>
            </a:r>
            <a:r>
              <a:rPr lang="en-US" baseline="0" dirty="0" smtClean="0"/>
              <a:t> of 25 children- 9 children procedure was cancelled due to lack of time; 8 were under some insurance schemes and they could not get that; 7 data filled was not complete</a:t>
            </a:r>
          </a:p>
          <a:p>
            <a:r>
              <a:rPr lang="en-US" baseline="0" dirty="0" smtClean="0"/>
              <a:t>PI along with 4 technicians were involved in the study</a:t>
            </a:r>
            <a:endParaRPr lang="en-US" dirty="0"/>
          </a:p>
        </p:txBody>
      </p:sp>
      <p:sp>
        <p:nvSpPr>
          <p:cNvPr id="4" name="Slide Number Placeholder 3"/>
          <p:cNvSpPr>
            <a:spLocks noGrp="1"/>
          </p:cNvSpPr>
          <p:nvPr>
            <p:ph type="sldNum" sz="quarter" idx="10"/>
          </p:nvPr>
        </p:nvSpPr>
        <p:spPr/>
        <p:txBody>
          <a:bodyPr/>
          <a:lstStyle/>
          <a:p>
            <a:fld id="{5E0637FD-F5D7-405B-B92C-A47F264220A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637FD-F5D7-405B-B92C-A47F264220A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Quality of Anaesthesia Induction and anxiety levels among the children – An Audit</a:t>
            </a:r>
            <a:endParaRPr lang="en-GB" dirty="0"/>
          </a:p>
        </p:txBody>
      </p:sp>
      <p:sp>
        <p:nvSpPr>
          <p:cNvPr id="5" name="Subtitle 4"/>
          <p:cNvSpPr>
            <a:spLocks noGrp="1"/>
          </p:cNvSpPr>
          <p:nvPr>
            <p:ph type="subTitle" idx="1"/>
          </p:nvPr>
        </p:nvSpPr>
        <p:spPr>
          <a:xfrm>
            <a:off x="2133600" y="4495800"/>
            <a:ext cx="5638800" cy="1447800"/>
          </a:xfrm>
        </p:spPr>
        <p:txBody>
          <a:bodyPr>
            <a:normAutofit fontScale="70000" lnSpcReduction="20000"/>
          </a:bodyPr>
          <a:lstStyle/>
          <a:p>
            <a:r>
              <a:rPr lang="en-US" dirty="0" smtClean="0"/>
              <a:t>Dr. </a:t>
            </a:r>
            <a:r>
              <a:rPr lang="en-US" dirty="0" err="1" smtClean="0"/>
              <a:t>Ekta</a:t>
            </a:r>
            <a:r>
              <a:rPr lang="en-US" dirty="0" smtClean="0"/>
              <a:t> </a:t>
            </a:r>
            <a:r>
              <a:rPr lang="en-US" dirty="0" err="1" smtClean="0"/>
              <a:t>Rai</a:t>
            </a:r>
            <a:r>
              <a:rPr lang="en-US" dirty="0" smtClean="0"/>
              <a:t>. MRCA,MD</a:t>
            </a:r>
          </a:p>
          <a:p>
            <a:r>
              <a:rPr lang="en-US" dirty="0" smtClean="0"/>
              <a:t>Department of Anesthesia </a:t>
            </a:r>
          </a:p>
          <a:p>
            <a:r>
              <a:rPr lang="en-US" dirty="0" smtClean="0"/>
              <a:t>Christian Medical College</a:t>
            </a:r>
          </a:p>
          <a:p>
            <a:r>
              <a:rPr lang="en-US" dirty="0" smtClean="0"/>
              <a:t>Vellore</a:t>
            </a:r>
          </a:p>
        </p:txBody>
      </p:sp>
      <p:pic>
        <p:nvPicPr>
          <p:cNvPr id="3074" name="Picture 2"/>
          <p:cNvPicPr>
            <a:picLocks noChangeAspect="1" noChangeArrowheads="1"/>
          </p:cNvPicPr>
          <p:nvPr/>
        </p:nvPicPr>
        <p:blipFill>
          <a:blip r:embed="rId3" cstate="print">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152401" y="228600"/>
            <a:ext cx="1752600" cy="1780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0071556"/>
      </p:ext>
    </p:extLst>
  </p:cSld>
  <p:clrMapOvr>
    <a:masterClrMapping/>
  </p:clrMapOvr>
  <p:transition advTm="254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Results</a:t>
            </a:r>
            <a:endParaRPr lang="en-GB"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126270942"/>
              </p:ext>
            </p:extLst>
          </p:nvPr>
        </p:nvGraphicFramePr>
        <p:xfrm>
          <a:off x="457200" y="1600200"/>
          <a:ext cx="8305800" cy="4831080"/>
        </p:xfrm>
        <a:graphic>
          <a:graphicData uri="http://schemas.openxmlformats.org/drawingml/2006/table">
            <a:tbl>
              <a:tblPr firstRow="1" bandRow="1">
                <a:tableStyleId>{5C22544A-7EE6-4342-B048-85BDC9FD1C3A}</a:tableStyleId>
              </a:tblPr>
              <a:tblGrid>
                <a:gridCol w="4152900"/>
                <a:gridCol w="4152900"/>
              </a:tblGrid>
              <a:tr h="663399">
                <a:tc>
                  <a:txBody>
                    <a:bodyPr/>
                    <a:lstStyle/>
                    <a:p>
                      <a:r>
                        <a:rPr lang="en-US" b="1" dirty="0" smtClean="0"/>
                        <a:t>Factors associated</a:t>
                      </a:r>
                      <a:r>
                        <a:rPr lang="en-US" b="1" baseline="0" dirty="0" smtClean="0"/>
                        <a:t> with poor induction</a:t>
                      </a:r>
                      <a:endParaRPr lang="en-GB" b="1" dirty="0"/>
                    </a:p>
                  </a:txBody>
                  <a:tcPr/>
                </a:tc>
                <a:tc>
                  <a:txBody>
                    <a:bodyPr/>
                    <a:lstStyle/>
                    <a:p>
                      <a:endParaRPr lang="en-GB" dirty="0"/>
                    </a:p>
                  </a:txBody>
                  <a:tcPr/>
                </a:tc>
              </a:tr>
              <a:tr h="384351">
                <a:tc>
                  <a:txBody>
                    <a:bodyPr/>
                    <a:lstStyle/>
                    <a:p>
                      <a:r>
                        <a:rPr lang="en-US" b="1" dirty="0" smtClean="0">
                          <a:solidFill>
                            <a:srgbClr val="FF0000"/>
                          </a:solidFill>
                        </a:rPr>
                        <a:t>Age (2 to 4 </a:t>
                      </a:r>
                      <a:r>
                        <a:rPr lang="en-US" b="1" dirty="0" err="1" smtClean="0">
                          <a:solidFill>
                            <a:srgbClr val="FF0000"/>
                          </a:solidFill>
                        </a:rPr>
                        <a:t>yrs</a:t>
                      </a:r>
                      <a:r>
                        <a:rPr lang="en-US" b="1" dirty="0" smtClean="0">
                          <a:solidFill>
                            <a:srgbClr val="FF0000"/>
                          </a:solidFill>
                        </a:rPr>
                        <a:t>)</a:t>
                      </a:r>
                      <a:endParaRPr lang="en-GB" b="1" dirty="0">
                        <a:solidFill>
                          <a:srgbClr val="FF0000"/>
                        </a:solidFill>
                      </a:endParaRPr>
                    </a:p>
                  </a:txBody>
                  <a:tcPr/>
                </a:tc>
                <a:tc>
                  <a:txBody>
                    <a:bodyPr/>
                    <a:lstStyle/>
                    <a:p>
                      <a:endParaRPr lang="en-GB" dirty="0"/>
                    </a:p>
                  </a:txBody>
                  <a:tcPr/>
                </a:tc>
              </a:tr>
              <a:tr h="384351">
                <a:tc>
                  <a:txBody>
                    <a:bodyPr/>
                    <a:lstStyle/>
                    <a:p>
                      <a:r>
                        <a:rPr lang="en-US" b="1" dirty="0" smtClean="0">
                          <a:solidFill>
                            <a:srgbClr val="FF0000"/>
                          </a:solidFill>
                        </a:rPr>
                        <a:t>White Coat Fear</a:t>
                      </a:r>
                      <a:endParaRPr lang="en-GB" b="1" dirty="0">
                        <a:solidFill>
                          <a:srgbClr val="FF0000"/>
                        </a:solidFill>
                      </a:endParaRPr>
                    </a:p>
                  </a:txBody>
                  <a:tcPr/>
                </a:tc>
                <a:tc>
                  <a:txBody>
                    <a:bodyPr/>
                    <a:lstStyle/>
                    <a:p>
                      <a:r>
                        <a:rPr lang="en-US" dirty="0" smtClean="0"/>
                        <a:t>5.6 times high ICC scores</a:t>
                      </a:r>
                      <a:endParaRPr lang="en-GB" dirty="0"/>
                    </a:p>
                  </a:txBody>
                  <a:tcPr/>
                </a:tc>
              </a:tr>
              <a:tr h="663399">
                <a:tc>
                  <a:txBody>
                    <a:bodyPr/>
                    <a:lstStyle/>
                    <a:p>
                      <a:r>
                        <a:rPr lang="en-US" b="1" i="1" u="sng" dirty="0" smtClean="0"/>
                        <a:t>Pre-medication</a:t>
                      </a:r>
                      <a:r>
                        <a:rPr lang="en-US" b="0" dirty="0" smtClean="0"/>
                        <a:t> (94.9 %)</a:t>
                      </a:r>
                      <a:endParaRPr lang="en-GB" b="0" dirty="0"/>
                    </a:p>
                  </a:txBody>
                  <a:tcPr/>
                </a:tc>
                <a:tc>
                  <a:txBody>
                    <a:bodyPr/>
                    <a:lstStyle/>
                    <a:p>
                      <a:r>
                        <a:rPr lang="en-US" dirty="0" smtClean="0"/>
                        <a:t>Not associated with low ICC scores</a:t>
                      </a:r>
                      <a:endParaRPr lang="en-GB" dirty="0"/>
                    </a:p>
                  </a:txBody>
                  <a:tcPr/>
                </a:tc>
              </a:tr>
              <a:tr h="663399">
                <a:tc>
                  <a:txBody>
                    <a:bodyPr/>
                    <a:lstStyle/>
                    <a:p>
                      <a:r>
                        <a:rPr lang="en-US" b="1" dirty="0" smtClean="0">
                          <a:solidFill>
                            <a:schemeClr val="accent3">
                              <a:lumMod val="75000"/>
                            </a:schemeClr>
                          </a:solidFill>
                        </a:rPr>
                        <a:t>Sedation </a:t>
                      </a:r>
                      <a:endParaRPr lang="en-GB" b="1" dirty="0">
                        <a:solidFill>
                          <a:schemeClr val="accent3">
                            <a:lumMod val="75000"/>
                          </a:schemeClr>
                        </a:solidFill>
                      </a:endParaRPr>
                    </a:p>
                  </a:txBody>
                  <a:tcPr/>
                </a:tc>
                <a:tc>
                  <a:txBody>
                    <a:bodyPr/>
                    <a:lstStyle/>
                    <a:p>
                      <a:r>
                        <a:rPr lang="en-US" dirty="0" smtClean="0"/>
                        <a:t>90% protection against high ICC scores</a:t>
                      </a:r>
                      <a:endParaRPr lang="en-GB" dirty="0"/>
                    </a:p>
                  </a:txBody>
                  <a:tcPr/>
                </a:tc>
              </a:tr>
              <a:tr h="384351">
                <a:tc>
                  <a:txBody>
                    <a:bodyPr/>
                    <a:lstStyle/>
                    <a:p>
                      <a:r>
                        <a:rPr lang="en-US" b="0" dirty="0" smtClean="0"/>
                        <a:t>Parental presence</a:t>
                      </a:r>
                      <a:endParaRPr lang="en-GB" b="0" dirty="0"/>
                    </a:p>
                  </a:txBody>
                  <a:tcPr/>
                </a:tc>
                <a:tc>
                  <a:txBody>
                    <a:bodyPr/>
                    <a:lstStyle/>
                    <a:p>
                      <a:r>
                        <a:rPr lang="en-US" dirty="0" smtClean="0"/>
                        <a:t>Complex phenomenon</a:t>
                      </a:r>
                      <a:endParaRPr lang="en-GB" dirty="0"/>
                    </a:p>
                  </a:txBody>
                  <a:tcPr/>
                </a:tc>
              </a:tr>
              <a:tr h="663399">
                <a:tc>
                  <a:txBody>
                    <a:bodyPr/>
                    <a:lstStyle/>
                    <a:p>
                      <a:r>
                        <a:rPr lang="en-US" b="1" dirty="0" smtClean="0">
                          <a:solidFill>
                            <a:schemeClr val="accent3">
                              <a:lumMod val="75000"/>
                            </a:schemeClr>
                          </a:solidFill>
                        </a:rPr>
                        <a:t>Childs acceptance for</a:t>
                      </a:r>
                      <a:r>
                        <a:rPr lang="en-US" b="1" baseline="0" dirty="0" smtClean="0">
                          <a:solidFill>
                            <a:schemeClr val="accent3">
                              <a:lumMod val="75000"/>
                            </a:schemeClr>
                          </a:solidFill>
                        </a:rPr>
                        <a:t> surgery</a:t>
                      </a:r>
                      <a:endParaRPr lang="en-GB" b="1" dirty="0">
                        <a:solidFill>
                          <a:schemeClr val="accent3">
                            <a:lumMod val="75000"/>
                          </a:schemeClr>
                        </a:solidFill>
                      </a:endParaRPr>
                    </a:p>
                  </a:txBody>
                  <a:tcPr/>
                </a:tc>
                <a:tc>
                  <a:txBody>
                    <a:bodyPr/>
                    <a:lstStyle/>
                    <a:p>
                      <a:r>
                        <a:rPr lang="en-US" dirty="0" smtClean="0"/>
                        <a:t>12 times protective</a:t>
                      </a:r>
                      <a:r>
                        <a:rPr lang="en-US" baseline="0" dirty="0" smtClean="0"/>
                        <a:t> against high ICC scores</a:t>
                      </a:r>
                      <a:endParaRPr lang="en-GB" dirty="0"/>
                    </a:p>
                  </a:txBody>
                  <a:tcPr/>
                </a:tc>
              </a:tr>
              <a:tr h="384351">
                <a:tc>
                  <a:txBody>
                    <a:bodyPr/>
                    <a:lstStyle/>
                    <a:p>
                      <a:r>
                        <a:rPr lang="en-US" b="1" dirty="0" smtClean="0">
                          <a:solidFill>
                            <a:srgbClr val="FF0000"/>
                          </a:solidFill>
                        </a:rPr>
                        <a:t>Inhalational induction`</a:t>
                      </a:r>
                      <a:endParaRPr lang="en-GB" b="1" dirty="0">
                        <a:solidFill>
                          <a:srgbClr val="FF0000"/>
                        </a:solidFill>
                      </a:endParaRPr>
                    </a:p>
                  </a:txBody>
                  <a:tcPr/>
                </a:tc>
                <a:tc>
                  <a:txBody>
                    <a:bodyPr/>
                    <a:lstStyle/>
                    <a:p>
                      <a:r>
                        <a:rPr lang="en-US" dirty="0" smtClean="0"/>
                        <a:t>High</a:t>
                      </a:r>
                      <a:r>
                        <a:rPr lang="en-US" baseline="0" dirty="0" smtClean="0"/>
                        <a:t> ICC scores</a:t>
                      </a:r>
                      <a:endParaRPr lang="en-GB" dirty="0"/>
                    </a:p>
                  </a:txBody>
                  <a:tcPr/>
                </a:tc>
              </a:tr>
              <a:tr h="384351">
                <a:tc>
                  <a:txBody>
                    <a:bodyPr/>
                    <a:lstStyle/>
                    <a:p>
                      <a:r>
                        <a:rPr lang="en-US" b="1" i="1" u="sng" dirty="0" smtClean="0">
                          <a:solidFill>
                            <a:schemeClr val="accent3">
                              <a:lumMod val="75000"/>
                            </a:schemeClr>
                          </a:solidFill>
                        </a:rPr>
                        <a:t>Distraction techniques (less than 50% used)</a:t>
                      </a:r>
                      <a:endParaRPr lang="en-GB" b="1" i="1" u="sng" dirty="0">
                        <a:solidFill>
                          <a:schemeClr val="accent3">
                            <a:lumMod val="75000"/>
                          </a:schemeClr>
                        </a:solidFill>
                      </a:endParaRPr>
                    </a:p>
                  </a:txBody>
                  <a:tcPr/>
                </a:tc>
                <a:tc>
                  <a:txBody>
                    <a:bodyPr/>
                    <a:lstStyle/>
                    <a:p>
                      <a:r>
                        <a:rPr lang="en-US" dirty="0" smtClean="0"/>
                        <a:t>Protective</a:t>
                      </a:r>
                      <a:endParaRPr lang="en-GB" dirty="0"/>
                    </a:p>
                  </a:txBody>
                  <a:tcPr/>
                </a:tc>
              </a:tr>
            </a:tbl>
          </a:graphicData>
        </a:graphic>
      </p:graphicFrame>
    </p:spTree>
    <p:extLst>
      <p:ext uri="{BB962C8B-B14F-4D97-AF65-F5344CB8AC3E}">
        <p14:creationId xmlns:p14="http://schemas.microsoft.com/office/powerpoint/2010/main" xmlns="" val="2916845873"/>
      </p:ext>
    </p:extLst>
  </p:cSld>
  <p:clrMapOvr>
    <a:masterClrMapping/>
  </p:clrMapOvr>
  <p:transition advTm="39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Anxiety Levels</a:t>
            </a:r>
            <a:endParaRPr lang="en-US" b="1" dirty="0"/>
          </a:p>
        </p:txBody>
      </p:sp>
      <p:sp>
        <p:nvSpPr>
          <p:cNvPr id="3" name="Content Placeholder 2"/>
          <p:cNvSpPr>
            <a:spLocks noGrp="1"/>
          </p:cNvSpPr>
          <p:nvPr>
            <p:ph idx="1"/>
          </p:nvPr>
        </p:nvSpPr>
        <p:spPr/>
        <p:txBody>
          <a:bodyPr/>
          <a:lstStyle/>
          <a:p>
            <a:r>
              <a:rPr lang="en-US" dirty="0" smtClean="0"/>
              <a:t>Pre-operative anxiety</a:t>
            </a:r>
          </a:p>
          <a:p>
            <a:pPr lvl="2"/>
            <a:r>
              <a:rPr lang="en-US" dirty="0" smtClean="0"/>
              <a:t>Ward – 10.3%</a:t>
            </a:r>
          </a:p>
          <a:p>
            <a:pPr lvl="2"/>
            <a:r>
              <a:rPr lang="en-US" dirty="0" smtClean="0"/>
              <a:t>Holding bay- 6.5% (unmonitored sleeping children)</a:t>
            </a:r>
          </a:p>
          <a:p>
            <a:pPr lvl="2"/>
            <a:r>
              <a:rPr lang="en-US" dirty="0" smtClean="0"/>
              <a:t>Separation anxiety -20.5%</a:t>
            </a:r>
          </a:p>
          <a:p>
            <a:pPr lvl="2"/>
            <a:r>
              <a:rPr lang="en-US" dirty="0" smtClean="0"/>
              <a:t>Induction room – 25.6%</a:t>
            </a:r>
          </a:p>
          <a:p>
            <a:endParaRPr lang="en-US" dirty="0"/>
          </a:p>
        </p:txBody>
      </p:sp>
    </p:spTree>
  </p:cSld>
  <p:clrMapOvr>
    <a:masterClrMapping/>
  </p:clrMapOvr>
  <p:transition advTm="249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Steps Taken-</a:t>
            </a:r>
            <a:br>
              <a:rPr lang="en-US" b="1" dirty="0" smtClean="0"/>
            </a:br>
            <a:r>
              <a:rPr lang="en-US" b="1" dirty="0" smtClean="0"/>
              <a:t> 1.Kids Friendly atmosphere</a:t>
            </a:r>
            <a:endParaRPr lang="en-GB" b="1" dirty="0"/>
          </a:p>
        </p:txBody>
      </p:sp>
      <p:pic>
        <p:nvPicPr>
          <p:cNvPr id="4101" name="Picture 5" descr="C:\Documents and Settings\cmc\Desktop\CMC\DSC_65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600200"/>
            <a:ext cx="41148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Documents and Settings\cmc\Desktop\CMC\DSC_654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04900" y="800100"/>
            <a:ext cx="25146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C:\Documents and Settings\cmc\Desktop\CMC\DSC_652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267200"/>
            <a:ext cx="42672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C:\Documents and Settings\cmc\Desktop\CMC\DSC_652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0998" y="4267200"/>
            <a:ext cx="3962401"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3182042"/>
      </p:ext>
    </p:extLst>
  </p:cSld>
  <p:clrMapOvr>
    <a:masterClrMapping/>
  </p:clrMapOvr>
  <p:transition advTm="13239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Holding Bay</a:t>
            </a:r>
            <a:endParaRPr lang="en-US" b="1" dirty="0"/>
          </a:p>
        </p:txBody>
      </p:sp>
      <p:sp>
        <p:nvSpPr>
          <p:cNvPr id="12" name="Content Placeholder 11"/>
          <p:cNvSpPr>
            <a:spLocks noGrp="1"/>
          </p:cNvSpPr>
          <p:nvPr>
            <p:ph sz="half" idx="1"/>
          </p:nvPr>
        </p:nvSpPr>
        <p:spPr/>
        <p:txBody>
          <a:bodyPr/>
          <a:lstStyle/>
          <a:p>
            <a:endParaRPr lang="en-US"/>
          </a:p>
        </p:txBody>
      </p:sp>
      <p:pic>
        <p:nvPicPr>
          <p:cNvPr id="14" name="Content Placeholder 13" descr="006.JPG"/>
          <p:cNvPicPr>
            <a:picLocks noGrp="1" noChangeAspect="1"/>
          </p:cNvPicPr>
          <p:nvPr>
            <p:ph sz="half" idx="2"/>
          </p:nvPr>
        </p:nvPicPr>
        <p:blipFill>
          <a:blip r:embed="rId2" cstate="print"/>
          <a:stretch>
            <a:fillRect/>
          </a:stretch>
        </p:blipFill>
        <p:spPr>
          <a:xfrm>
            <a:off x="4572000" y="1219200"/>
            <a:ext cx="4038600" cy="3028950"/>
          </a:xfrm>
        </p:spPr>
      </p:pic>
      <p:pic>
        <p:nvPicPr>
          <p:cNvPr id="1028" name="Picture 4" descr="C:\Users\Dr.Ekta\Pictures\2015-06-23 MRI\MRI 011.JPG"/>
          <p:cNvPicPr>
            <a:picLocks noChangeAspect="1" noChangeArrowheads="1"/>
          </p:cNvPicPr>
          <p:nvPr/>
        </p:nvPicPr>
        <p:blipFill>
          <a:blip r:embed="rId3" cstate="print"/>
          <a:srcRect l="2161" t="23800" r="30839" b="15213"/>
          <a:stretch>
            <a:fillRect/>
          </a:stretch>
        </p:blipFill>
        <p:spPr bwMode="auto">
          <a:xfrm>
            <a:off x="533399" y="1676400"/>
            <a:ext cx="3850523" cy="4419600"/>
          </a:xfrm>
          <a:prstGeom prst="rect">
            <a:avLst/>
          </a:prstGeom>
          <a:noFill/>
        </p:spPr>
      </p:pic>
      <p:pic>
        <p:nvPicPr>
          <p:cNvPr id="15" name="Picture 2" descr="C:\Users\Dr.Ekta\Pictures\2015-06-23 MRI\MRI 046.JPG"/>
          <p:cNvPicPr>
            <a:picLocks noChangeAspect="1" noChangeArrowheads="1"/>
          </p:cNvPicPr>
          <p:nvPr/>
        </p:nvPicPr>
        <p:blipFill>
          <a:blip r:embed="rId4" cstate="print"/>
          <a:srcRect/>
          <a:stretch>
            <a:fillRect/>
          </a:stretch>
        </p:blipFill>
        <p:spPr bwMode="auto">
          <a:xfrm>
            <a:off x="5410200" y="4495800"/>
            <a:ext cx="2743200" cy="2057400"/>
          </a:xfrm>
          <a:prstGeom prst="rect">
            <a:avLst/>
          </a:prstGeom>
          <a:noFill/>
        </p:spPr>
      </p:pic>
    </p:spTree>
  </p:cSld>
  <p:clrMapOvr>
    <a:masterClrMapping/>
  </p:clrMapOvr>
  <p:transition advTm="2485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Friendly Anesthesia staff</a:t>
            </a:r>
            <a:endParaRPr lang="en-US" b="1" dirty="0"/>
          </a:p>
        </p:txBody>
      </p:sp>
      <p:pic>
        <p:nvPicPr>
          <p:cNvPr id="4" name="Content Placeholder 3" descr="C:\Users\Dr.Ekta\Pictures\2015-06-23 MRI\MRI 012.JPG"/>
          <p:cNvPicPr>
            <a:picLocks noGrp="1" noChangeAspect="1" noChangeArrowheads="1"/>
          </p:cNvPicPr>
          <p:nvPr>
            <p:ph idx="1"/>
          </p:nvPr>
        </p:nvPicPr>
        <p:blipFill>
          <a:blip r:embed="rId2" cstate="print"/>
          <a:srcRect/>
          <a:stretch>
            <a:fillRect/>
          </a:stretch>
        </p:blipFill>
        <p:spPr bwMode="auto">
          <a:xfrm>
            <a:off x="228600" y="1295400"/>
            <a:ext cx="3394472" cy="4525963"/>
          </a:xfrm>
          <a:prstGeom prst="rect">
            <a:avLst/>
          </a:prstGeom>
          <a:noFill/>
        </p:spPr>
      </p:pic>
      <p:pic>
        <p:nvPicPr>
          <p:cNvPr id="5" name="Picture 2" descr="C:\Users\Dr.Ekta\Pictures\2015-06-23 MRI\MRI 041.JPG"/>
          <p:cNvPicPr>
            <a:picLocks noChangeAspect="1" noChangeArrowheads="1"/>
          </p:cNvPicPr>
          <p:nvPr/>
        </p:nvPicPr>
        <p:blipFill>
          <a:blip r:embed="rId3" cstate="print"/>
          <a:srcRect/>
          <a:stretch>
            <a:fillRect/>
          </a:stretch>
        </p:blipFill>
        <p:spPr bwMode="auto">
          <a:xfrm>
            <a:off x="3886200" y="1524000"/>
            <a:ext cx="4978400" cy="4419600"/>
          </a:xfrm>
          <a:prstGeom prst="rect">
            <a:avLst/>
          </a:prstGeom>
          <a:noFill/>
        </p:spPr>
      </p:pic>
    </p:spTree>
  </p:cSld>
  <p:clrMapOvr>
    <a:masterClrMapping/>
  </p:clrMapOvr>
  <p:transition advTm="1252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Fasting Strategies</a:t>
            </a:r>
            <a:endParaRPr lang="en-US" b="1" dirty="0"/>
          </a:p>
        </p:txBody>
      </p:sp>
      <p:sp>
        <p:nvSpPr>
          <p:cNvPr id="5" name="Content Placeholder 4"/>
          <p:cNvSpPr>
            <a:spLocks noGrp="1"/>
          </p:cNvSpPr>
          <p:nvPr>
            <p:ph sz="half" idx="1"/>
          </p:nvPr>
        </p:nvSpPr>
        <p:spPr/>
        <p:txBody>
          <a:bodyPr/>
          <a:lstStyle/>
          <a:p>
            <a:r>
              <a:rPr lang="en-US" dirty="0" smtClean="0"/>
              <a:t>Strict Adherence to Fasting guidelines</a:t>
            </a:r>
          </a:p>
          <a:p>
            <a:endParaRPr lang="en-US" dirty="0" smtClean="0"/>
          </a:p>
          <a:p>
            <a:endParaRPr lang="en-US" dirty="0" smtClean="0"/>
          </a:p>
          <a:p>
            <a:r>
              <a:rPr lang="en-US" dirty="0" smtClean="0"/>
              <a:t>Use of Lollipops( Infants)</a:t>
            </a:r>
            <a:endParaRPr lang="en-US" dirty="0"/>
          </a:p>
        </p:txBody>
      </p:sp>
      <p:pic>
        <p:nvPicPr>
          <p:cNvPr id="26628" name="Picture 4" descr="C:\Users\Dr.Ekta\Pictures\2015-06-23 MRI\MRI 003.JPG"/>
          <p:cNvPicPr>
            <a:picLocks noGrp="1" noChangeAspect="1" noChangeArrowheads="1"/>
          </p:cNvPicPr>
          <p:nvPr>
            <p:ph sz="half" idx="2"/>
          </p:nvPr>
        </p:nvPicPr>
        <p:blipFill>
          <a:blip r:embed="rId2" cstate="print"/>
          <a:srcRect/>
          <a:stretch>
            <a:fillRect/>
          </a:stretch>
        </p:blipFill>
        <p:spPr bwMode="auto">
          <a:xfrm>
            <a:off x="4724400" y="1524000"/>
            <a:ext cx="3394075" cy="4525433"/>
          </a:xfrm>
          <a:prstGeom prst="rect">
            <a:avLst/>
          </a:prstGeom>
          <a:noFill/>
        </p:spPr>
      </p:pic>
    </p:spTree>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Current status</a:t>
            </a:r>
            <a:br>
              <a:rPr lang="en-US" b="1" dirty="0" smtClean="0"/>
            </a:br>
            <a:r>
              <a:rPr lang="en-US" b="1" dirty="0" smtClean="0"/>
              <a:t>Anesthetist Opinion</a:t>
            </a:r>
            <a:endParaRPr lang="en-US" b="1" dirty="0"/>
          </a:p>
        </p:txBody>
      </p:sp>
      <p:sp>
        <p:nvSpPr>
          <p:cNvPr id="11" name="Text Placeholder 10"/>
          <p:cNvSpPr>
            <a:spLocks noGrp="1"/>
          </p:cNvSpPr>
          <p:nvPr>
            <p:ph type="body" idx="1"/>
          </p:nvPr>
        </p:nvSpPr>
        <p:spPr>
          <a:xfrm>
            <a:off x="457200" y="1535112"/>
            <a:ext cx="4040188" cy="979487"/>
          </a:xfrm>
        </p:spPr>
        <p:txBody>
          <a:bodyPr>
            <a:normAutofit fontScale="70000" lnSpcReduction="20000"/>
          </a:bodyPr>
          <a:lstStyle/>
          <a:p>
            <a:pPr>
              <a:buFont typeface="Arial" pitchFamily="34" charset="0"/>
              <a:buChar char="•"/>
            </a:pPr>
            <a:r>
              <a:rPr lang="en-US" dirty="0" smtClean="0"/>
              <a:t>Smoother Induction- Relaxed Atmosphere</a:t>
            </a:r>
          </a:p>
          <a:p>
            <a:pPr>
              <a:buFont typeface="Arial" pitchFamily="34" charset="0"/>
              <a:buChar char="•"/>
            </a:pPr>
            <a:r>
              <a:rPr lang="en-US" dirty="0" smtClean="0"/>
              <a:t> Calm Parents Help</a:t>
            </a:r>
          </a:p>
          <a:p>
            <a:pPr>
              <a:buFont typeface="Arial" pitchFamily="34" charset="0"/>
              <a:buChar char="•"/>
            </a:pPr>
            <a:r>
              <a:rPr lang="en-US" dirty="0" smtClean="0"/>
              <a:t>Improved Bonding</a:t>
            </a:r>
            <a:endParaRPr lang="en-US" dirty="0"/>
          </a:p>
        </p:txBody>
      </p:sp>
      <p:pic>
        <p:nvPicPr>
          <p:cNvPr id="7" name="Content Placeholder 6" descr="168.JPG"/>
          <p:cNvPicPr>
            <a:picLocks noGrp="1" noChangeAspect="1"/>
          </p:cNvPicPr>
          <p:nvPr>
            <p:ph sz="half" idx="2"/>
          </p:nvPr>
        </p:nvPicPr>
        <p:blipFill>
          <a:blip r:embed="rId2" cstate="print"/>
          <a:stretch>
            <a:fillRect/>
          </a:stretch>
        </p:blipFill>
        <p:spPr>
          <a:xfrm>
            <a:off x="457301" y="2635524"/>
            <a:ext cx="4039985" cy="3029989"/>
          </a:xfrm>
        </p:spPr>
      </p:pic>
      <p:sp>
        <p:nvSpPr>
          <p:cNvPr id="12" name="Text Placeholder 11"/>
          <p:cNvSpPr>
            <a:spLocks noGrp="1"/>
          </p:cNvSpPr>
          <p:nvPr>
            <p:ph type="body" sz="quarter" idx="3"/>
          </p:nvPr>
        </p:nvSpPr>
        <p:spPr>
          <a:xfrm>
            <a:off x="4645025" y="1535112"/>
            <a:ext cx="4041775" cy="827087"/>
          </a:xfrm>
        </p:spPr>
        <p:txBody>
          <a:bodyPr>
            <a:normAutofit fontScale="70000" lnSpcReduction="20000"/>
          </a:bodyPr>
          <a:lstStyle/>
          <a:p>
            <a:pPr>
              <a:buFont typeface="Arial" pitchFamily="34" charset="0"/>
              <a:buChar char="•"/>
            </a:pPr>
            <a:r>
              <a:rPr lang="en-US" dirty="0" smtClean="0"/>
              <a:t>Premedication not always required</a:t>
            </a:r>
          </a:p>
          <a:p>
            <a:pPr>
              <a:buFont typeface="Arial" pitchFamily="34" charset="0"/>
              <a:buChar char="•"/>
            </a:pPr>
            <a:r>
              <a:rPr lang="en-US" dirty="0" smtClean="0"/>
              <a:t>Technician play vital role</a:t>
            </a:r>
          </a:p>
          <a:p>
            <a:pPr>
              <a:buFont typeface="Arial" pitchFamily="34" charset="0"/>
              <a:buChar char="•"/>
            </a:pPr>
            <a:r>
              <a:rPr lang="en-US" dirty="0" smtClean="0"/>
              <a:t>Improved Bonding</a:t>
            </a:r>
            <a:endParaRPr lang="en-US" dirty="0"/>
          </a:p>
        </p:txBody>
      </p:sp>
      <p:pic>
        <p:nvPicPr>
          <p:cNvPr id="8" name="Content Placeholder 7" descr="075.JPG"/>
          <p:cNvPicPr>
            <a:picLocks noGrp="1" noChangeAspect="1"/>
          </p:cNvPicPr>
          <p:nvPr>
            <p:ph sz="quarter" idx="4"/>
          </p:nvPr>
        </p:nvPicPr>
        <p:blipFill>
          <a:blip r:embed="rId3" cstate="print"/>
          <a:stretch>
            <a:fillRect/>
          </a:stretch>
        </p:blipFill>
        <p:spPr>
          <a:xfrm>
            <a:off x="4645920" y="2635524"/>
            <a:ext cx="4039985" cy="3029989"/>
          </a:xfrm>
        </p:spPr>
      </p:pic>
    </p:spTree>
  </p:cSld>
  <p:clrMapOvr>
    <a:masterClrMapping/>
  </p:clrMapOvr>
  <p:transition advTm="4219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Opinions</a:t>
            </a:r>
            <a:endParaRPr lang="en-US" b="1" dirty="0"/>
          </a:p>
        </p:txBody>
      </p:sp>
      <p:sp>
        <p:nvSpPr>
          <p:cNvPr id="3" name="Text Placeholder 2"/>
          <p:cNvSpPr>
            <a:spLocks noGrp="1"/>
          </p:cNvSpPr>
          <p:nvPr>
            <p:ph type="body" idx="1"/>
          </p:nvPr>
        </p:nvSpPr>
        <p:spPr/>
        <p:txBody>
          <a:bodyPr/>
          <a:lstStyle/>
          <a:p>
            <a:r>
              <a:rPr lang="en-US" dirty="0" smtClean="0"/>
              <a:t>Surgeon</a:t>
            </a:r>
            <a:endParaRPr lang="en-US" dirty="0"/>
          </a:p>
        </p:txBody>
      </p:sp>
      <p:sp>
        <p:nvSpPr>
          <p:cNvPr id="4" name="Content Placeholder 3"/>
          <p:cNvSpPr>
            <a:spLocks noGrp="1"/>
          </p:cNvSpPr>
          <p:nvPr>
            <p:ph sz="half" idx="2"/>
          </p:nvPr>
        </p:nvSpPr>
        <p:spPr/>
        <p:txBody>
          <a:bodyPr/>
          <a:lstStyle/>
          <a:p>
            <a:r>
              <a:rPr lang="en-US" dirty="0" smtClean="0"/>
              <a:t>Alert ; Quiet; Playful even with Drip on..</a:t>
            </a:r>
          </a:p>
          <a:p>
            <a:endParaRPr lang="en-US" dirty="0" smtClean="0"/>
          </a:p>
          <a:p>
            <a:r>
              <a:rPr lang="en-US" dirty="0" smtClean="0"/>
              <a:t>Comfortable and composed Older children</a:t>
            </a:r>
          </a:p>
          <a:p>
            <a:endParaRPr lang="en-US" dirty="0" smtClean="0"/>
          </a:p>
          <a:p>
            <a:r>
              <a:rPr lang="en-US" dirty="0" smtClean="0"/>
              <a:t>Improved used of analgesic techniques</a:t>
            </a:r>
          </a:p>
          <a:p>
            <a:endParaRPr lang="en-US" dirty="0"/>
          </a:p>
        </p:txBody>
      </p:sp>
      <p:sp>
        <p:nvSpPr>
          <p:cNvPr id="5" name="Text Placeholder 4"/>
          <p:cNvSpPr>
            <a:spLocks noGrp="1"/>
          </p:cNvSpPr>
          <p:nvPr>
            <p:ph type="body" sz="quarter" idx="3"/>
          </p:nvPr>
        </p:nvSpPr>
        <p:spPr/>
        <p:txBody>
          <a:bodyPr/>
          <a:lstStyle/>
          <a:p>
            <a:endParaRPr lang="en-US" dirty="0"/>
          </a:p>
        </p:txBody>
      </p:sp>
      <p:pic>
        <p:nvPicPr>
          <p:cNvPr id="9" name="Picture 5" descr="C:\Users\Dr.Ekta\Pictures\2015-06-23 MRI\MRI 180.JPG"/>
          <p:cNvPicPr>
            <a:picLocks noGrp="1" noChangeAspect="1" noChangeArrowheads="1"/>
          </p:cNvPicPr>
          <p:nvPr>
            <p:ph sz="quarter" idx="4"/>
          </p:nvPr>
        </p:nvPicPr>
        <p:blipFill>
          <a:blip r:embed="rId2" cstate="print"/>
          <a:srcRect/>
          <a:stretch>
            <a:fillRect/>
          </a:stretch>
        </p:blipFill>
        <p:spPr bwMode="auto">
          <a:xfrm>
            <a:off x="4645920" y="2413159"/>
            <a:ext cx="4039985" cy="3474720"/>
          </a:xfrm>
          <a:prstGeom prst="rect">
            <a:avLst/>
          </a:prstGeom>
          <a:noFill/>
        </p:spPr>
      </p:pic>
    </p:spTree>
  </p:cSld>
  <p:clrMapOvr>
    <a:masterClrMapping/>
  </p:clrMapOvr>
  <p:transition advTm="4973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err="1" smtClean="0"/>
              <a:t>Nurse’sOpinion</a:t>
            </a:r>
            <a:endParaRPr lang="en-US" b="1" dirty="0"/>
          </a:p>
        </p:txBody>
      </p:sp>
      <p:sp>
        <p:nvSpPr>
          <p:cNvPr id="8" name="Content Placeholder 7"/>
          <p:cNvSpPr>
            <a:spLocks noGrp="1"/>
          </p:cNvSpPr>
          <p:nvPr>
            <p:ph sz="half" idx="1"/>
          </p:nvPr>
        </p:nvSpPr>
        <p:spPr/>
        <p:txBody>
          <a:bodyPr/>
          <a:lstStyle/>
          <a:p>
            <a:r>
              <a:rPr lang="en-US" dirty="0" smtClean="0"/>
              <a:t>Children walking to OT</a:t>
            </a:r>
          </a:p>
          <a:p>
            <a:endParaRPr lang="en-US" dirty="0" smtClean="0"/>
          </a:p>
          <a:p>
            <a:r>
              <a:rPr lang="en-US" dirty="0" smtClean="0"/>
              <a:t>Comfortable kids in recovery</a:t>
            </a:r>
          </a:p>
          <a:p>
            <a:endParaRPr lang="en-US" dirty="0"/>
          </a:p>
        </p:txBody>
      </p:sp>
      <p:pic>
        <p:nvPicPr>
          <p:cNvPr id="14" name="Picture 2" descr="C:\Users\Dr.Ekta\Pictures\2015-06-23 MRI\MRI 123.JPG"/>
          <p:cNvPicPr>
            <a:picLocks noGrp="1" noChangeAspect="1" noChangeArrowheads="1"/>
          </p:cNvPicPr>
          <p:nvPr>
            <p:ph sz="half" idx="2"/>
          </p:nvPr>
        </p:nvPicPr>
        <p:blipFill>
          <a:blip r:embed="rId2" cstate="print"/>
          <a:srcRect/>
          <a:stretch>
            <a:fillRect/>
          </a:stretch>
        </p:blipFill>
        <p:spPr bwMode="auto">
          <a:xfrm>
            <a:off x="5185756" y="1886830"/>
            <a:ext cx="2963487" cy="3952702"/>
          </a:xfrm>
          <a:prstGeom prst="rect">
            <a:avLst/>
          </a:prstGeom>
          <a:noFill/>
        </p:spPr>
      </p:pic>
    </p:spTree>
  </p:cSld>
  <p:clrMapOvr>
    <a:masterClrMapping/>
  </p:clrMapOvr>
  <p:transition advTm="3770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pPr algn="ctr">
              <a:buNone/>
            </a:pPr>
            <a:endParaRPr lang="en-US" dirty="0" smtClean="0"/>
          </a:p>
          <a:p>
            <a:pPr algn="ct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for the audit</a:t>
            </a:r>
            <a:endParaRPr lang="en-GB" b="1" dirty="0"/>
          </a:p>
        </p:txBody>
      </p:sp>
      <p:sp>
        <p:nvSpPr>
          <p:cNvPr id="4" name="Text Placeholder 3"/>
          <p:cNvSpPr>
            <a:spLocks noGrp="1"/>
          </p:cNvSpPr>
          <p:nvPr>
            <p:ph type="body" idx="1"/>
          </p:nvPr>
        </p:nvSpPr>
        <p:spPr/>
        <p:txBody>
          <a:bodyPr/>
          <a:lstStyle/>
          <a:p>
            <a:r>
              <a:rPr lang="en-US" dirty="0" smtClean="0"/>
              <a:t>Observation in the hospital</a:t>
            </a:r>
            <a:endParaRPr lang="en-GB" dirty="0"/>
          </a:p>
        </p:txBody>
      </p:sp>
      <p:sp>
        <p:nvSpPr>
          <p:cNvPr id="5" name="Content Placeholder 4"/>
          <p:cNvSpPr>
            <a:spLocks noGrp="1"/>
          </p:cNvSpPr>
          <p:nvPr>
            <p:ph sz="half" idx="2"/>
          </p:nvPr>
        </p:nvSpPr>
        <p:spPr/>
        <p:txBody>
          <a:bodyPr/>
          <a:lstStyle/>
          <a:p>
            <a:endParaRPr lang="en-GB"/>
          </a:p>
        </p:txBody>
      </p:sp>
      <p:sp>
        <p:nvSpPr>
          <p:cNvPr id="6" name="Text Placeholder 5"/>
          <p:cNvSpPr>
            <a:spLocks noGrp="1"/>
          </p:cNvSpPr>
          <p:nvPr>
            <p:ph type="body" sz="quarter" idx="3"/>
          </p:nvPr>
        </p:nvSpPr>
        <p:spPr/>
        <p:txBody>
          <a:bodyPr/>
          <a:lstStyle/>
          <a:p>
            <a:r>
              <a:rPr lang="en-US" dirty="0" smtClean="0"/>
              <a:t>Global Awareness</a:t>
            </a:r>
            <a:endParaRPr lang="en-GB" dirty="0"/>
          </a:p>
        </p:txBody>
      </p:sp>
      <p:pic>
        <p:nvPicPr>
          <p:cNvPr id="1026" name="Picture 2" descr="Image result for children screaming at doctor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5257800"/>
            <a:ext cx="3970362"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5438" y="3657600"/>
            <a:ext cx="3970361" cy="14834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3400" y="2133600"/>
            <a:ext cx="3962400" cy="14176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Grp="1" noChangeAspect="1" noChangeArrowheads="1"/>
          </p:cNvPicPr>
          <p:nvPr>
            <p:ph sz="quarter" idx="4"/>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1" y="2331388"/>
            <a:ext cx="3962400" cy="19358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6675"/>
          <a:stretch/>
        </p:blipFill>
        <p:spPr bwMode="auto">
          <a:xfrm>
            <a:off x="4724400" y="4572000"/>
            <a:ext cx="3962400" cy="22860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18698087"/>
      </p:ext>
    </p:extLst>
  </p:cSld>
  <p:clrMapOvr>
    <a:masterClrMapping/>
  </p:clrMapOvr>
  <p:transition advTm="5336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Impact of poor Quality of Induction</a:t>
            </a:r>
            <a:endParaRPr lang="en-US" b="1" dirty="0"/>
          </a:p>
        </p:txBody>
      </p:sp>
      <p:pic>
        <p:nvPicPr>
          <p:cNvPr id="25602" name="Picture 2" descr="C:\Users\Dr.Ekta\Pictures\IntubationCartoon.JPG"/>
          <p:cNvPicPr>
            <a:picLocks noGrp="1" noChangeAspect="1" noChangeArrowheads="1"/>
          </p:cNvPicPr>
          <p:nvPr>
            <p:ph idx="1"/>
          </p:nvPr>
        </p:nvPicPr>
        <p:blipFill>
          <a:blip r:embed="rId2"/>
          <a:srcRect/>
          <a:stretch>
            <a:fillRect/>
          </a:stretch>
        </p:blipFill>
        <p:spPr bwMode="auto">
          <a:xfrm>
            <a:off x="1393271" y="1905000"/>
            <a:ext cx="6357457" cy="4221163"/>
          </a:xfrm>
          <a:prstGeom prst="rect">
            <a:avLst/>
          </a:prstGeom>
          <a:noFill/>
        </p:spPr>
      </p:pic>
    </p:spTree>
  </p:cSld>
  <p:clrMapOvr>
    <a:masterClrMapping/>
  </p:clrMapOvr>
  <p:transition advTm="1057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Impact of poor quality of induction</a:t>
            </a:r>
            <a:endParaRPr lang="en-GB" b="1" dirty="0"/>
          </a:p>
        </p:txBody>
      </p:sp>
      <p:sp>
        <p:nvSpPr>
          <p:cNvPr id="4" name="Text Placeholder 3"/>
          <p:cNvSpPr>
            <a:spLocks noGrp="1"/>
          </p:cNvSpPr>
          <p:nvPr>
            <p:ph type="body" idx="1"/>
          </p:nvPr>
        </p:nvSpPr>
        <p:spPr/>
        <p:txBody>
          <a:bodyPr/>
          <a:lstStyle/>
          <a:p>
            <a:r>
              <a:rPr lang="en-US" dirty="0" smtClean="0"/>
              <a:t>Physiological	</a:t>
            </a:r>
            <a:endParaRPr lang="en-GB" dirty="0"/>
          </a:p>
        </p:txBody>
      </p:sp>
      <p:sp>
        <p:nvSpPr>
          <p:cNvPr id="6" name="Text Placeholder 5"/>
          <p:cNvSpPr>
            <a:spLocks noGrp="1"/>
          </p:cNvSpPr>
          <p:nvPr>
            <p:ph type="body" sz="quarter" idx="3"/>
          </p:nvPr>
        </p:nvSpPr>
        <p:spPr/>
        <p:txBody>
          <a:bodyPr/>
          <a:lstStyle/>
          <a:p>
            <a:r>
              <a:rPr lang="en-US" dirty="0" smtClean="0"/>
              <a:t>Psychological</a:t>
            </a:r>
            <a:endParaRPr lang="en-GB"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762000" y="2362200"/>
            <a:ext cx="3048000"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4648200"/>
            <a:ext cx="3124200" cy="1885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Grp="1" noChangeAspect="1" noChangeArrowheads="1"/>
          </p:cNvPicPr>
          <p:nvPr>
            <p:ph sz="quarter" idx="4"/>
          </p:nvPr>
        </p:nvPicPr>
        <p:blipFill rotWithShape="1">
          <a:blip r:embed="rId4" cstate="print">
            <a:extLst>
              <a:ext uri="{28A0092B-C50C-407E-A947-70E740481C1C}">
                <a14:useLocalDpi xmlns:a14="http://schemas.microsoft.com/office/drawing/2010/main" xmlns="" val="0"/>
              </a:ext>
            </a:extLst>
          </a:blip>
          <a:srcRect b="6346"/>
          <a:stretch/>
        </p:blipFill>
        <p:spPr bwMode="auto">
          <a:xfrm>
            <a:off x="4818188" y="2174875"/>
            <a:ext cx="3695449" cy="4073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0984391"/>
      </p:ext>
    </p:extLst>
  </p:cSld>
  <p:clrMapOvr>
    <a:masterClrMapping/>
  </p:clrMapOvr>
  <p:transition advTm="5859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Aim</a:t>
            </a:r>
            <a:endParaRPr lang="en-GB" b="1" dirty="0"/>
          </a:p>
        </p:txBody>
      </p:sp>
      <p:sp>
        <p:nvSpPr>
          <p:cNvPr id="8" name="Content Placeholder 7"/>
          <p:cNvSpPr>
            <a:spLocks noGrp="1"/>
          </p:cNvSpPr>
          <p:nvPr>
            <p:ph idx="1"/>
          </p:nvPr>
        </p:nvSpPr>
        <p:spPr/>
        <p:txBody>
          <a:bodyPr/>
          <a:lstStyle/>
          <a:p>
            <a:r>
              <a:rPr lang="en-US" dirty="0" smtClean="0"/>
              <a:t>Incidence of poor quality of induction </a:t>
            </a:r>
          </a:p>
          <a:p>
            <a:r>
              <a:rPr lang="en-US" dirty="0" smtClean="0"/>
              <a:t>Factors associated with poor induction</a:t>
            </a:r>
          </a:p>
          <a:p>
            <a:r>
              <a:rPr lang="en-US" dirty="0" smtClean="0"/>
              <a:t>Based on the finding take measures</a:t>
            </a:r>
            <a:endParaRPr lang="en-GB" dirty="0"/>
          </a:p>
        </p:txBody>
      </p:sp>
    </p:spTree>
    <p:extLst>
      <p:ext uri="{BB962C8B-B14F-4D97-AF65-F5344CB8AC3E}">
        <p14:creationId xmlns:p14="http://schemas.microsoft.com/office/powerpoint/2010/main" xmlns="" val="727381245"/>
      </p:ext>
    </p:extLst>
  </p:cSld>
  <p:clrMapOvr>
    <a:masterClrMapping/>
  </p:clrMapOvr>
  <p:transition advTm="2371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FLOW</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IRB  Approved</a:t>
            </a:r>
          </a:p>
          <a:p>
            <a:r>
              <a:rPr lang="en-US" dirty="0" smtClean="0"/>
              <a:t>Prospective Observational Cohort Study</a:t>
            </a:r>
          </a:p>
          <a:p>
            <a:r>
              <a:rPr lang="en-US" dirty="0" smtClean="0"/>
              <a:t>Period= 2 months</a:t>
            </a:r>
          </a:p>
          <a:p>
            <a:r>
              <a:rPr lang="en-US" dirty="0" smtClean="0"/>
              <a:t>Informed Consent from Parents</a:t>
            </a:r>
          </a:p>
          <a:p>
            <a:r>
              <a:rPr lang="en-US" dirty="0" smtClean="0"/>
              <a:t>Verbal  Assent taken as appropriate from the child.</a:t>
            </a:r>
          </a:p>
          <a:p>
            <a:endParaRPr lang="en-US" dirty="0"/>
          </a:p>
        </p:txBody>
      </p:sp>
      <p:sp>
        <p:nvSpPr>
          <p:cNvPr id="5" name="Content Placeholder 4"/>
          <p:cNvSpPr>
            <a:spLocks noGrp="1"/>
          </p:cNvSpPr>
          <p:nvPr>
            <p:ph sz="half" idx="2"/>
          </p:nvPr>
        </p:nvSpPr>
        <p:spPr/>
        <p:txBody>
          <a:bodyPr>
            <a:normAutofit lnSpcReduction="10000"/>
          </a:bodyPr>
          <a:lstStyle/>
          <a:p>
            <a:endParaRPr lang="en-US"/>
          </a:p>
        </p:txBody>
      </p:sp>
      <p:graphicFrame>
        <p:nvGraphicFramePr>
          <p:cNvPr id="4" name="Diagram 3"/>
          <p:cNvGraphicFramePr/>
          <p:nvPr/>
        </p:nvGraphicFramePr>
        <p:xfrm>
          <a:off x="4953000" y="1981200"/>
          <a:ext cx="3810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Flow</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Inclusion Criteria</a:t>
            </a:r>
          </a:p>
          <a:p>
            <a:pPr marL="514350" indent="-514350">
              <a:buFont typeface="+mj-lt"/>
              <a:buAutoNum type="arabicPeriod"/>
            </a:pPr>
            <a:r>
              <a:rPr lang="en-US" dirty="0" smtClean="0"/>
              <a:t>Elective surgery</a:t>
            </a:r>
          </a:p>
          <a:p>
            <a:pPr marL="514350" indent="-514350">
              <a:buFont typeface="+mj-lt"/>
              <a:buAutoNum type="arabicPeriod"/>
            </a:pPr>
            <a:r>
              <a:rPr lang="en-US" dirty="0" smtClean="0"/>
              <a:t>In patient</a:t>
            </a:r>
          </a:p>
          <a:p>
            <a:pPr marL="514350" indent="-514350">
              <a:buFont typeface="+mj-lt"/>
              <a:buAutoNum type="arabicPeriod"/>
            </a:pPr>
            <a:r>
              <a:rPr lang="en-US" dirty="0" smtClean="0"/>
              <a:t>2-15 years</a:t>
            </a:r>
          </a:p>
          <a:p>
            <a:pPr algn="ctr"/>
            <a:r>
              <a:rPr lang="en-US" dirty="0" smtClean="0"/>
              <a:t>Exclusion Criteria</a:t>
            </a:r>
          </a:p>
          <a:p>
            <a:pPr marL="514350" indent="-514350">
              <a:buFont typeface="+mj-lt"/>
              <a:buAutoNum type="arabicPeriod"/>
            </a:pPr>
            <a:r>
              <a:rPr lang="en-US" dirty="0" smtClean="0"/>
              <a:t>Not willing to take part in the study</a:t>
            </a:r>
          </a:p>
          <a:p>
            <a:pPr marL="514350" indent="-514350">
              <a:buFont typeface="+mj-lt"/>
              <a:buAutoNum type="arabicPeriod"/>
            </a:pPr>
            <a:r>
              <a:rPr lang="en-US" dirty="0" smtClean="0"/>
              <a:t>Major surgeries requiring  morbidity, blood transfusion and ICU admission</a:t>
            </a:r>
          </a:p>
          <a:p>
            <a:pPr marL="514350" indent="-514350">
              <a:buFont typeface="+mj-lt"/>
              <a:buAutoNum type="arabicPeriod"/>
            </a:pPr>
            <a:r>
              <a:rPr lang="en-US" dirty="0" smtClean="0"/>
              <a:t>Mental retardation, Autistic children</a:t>
            </a:r>
          </a:p>
          <a:p>
            <a:endParaRPr lang="en-US" dirty="0"/>
          </a:p>
        </p:txBody>
      </p:sp>
    </p:spTree>
  </p:cSld>
  <p:clrMapOvr>
    <a:masterClrMapping/>
  </p:clrMapOvr>
  <p:transition advTm="1127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Flow</a:t>
            </a:r>
            <a:endParaRPr lang="en-US" dirty="0"/>
          </a:p>
        </p:txBody>
      </p:sp>
      <p:sp>
        <p:nvSpPr>
          <p:cNvPr id="5" name="Text Placeholder 4"/>
          <p:cNvSpPr>
            <a:spLocks noGrp="1"/>
          </p:cNvSpPr>
          <p:nvPr>
            <p:ph type="body" idx="1"/>
          </p:nvPr>
        </p:nvSpPr>
        <p:spPr/>
        <p:txBody>
          <a:bodyPr/>
          <a:lstStyle/>
          <a:p>
            <a:pPr algn="ctr"/>
            <a:r>
              <a:rPr lang="en-US" dirty="0" smtClean="0"/>
              <a:t>Ward</a:t>
            </a:r>
            <a:endParaRPr lang="en-US" dirty="0"/>
          </a:p>
        </p:txBody>
      </p:sp>
      <p:sp>
        <p:nvSpPr>
          <p:cNvPr id="6" name="Content Placeholder 5"/>
          <p:cNvSpPr>
            <a:spLocks noGrp="1"/>
          </p:cNvSpPr>
          <p:nvPr>
            <p:ph sz="half" idx="2"/>
          </p:nvPr>
        </p:nvSpPr>
        <p:spPr/>
        <p:txBody>
          <a:bodyPr/>
          <a:lstStyle/>
          <a:p>
            <a:endParaRPr lang="en-US" dirty="0" smtClean="0"/>
          </a:p>
          <a:p>
            <a:r>
              <a:rPr lang="en-US" dirty="0" smtClean="0"/>
              <a:t>Interviewed- Primary Care giver</a:t>
            </a:r>
          </a:p>
          <a:p>
            <a:pPr lvl="1"/>
            <a:r>
              <a:rPr lang="en-US" dirty="0" smtClean="0"/>
              <a:t>Socio-economic status</a:t>
            </a:r>
          </a:p>
          <a:p>
            <a:pPr lvl="1"/>
            <a:r>
              <a:rPr lang="en-US" dirty="0" smtClean="0"/>
              <a:t>Child illness</a:t>
            </a:r>
          </a:p>
          <a:p>
            <a:pPr lvl="1"/>
            <a:r>
              <a:rPr lang="en-US" dirty="0" smtClean="0"/>
              <a:t>Temperament of child</a:t>
            </a:r>
          </a:p>
          <a:p>
            <a:pPr lvl="1"/>
            <a:r>
              <a:rPr lang="en-US" dirty="0" smtClean="0"/>
              <a:t>Anxiety among children and parent</a:t>
            </a:r>
            <a:endParaRPr lang="en-GB" dirty="0" smtClean="0"/>
          </a:p>
          <a:p>
            <a:endParaRPr lang="en-US" dirty="0"/>
          </a:p>
        </p:txBody>
      </p:sp>
      <p:sp>
        <p:nvSpPr>
          <p:cNvPr id="7" name="Text Placeholder 6"/>
          <p:cNvSpPr>
            <a:spLocks noGrp="1"/>
          </p:cNvSpPr>
          <p:nvPr>
            <p:ph type="body" sz="quarter" idx="3"/>
          </p:nvPr>
        </p:nvSpPr>
        <p:spPr/>
        <p:txBody>
          <a:bodyPr/>
          <a:lstStyle/>
          <a:p>
            <a:r>
              <a:rPr lang="en-US" dirty="0" smtClean="0"/>
              <a:t>Holding Bay ; Induction Room</a:t>
            </a:r>
            <a:endParaRPr lang="en-US" dirty="0"/>
          </a:p>
        </p:txBody>
      </p:sp>
      <p:sp>
        <p:nvSpPr>
          <p:cNvPr id="8" name="Content Placeholder 7"/>
          <p:cNvSpPr>
            <a:spLocks noGrp="1"/>
          </p:cNvSpPr>
          <p:nvPr>
            <p:ph sz="quarter" idx="4"/>
          </p:nvPr>
        </p:nvSpPr>
        <p:spPr/>
        <p:txBody>
          <a:bodyPr/>
          <a:lstStyle/>
          <a:p>
            <a:endParaRPr lang="en-US" dirty="0" smtClean="0"/>
          </a:p>
          <a:p>
            <a:endParaRPr lang="en-US" dirty="0" smtClean="0"/>
          </a:p>
          <a:p>
            <a:endParaRPr lang="en-US" dirty="0" smtClean="0"/>
          </a:p>
          <a:p>
            <a:r>
              <a:rPr lang="en-US" dirty="0" smtClean="0"/>
              <a:t>Anxiety Scores</a:t>
            </a:r>
            <a:endParaRPr lang="en-US" dirty="0"/>
          </a:p>
        </p:txBody>
      </p:sp>
    </p:spTree>
  </p:cSld>
  <p:clrMapOvr>
    <a:masterClrMapping/>
  </p:clrMapOvr>
  <p:transition advTm="1915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Outcome</a:t>
            </a:r>
            <a:r>
              <a:rPr lang="en-US" dirty="0" smtClean="0"/>
              <a:t> </a:t>
            </a:r>
            <a:endParaRPr lang="en-GB" dirty="0"/>
          </a:p>
        </p:txBody>
      </p:sp>
      <p:sp>
        <p:nvSpPr>
          <p:cNvPr id="8" name="Content Placeholder 7"/>
          <p:cNvSpPr>
            <a:spLocks noGrp="1"/>
          </p:cNvSpPr>
          <p:nvPr>
            <p:ph idx="1"/>
          </p:nvPr>
        </p:nvSpPr>
        <p:spPr/>
        <p:txBody>
          <a:bodyPr>
            <a:normAutofit fontScale="92500"/>
          </a:bodyPr>
          <a:lstStyle/>
          <a:p>
            <a:r>
              <a:rPr lang="en-US" dirty="0" smtClean="0"/>
              <a:t>ICC (Induction compliance checklist)</a:t>
            </a:r>
          </a:p>
          <a:p>
            <a:pPr lvl="2"/>
            <a:r>
              <a:rPr lang="en-US" dirty="0" smtClean="0"/>
              <a:t> Score &gt; 4 – Poor Induction</a:t>
            </a:r>
          </a:p>
          <a:p>
            <a:endParaRPr lang="en-US" dirty="0" smtClean="0"/>
          </a:p>
          <a:p>
            <a:r>
              <a:rPr lang="en-US" dirty="0" smtClean="0"/>
              <a:t>Incidence of poor induction 30.77 % (24/78)</a:t>
            </a:r>
          </a:p>
          <a:p>
            <a:endParaRPr lang="en-US" dirty="0" smtClean="0"/>
          </a:p>
          <a:p>
            <a:endParaRPr lang="en-US" dirty="0"/>
          </a:p>
          <a:p>
            <a:endParaRPr lang="en-US" dirty="0" smtClean="0"/>
          </a:p>
          <a:p>
            <a:r>
              <a:rPr lang="en-US" sz="2200" b="1" dirty="0" smtClean="0"/>
              <a:t>Reference</a:t>
            </a:r>
            <a:r>
              <a:rPr lang="en-US" dirty="0" smtClean="0"/>
              <a:t>: </a:t>
            </a:r>
            <a:r>
              <a:rPr lang="en-US" sz="1900" dirty="0" err="1" smtClean="0"/>
              <a:t>Kain</a:t>
            </a:r>
            <a:r>
              <a:rPr lang="en-US" sz="1900" dirty="0" smtClean="0"/>
              <a:t> </a:t>
            </a:r>
            <a:r>
              <a:rPr lang="en-US" sz="1900" dirty="0" err="1" smtClean="0"/>
              <a:t>Z,Mayes</a:t>
            </a:r>
            <a:r>
              <a:rPr lang="en-US" sz="1900" dirty="0" smtClean="0"/>
              <a:t> L, O’Connor TZ et al. Preoperative </a:t>
            </a:r>
            <a:r>
              <a:rPr lang="en-US" sz="1900" dirty="0" err="1" smtClean="0"/>
              <a:t>anxietyin</a:t>
            </a:r>
            <a:r>
              <a:rPr lang="en-US" sz="1900" dirty="0" smtClean="0"/>
              <a:t> children, predictor and </a:t>
            </a:r>
            <a:r>
              <a:rPr lang="en-US" sz="1900" dirty="0" err="1" smtClean="0"/>
              <a:t>outcomes.Arch</a:t>
            </a:r>
            <a:r>
              <a:rPr lang="en-US" sz="1900" dirty="0" smtClean="0"/>
              <a:t> </a:t>
            </a:r>
            <a:r>
              <a:rPr lang="en-US" sz="1900" dirty="0" err="1" smtClean="0"/>
              <a:t>Pediatr</a:t>
            </a:r>
            <a:r>
              <a:rPr lang="en-US" sz="1900" dirty="0" smtClean="0"/>
              <a:t> </a:t>
            </a:r>
            <a:r>
              <a:rPr lang="en-US" sz="1900" dirty="0" err="1" smtClean="0"/>
              <a:t>Adolesc</a:t>
            </a:r>
            <a:r>
              <a:rPr lang="en-US" sz="1900" dirty="0" smtClean="0"/>
              <a:t> Med 1996;150:1238-1245</a:t>
            </a:r>
          </a:p>
          <a:p>
            <a:pPr marL="0" indent="0">
              <a:buNone/>
            </a:pPr>
            <a:endParaRPr lang="en-GB" dirty="0"/>
          </a:p>
        </p:txBody>
      </p:sp>
    </p:spTree>
    <p:extLst>
      <p:ext uri="{BB962C8B-B14F-4D97-AF65-F5344CB8AC3E}">
        <p14:creationId xmlns:p14="http://schemas.microsoft.com/office/powerpoint/2010/main" xmlns="" val="4009894525"/>
      </p:ext>
    </p:extLst>
  </p:cSld>
  <p:clrMapOvr>
    <a:masterClrMapping/>
  </p:clrMapOvr>
  <p:transition advTm="16"/>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632</Words>
  <Application>Microsoft Office PowerPoint</Application>
  <PresentationFormat>On-screen Show (4:3)</PresentationFormat>
  <Paragraphs>119</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Quality of Anaesthesia Induction and anxiety levels among the children – An Audit</vt:lpstr>
      <vt:lpstr>Background for the audit</vt:lpstr>
      <vt:lpstr>Impact of poor Quality of Induction</vt:lpstr>
      <vt:lpstr>Impact of poor quality of induction</vt:lpstr>
      <vt:lpstr>Aim</vt:lpstr>
      <vt:lpstr>WORK FLOW</vt:lpstr>
      <vt:lpstr>Work Flow</vt:lpstr>
      <vt:lpstr>Work Flow</vt:lpstr>
      <vt:lpstr>Outcome </vt:lpstr>
      <vt:lpstr>Results</vt:lpstr>
      <vt:lpstr>Anxiety Levels</vt:lpstr>
      <vt:lpstr>Steps Taken-  1.Kids Friendly atmosphere</vt:lpstr>
      <vt:lpstr>Holding Bay</vt:lpstr>
      <vt:lpstr>Friendly Anesthesia staff</vt:lpstr>
      <vt:lpstr>Fasting Strategies</vt:lpstr>
      <vt:lpstr>Current status Anesthetist Opinion</vt:lpstr>
      <vt:lpstr>Opinions</vt:lpstr>
      <vt:lpstr>Nurse’sOpinion</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Anaesthesia Induction and anxiety levels among the children – An Audit</dc:title>
  <dc:creator>Dr.Ekta</dc:creator>
  <cp:lastModifiedBy>Dr.Ekta</cp:lastModifiedBy>
  <cp:revision>9</cp:revision>
  <dcterms:created xsi:type="dcterms:W3CDTF">2006-08-16T00:00:00Z</dcterms:created>
  <dcterms:modified xsi:type="dcterms:W3CDTF">2016-03-20T02:08:09Z</dcterms:modified>
</cp:coreProperties>
</file>