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1301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44C29-40EB-4A81-BEF1-4874592293A2}" type="datetimeFigureOut">
              <a:rPr lang="en-IN" smtClean="0"/>
              <a:t>20/03/2016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91268-4A8A-4C92-82D5-10ACC76815E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310939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44C29-40EB-4A81-BEF1-4874592293A2}" type="datetimeFigureOut">
              <a:rPr lang="en-IN" smtClean="0"/>
              <a:t>20/03/2016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91268-4A8A-4C92-82D5-10ACC76815E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121356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44C29-40EB-4A81-BEF1-4874592293A2}" type="datetimeFigureOut">
              <a:rPr lang="en-IN" smtClean="0"/>
              <a:t>20/03/2016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91268-4A8A-4C92-82D5-10ACC76815E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51177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44C29-40EB-4A81-BEF1-4874592293A2}" type="datetimeFigureOut">
              <a:rPr lang="en-IN" smtClean="0"/>
              <a:t>20/03/2016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91268-4A8A-4C92-82D5-10ACC76815E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918955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44C29-40EB-4A81-BEF1-4874592293A2}" type="datetimeFigureOut">
              <a:rPr lang="en-IN" smtClean="0"/>
              <a:t>20/03/2016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91268-4A8A-4C92-82D5-10ACC76815E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812945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44C29-40EB-4A81-BEF1-4874592293A2}" type="datetimeFigureOut">
              <a:rPr lang="en-IN" smtClean="0"/>
              <a:t>20/03/2016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91268-4A8A-4C92-82D5-10ACC76815E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806583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44C29-40EB-4A81-BEF1-4874592293A2}" type="datetimeFigureOut">
              <a:rPr lang="en-IN" smtClean="0"/>
              <a:t>20/03/2016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91268-4A8A-4C92-82D5-10ACC76815E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360031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44C29-40EB-4A81-BEF1-4874592293A2}" type="datetimeFigureOut">
              <a:rPr lang="en-IN" smtClean="0"/>
              <a:t>20/03/2016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91268-4A8A-4C92-82D5-10ACC76815E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633342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44C29-40EB-4A81-BEF1-4874592293A2}" type="datetimeFigureOut">
              <a:rPr lang="en-IN" smtClean="0"/>
              <a:t>20/03/2016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91268-4A8A-4C92-82D5-10ACC76815E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671344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44C29-40EB-4A81-BEF1-4874592293A2}" type="datetimeFigureOut">
              <a:rPr lang="en-IN" smtClean="0"/>
              <a:t>20/03/2016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91268-4A8A-4C92-82D5-10ACC76815E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225140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44C29-40EB-4A81-BEF1-4874592293A2}" type="datetimeFigureOut">
              <a:rPr lang="en-IN" smtClean="0"/>
              <a:t>20/03/2016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91268-4A8A-4C92-82D5-10ACC76815E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711309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A44C29-40EB-4A81-BEF1-4874592293A2}" type="datetimeFigureOut">
              <a:rPr lang="en-IN" smtClean="0"/>
              <a:t>20/03/2016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691268-4A8A-4C92-82D5-10ACC76815E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486685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053020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dirty="0" smtClean="0"/>
              <a:t> Points considered in new Standards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/>
            <a:r>
              <a:rPr lang="en-IN" dirty="0" smtClean="0"/>
              <a:t>End of life care</a:t>
            </a:r>
          </a:p>
          <a:p>
            <a:pPr lvl="0"/>
            <a:r>
              <a:rPr lang="en-IN" dirty="0" smtClean="0"/>
              <a:t>HR requirements</a:t>
            </a:r>
          </a:p>
          <a:p>
            <a:pPr lvl="0"/>
            <a:r>
              <a:rPr lang="en-IN" dirty="0" smtClean="0"/>
              <a:t>Focus to be on Outcome Based Indicators</a:t>
            </a:r>
          </a:p>
          <a:p>
            <a:pPr lvl="0"/>
            <a:r>
              <a:rPr lang="en-IN" dirty="0" smtClean="0"/>
              <a:t>Setting of Patient Safety goals which is appropriate for our Indian system</a:t>
            </a:r>
          </a:p>
          <a:p>
            <a:pPr lvl="0"/>
            <a:r>
              <a:rPr lang="en-IN" dirty="0" smtClean="0"/>
              <a:t>Prescription writing: </a:t>
            </a:r>
            <a:r>
              <a:rPr lang="en-IN" dirty="0" err="1" smtClean="0"/>
              <a:t>std</a:t>
            </a:r>
            <a:r>
              <a:rPr lang="en-IN" dirty="0" smtClean="0"/>
              <a:t> prescription should be in BOLD/Capital letters </a:t>
            </a:r>
          </a:p>
          <a:p>
            <a:pPr lvl="0"/>
            <a:r>
              <a:rPr lang="en-IN" dirty="0" smtClean="0"/>
              <a:t>Use of Generic Medicines</a:t>
            </a:r>
            <a:r>
              <a:rPr lang="en-IN" b="1" u="sng" dirty="0" smtClean="0"/>
              <a:t> </a:t>
            </a:r>
            <a:endParaRPr lang="en-IN" dirty="0" smtClean="0"/>
          </a:p>
          <a:p>
            <a:pPr lvl="0"/>
            <a:r>
              <a:rPr lang="en-IN" dirty="0" smtClean="0"/>
              <a:t>Re use of devices</a:t>
            </a:r>
          </a:p>
          <a:p>
            <a:r>
              <a:rPr lang="en-IN" dirty="0" smtClean="0"/>
              <a:t>Blood storage policy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047122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dirty="0"/>
              <a:t>Points considered in new Standards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Provision should be made for seamless </a:t>
            </a:r>
            <a:r>
              <a:rPr lang="en-US" dirty="0" smtClean="0"/>
              <a:t>functioning of the hospital </a:t>
            </a:r>
            <a:r>
              <a:rPr lang="en-US" dirty="0"/>
              <a:t>and address all aspects of patient care</a:t>
            </a:r>
            <a:r>
              <a:rPr lang="en-US" dirty="0" smtClean="0"/>
              <a:t>.</a:t>
            </a:r>
            <a:endParaRPr lang="en-IN" dirty="0" smtClean="0"/>
          </a:p>
          <a:p>
            <a:r>
              <a:rPr lang="en-IN" dirty="0" smtClean="0"/>
              <a:t>Interpretations were reworked so as to have better understanding and clarity of the same.</a:t>
            </a:r>
          </a:p>
          <a:p>
            <a:r>
              <a:rPr lang="en-IN" dirty="0" smtClean="0"/>
              <a:t>Formats to be revised and to be made more standardised</a:t>
            </a:r>
          </a:p>
          <a:p>
            <a:r>
              <a:rPr lang="en-IN" dirty="0" smtClean="0"/>
              <a:t>Separate guidebook and standard book</a:t>
            </a:r>
          </a:p>
          <a:p>
            <a:endParaRPr lang="en-IN" dirty="0" smtClean="0"/>
          </a:p>
          <a:p>
            <a:endParaRPr lang="en-IN" dirty="0" smtClean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1495355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Special Acknowledgements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Assessors and Hospitals for the feedback / inputs</a:t>
            </a:r>
          </a:p>
          <a:p>
            <a:r>
              <a:rPr lang="en-US" dirty="0" smtClean="0"/>
              <a:t>Other committee Chairs and members</a:t>
            </a:r>
          </a:p>
          <a:p>
            <a:r>
              <a:rPr lang="en-US" dirty="0" smtClean="0"/>
              <a:t>External faculty and Domain experts</a:t>
            </a:r>
          </a:p>
          <a:p>
            <a:r>
              <a:rPr lang="en-US" dirty="0" smtClean="0"/>
              <a:t>Chairman and Board</a:t>
            </a:r>
          </a:p>
          <a:p>
            <a:r>
              <a:rPr lang="en-US" dirty="0" smtClean="0"/>
              <a:t>Quality Council of India</a:t>
            </a:r>
          </a:p>
          <a:p>
            <a:r>
              <a:rPr lang="en-US" dirty="0" smtClean="0"/>
              <a:t>Senior management of NABH</a:t>
            </a:r>
          </a:p>
          <a:p>
            <a:pPr lvl="1"/>
            <a:r>
              <a:rPr lang="en-US" dirty="0" smtClean="0"/>
              <a:t>CEO</a:t>
            </a:r>
          </a:p>
          <a:p>
            <a:pPr lvl="1"/>
            <a:r>
              <a:rPr lang="en-US" dirty="0" smtClean="0"/>
              <a:t>Director</a:t>
            </a:r>
          </a:p>
          <a:p>
            <a:pPr lvl="1"/>
            <a:r>
              <a:rPr lang="en-US" dirty="0" smtClean="0"/>
              <a:t>Joint Director</a:t>
            </a:r>
          </a:p>
          <a:p>
            <a:endParaRPr lang="en-US" dirty="0"/>
          </a:p>
        </p:txBody>
      </p:sp>
      <p:pic>
        <p:nvPicPr>
          <p:cNvPr id="4" name="Picture 2" descr="http://www.gangahospital.com/images/innernabhlo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610600" y="6217920"/>
            <a:ext cx="533400" cy="640080"/>
          </a:xfrm>
          <a:prstGeom prst="rect">
            <a:avLst/>
          </a:prstGeom>
          <a:noFill/>
        </p:spPr>
      </p:pic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838200" y="6581775"/>
            <a:ext cx="65532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200" dirty="0"/>
              <a:t>National Accreditation Board for Hospitals and Health Care Providers</a:t>
            </a:r>
          </a:p>
        </p:txBody>
      </p:sp>
    </p:spTree>
    <p:extLst>
      <p:ext uri="{BB962C8B-B14F-4D97-AF65-F5344CB8AC3E}">
        <p14:creationId xmlns:p14="http://schemas.microsoft.com/office/powerpoint/2010/main" val="232441018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Special Acknowledgements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One and the only TC – all members</a:t>
            </a:r>
          </a:p>
          <a:p>
            <a:pPr lvl="1"/>
            <a:r>
              <a:rPr lang="en-US" dirty="0" smtClean="0"/>
              <a:t>Special thanks Secretary</a:t>
            </a:r>
          </a:p>
          <a:p>
            <a:endParaRPr lang="en-US" dirty="0" smtClean="0"/>
          </a:p>
          <a:p>
            <a:r>
              <a:rPr lang="en-US" dirty="0" smtClean="0"/>
              <a:t>4</a:t>
            </a:r>
            <a:r>
              <a:rPr lang="en-US" baseline="30000" dirty="0" smtClean="0"/>
              <a:t>th</a:t>
            </a:r>
            <a:r>
              <a:rPr lang="en-US" dirty="0" smtClean="0"/>
              <a:t> edition – The differentiator</a:t>
            </a:r>
          </a:p>
          <a:p>
            <a:endParaRPr lang="en-US" dirty="0"/>
          </a:p>
          <a:p>
            <a:r>
              <a:rPr lang="en-US" dirty="0" smtClean="0"/>
              <a:t>Special thanks to the Producer and director </a:t>
            </a:r>
            <a:endParaRPr lang="en-US" dirty="0"/>
          </a:p>
          <a:p>
            <a:endParaRPr lang="en-US" dirty="0"/>
          </a:p>
        </p:txBody>
      </p:sp>
      <p:pic>
        <p:nvPicPr>
          <p:cNvPr id="4" name="Picture 2" descr="http://www.gangahospital.com/images/innernabhlo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610600" y="6217920"/>
            <a:ext cx="533400" cy="640080"/>
          </a:xfrm>
          <a:prstGeom prst="rect">
            <a:avLst/>
          </a:prstGeom>
          <a:noFill/>
        </p:spPr>
      </p:pic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838200" y="6581775"/>
            <a:ext cx="65532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200" dirty="0"/>
              <a:t>National Accreditation Board for Hospitals and Health Care Providers</a:t>
            </a:r>
          </a:p>
        </p:txBody>
      </p:sp>
    </p:spTree>
    <p:extLst>
      <p:ext uri="{BB962C8B-B14F-4D97-AF65-F5344CB8AC3E}">
        <p14:creationId xmlns:p14="http://schemas.microsoft.com/office/powerpoint/2010/main" val="268223348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ww.my-thank-you-site.com/images/iStock_thank_you_flower_resized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1219200"/>
            <a:ext cx="7033976" cy="411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997080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N" dirty="0" smtClean="0"/>
              <a:t>Revision of 4</a:t>
            </a:r>
            <a:r>
              <a:rPr lang="en-IN" baseline="30000" dirty="0" smtClean="0"/>
              <a:t>th</a:t>
            </a:r>
            <a:r>
              <a:rPr lang="en-IN" dirty="0" smtClean="0"/>
              <a:t> edition standards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IN" dirty="0" smtClean="0"/>
              <a:t>Dr S Murali  MD DM </a:t>
            </a:r>
          </a:p>
          <a:p>
            <a:r>
              <a:rPr lang="en-IN" dirty="0" smtClean="0"/>
              <a:t>Chairman Technical Committee NABH</a:t>
            </a:r>
          </a:p>
          <a:p>
            <a:endParaRPr lang="en-IN" dirty="0" smtClean="0"/>
          </a:p>
          <a:p>
            <a:r>
              <a:rPr lang="en-IN" dirty="0" smtClean="0"/>
              <a:t>Consultant Neurologist &amp;</a:t>
            </a:r>
          </a:p>
          <a:p>
            <a:r>
              <a:rPr lang="en-IN" dirty="0" smtClean="0"/>
              <a:t>Chief Clinical Services Manipal Hospital</a:t>
            </a:r>
          </a:p>
          <a:p>
            <a:r>
              <a:rPr lang="en-IN" dirty="0" smtClean="0"/>
              <a:t>Head Quality MHEPL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217495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NABH Trivia…..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2004 – Introduced to the man who revolutionised Healthcare quality in the country </a:t>
            </a:r>
          </a:p>
          <a:p>
            <a:r>
              <a:rPr lang="en-IN" dirty="0" smtClean="0"/>
              <a:t>June 27</a:t>
            </a:r>
            <a:r>
              <a:rPr lang="en-IN" baseline="30000" dirty="0" smtClean="0"/>
              <a:t>th</a:t>
            </a:r>
            <a:r>
              <a:rPr lang="en-IN" dirty="0" smtClean="0"/>
              <a:t> 2005 NABH was born and the first meeting was held</a:t>
            </a:r>
          </a:p>
          <a:p>
            <a:r>
              <a:rPr lang="en-IN" dirty="0" smtClean="0"/>
              <a:t>Feb 2005 – First NABH edition</a:t>
            </a:r>
          </a:p>
          <a:p>
            <a:r>
              <a:rPr lang="en-IN" dirty="0" smtClean="0"/>
              <a:t>Four editions and more than 500 hospitals in a decade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157514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Destination fourth edition - Plan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lvl="0"/>
            <a:r>
              <a:rPr lang="en-IN" sz="2800" dirty="0" smtClean="0"/>
              <a:t>Review </a:t>
            </a:r>
            <a:r>
              <a:rPr lang="en-IN" sz="2800" dirty="0"/>
              <a:t>of International and national literature</a:t>
            </a:r>
          </a:p>
          <a:p>
            <a:pPr lvl="0"/>
            <a:r>
              <a:rPr lang="en-IN" sz="2800" dirty="0" smtClean="0"/>
              <a:t>Feedback from </a:t>
            </a:r>
            <a:r>
              <a:rPr lang="en-IN" sz="2800" dirty="0"/>
              <a:t>stakeholders (hospitals, assessors and committee members) and other subject matter experts.</a:t>
            </a:r>
          </a:p>
          <a:p>
            <a:pPr lvl="0"/>
            <a:r>
              <a:rPr lang="en-IN" sz="2800" dirty="0"/>
              <a:t>Analysis of most common NCs raised during assessments.</a:t>
            </a:r>
          </a:p>
          <a:p>
            <a:r>
              <a:rPr lang="en-IN" sz="2800" dirty="0" smtClean="0"/>
              <a:t>Compilation </a:t>
            </a:r>
            <a:r>
              <a:rPr lang="en-IN" sz="2800" dirty="0"/>
              <a:t>of feedbacks</a:t>
            </a:r>
          </a:p>
          <a:p>
            <a:r>
              <a:rPr lang="en-IN" sz="2800" dirty="0" smtClean="0"/>
              <a:t>Deliberations </a:t>
            </a:r>
            <a:r>
              <a:rPr lang="en-IN" sz="2800" dirty="0"/>
              <a:t>and discussions by Technical Committee </a:t>
            </a:r>
            <a:r>
              <a:rPr lang="en-IN" sz="2800" dirty="0" smtClean="0"/>
              <a:t>members</a:t>
            </a:r>
            <a:endParaRPr lang="en-IN" sz="2800" dirty="0"/>
          </a:p>
          <a:p>
            <a:r>
              <a:rPr lang="en-IN" sz="2800" dirty="0"/>
              <a:t> </a:t>
            </a:r>
            <a:r>
              <a:rPr lang="en-IN" sz="2800" dirty="0" smtClean="0"/>
              <a:t>Draft </a:t>
            </a:r>
            <a:r>
              <a:rPr lang="en-IN" sz="2800" dirty="0"/>
              <a:t>standards are prepared based on above inputs</a:t>
            </a:r>
          </a:p>
          <a:p>
            <a:endParaRPr lang="en-IN" sz="2800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838200" y="6581775"/>
            <a:ext cx="65532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200" dirty="0"/>
              <a:t>National Accreditation Board for Hospitals and Health Care Providers</a:t>
            </a:r>
          </a:p>
        </p:txBody>
      </p:sp>
      <p:pic>
        <p:nvPicPr>
          <p:cNvPr id="5" name="Picture 2" descr="http://www.gangahospital.com/images/innernabhlo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610600" y="6217920"/>
            <a:ext cx="533400" cy="64008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768565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Destination fourth edition - Plan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IN" dirty="0"/>
              <a:t> </a:t>
            </a:r>
            <a:r>
              <a:rPr lang="en-IN" dirty="0" smtClean="0"/>
              <a:t>Draft </a:t>
            </a:r>
            <a:r>
              <a:rPr lang="en-IN" dirty="0"/>
              <a:t>standards are put up on the public domain (NABH Website) for public and stakeholder feedback</a:t>
            </a:r>
          </a:p>
          <a:p>
            <a:r>
              <a:rPr lang="en-IN" dirty="0"/>
              <a:t> </a:t>
            </a:r>
            <a:r>
              <a:rPr lang="en-IN" dirty="0" smtClean="0"/>
              <a:t>Public </a:t>
            </a:r>
            <a:r>
              <a:rPr lang="en-IN" dirty="0"/>
              <a:t>and stakeholder feedback received on draft standards and analysed</a:t>
            </a:r>
          </a:p>
          <a:p>
            <a:r>
              <a:rPr lang="en-IN" dirty="0"/>
              <a:t> </a:t>
            </a:r>
            <a:r>
              <a:rPr lang="en-IN" dirty="0" smtClean="0"/>
              <a:t>Further </a:t>
            </a:r>
            <a:r>
              <a:rPr lang="en-IN" dirty="0"/>
              <a:t>Deliberation and discussions by Technical Committee on the above feedbacks</a:t>
            </a:r>
          </a:p>
          <a:p>
            <a:r>
              <a:rPr lang="en-IN" dirty="0" smtClean="0"/>
              <a:t>Final round of discussions with other committee members and feedbacks analysed</a:t>
            </a:r>
            <a:r>
              <a:rPr lang="en-IN" dirty="0"/>
              <a:t> </a:t>
            </a:r>
            <a:endParaRPr lang="en-IN" dirty="0" smtClean="0"/>
          </a:p>
          <a:p>
            <a:r>
              <a:rPr lang="en-IN" dirty="0" smtClean="0"/>
              <a:t>Final </a:t>
            </a:r>
            <a:r>
              <a:rPr lang="en-IN" dirty="0"/>
              <a:t>Draft standards prepared </a:t>
            </a:r>
          </a:p>
          <a:p>
            <a:r>
              <a:rPr lang="en-IN" dirty="0"/>
              <a:t> </a:t>
            </a:r>
            <a:r>
              <a:rPr lang="en-IN" dirty="0" smtClean="0"/>
              <a:t>Approved </a:t>
            </a:r>
            <a:r>
              <a:rPr lang="en-IN" dirty="0"/>
              <a:t>by board</a:t>
            </a:r>
          </a:p>
          <a:p>
            <a:r>
              <a:rPr lang="en-IN" dirty="0"/>
              <a:t> </a:t>
            </a:r>
            <a:r>
              <a:rPr lang="en-IN" dirty="0" smtClean="0"/>
              <a:t>Final </a:t>
            </a:r>
            <a:r>
              <a:rPr lang="en-IN" dirty="0"/>
              <a:t>standards </a:t>
            </a:r>
            <a:r>
              <a:rPr lang="en-IN" dirty="0" smtClean="0"/>
              <a:t> to ISQUA</a:t>
            </a:r>
            <a:endParaRPr lang="en-IN" dirty="0"/>
          </a:p>
          <a:p>
            <a:endParaRPr lang="en-US" dirty="0"/>
          </a:p>
        </p:txBody>
      </p:sp>
      <p:pic>
        <p:nvPicPr>
          <p:cNvPr id="4" name="Picture 2" descr="http://www.gangahospital.com/images/innernabhlo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610600" y="6217920"/>
            <a:ext cx="533400" cy="640080"/>
          </a:xfrm>
          <a:prstGeom prst="rect">
            <a:avLst/>
          </a:prstGeom>
          <a:noFill/>
        </p:spPr>
      </p:pic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838200" y="6581775"/>
            <a:ext cx="65532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200" dirty="0"/>
              <a:t>National Accreditation Board for Hospitals and Health Care Providers</a:t>
            </a:r>
          </a:p>
        </p:txBody>
      </p:sp>
    </p:spTree>
    <p:extLst>
      <p:ext uri="{BB962C8B-B14F-4D97-AF65-F5344CB8AC3E}">
        <p14:creationId xmlns:p14="http://schemas.microsoft.com/office/powerpoint/2010/main" val="476763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 – 4</a:t>
            </a:r>
            <a:r>
              <a:rPr lang="en-US" baseline="30000" dirty="0" smtClean="0"/>
              <a:t>th</a:t>
            </a:r>
            <a:r>
              <a:rPr lang="en-US" dirty="0" smtClean="0"/>
              <a:t> edition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lvl="1"/>
            <a:r>
              <a:rPr lang="en-IN" dirty="0" smtClean="0"/>
              <a:t>Raise the bar</a:t>
            </a:r>
          </a:p>
          <a:p>
            <a:pPr lvl="1"/>
            <a:r>
              <a:rPr lang="en-IN" dirty="0" smtClean="0"/>
              <a:t>Address ambiguity and bring in uniformity to the extent possible</a:t>
            </a:r>
          </a:p>
          <a:p>
            <a:pPr lvl="1"/>
            <a:r>
              <a:rPr lang="en-IN" dirty="0" smtClean="0"/>
              <a:t>Address difficult areas with focus on patient care, clinical excellence and quality of care</a:t>
            </a:r>
          </a:p>
          <a:p>
            <a:pPr lvl="1"/>
            <a:r>
              <a:rPr lang="en-IN" dirty="0" smtClean="0"/>
              <a:t>Separate</a:t>
            </a:r>
            <a:r>
              <a:rPr lang="en-IN" b="1" dirty="0" smtClean="0"/>
              <a:t> </a:t>
            </a:r>
            <a:r>
              <a:rPr lang="en-IN" dirty="0"/>
              <a:t>Guidebook and standards </a:t>
            </a:r>
            <a:r>
              <a:rPr lang="en-IN" dirty="0" smtClean="0"/>
              <a:t> - </a:t>
            </a:r>
            <a:r>
              <a:rPr lang="en-IN" dirty="0"/>
              <a:t>4</a:t>
            </a:r>
            <a:r>
              <a:rPr lang="en-IN" baseline="30000" dirty="0"/>
              <a:t>th</a:t>
            </a:r>
            <a:r>
              <a:rPr lang="en-IN" dirty="0"/>
              <a:t> edition of hospital standards.</a:t>
            </a:r>
          </a:p>
          <a:p>
            <a:pPr lvl="1"/>
            <a:r>
              <a:rPr lang="en-IN" dirty="0"/>
              <a:t>All the formats of </a:t>
            </a:r>
            <a:r>
              <a:rPr lang="en-IN" dirty="0" smtClean="0"/>
              <a:t>to be </a:t>
            </a:r>
            <a:r>
              <a:rPr lang="en-IN" dirty="0"/>
              <a:t>revised. They shall be named as ‘Assessment forms’ (AF</a:t>
            </a:r>
            <a:r>
              <a:rPr lang="en-IN" dirty="0" smtClean="0"/>
              <a:t>).</a:t>
            </a:r>
          </a:p>
          <a:p>
            <a:pPr lvl="1"/>
            <a:r>
              <a:rPr lang="en-IN" dirty="0" smtClean="0"/>
              <a:t>Regulatory to be simplified</a:t>
            </a:r>
            <a:endParaRPr lang="en-IN" dirty="0"/>
          </a:p>
          <a:p>
            <a:pPr lvl="1"/>
            <a:r>
              <a:rPr lang="en-IN" dirty="0"/>
              <a:t>In the new formats, provision shall be made for HCO id no and assessors ID no . </a:t>
            </a:r>
            <a:endParaRPr lang="en-IN" dirty="0" smtClean="0"/>
          </a:p>
          <a:p>
            <a:pPr lvl="1"/>
            <a:r>
              <a:rPr lang="en-IN" dirty="0" smtClean="0"/>
              <a:t>To meet ISQUA requirements</a:t>
            </a:r>
            <a:endParaRPr lang="en-IN" dirty="0"/>
          </a:p>
          <a:p>
            <a:pPr lvl="1"/>
            <a:r>
              <a:rPr lang="en-IN" dirty="0" smtClean="0"/>
              <a:t>Learn from best practices</a:t>
            </a:r>
          </a:p>
          <a:p>
            <a:pPr lvl="1"/>
            <a:r>
              <a:rPr lang="en-IN" dirty="0" smtClean="0"/>
              <a:t>Strict Timelines</a:t>
            </a:r>
            <a:endParaRPr lang="en-IN" dirty="0"/>
          </a:p>
          <a:p>
            <a:endParaRPr lang="en-US" dirty="0"/>
          </a:p>
        </p:txBody>
      </p:sp>
      <p:pic>
        <p:nvPicPr>
          <p:cNvPr id="4" name="Picture 2" descr="http://www.gangahospital.com/images/innernabhlo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610600" y="6217920"/>
            <a:ext cx="533400" cy="640080"/>
          </a:xfrm>
          <a:prstGeom prst="rect">
            <a:avLst/>
          </a:prstGeom>
          <a:noFill/>
        </p:spPr>
      </p:pic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838200" y="6581775"/>
            <a:ext cx="65532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200" dirty="0"/>
              <a:t>National Accreditation Board for Hospitals and Health Care Providers</a:t>
            </a:r>
          </a:p>
        </p:txBody>
      </p:sp>
    </p:spTree>
    <p:extLst>
      <p:ext uri="{BB962C8B-B14F-4D97-AF65-F5344CB8AC3E}">
        <p14:creationId xmlns:p14="http://schemas.microsoft.com/office/powerpoint/2010/main" val="703615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N" dirty="0" smtClean="0"/>
              <a:t>Methodology 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690688"/>
            <a:ext cx="7886700" cy="4486275"/>
          </a:xfrm>
        </p:spPr>
        <p:txBody>
          <a:bodyPr>
            <a:normAutofit fontScale="700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IN" dirty="0" smtClean="0"/>
              <a:t>Feedbacks on existing standards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IN" dirty="0" smtClean="0"/>
              <a:t>The predesigned questionnaire was distributed to all the Accredited HCOs and Selected team of assessors and feed backs were obtained within a stipulated time period.. Their feedbacks were obtained and analysed.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IN" dirty="0" smtClean="0"/>
              <a:t>Along with above, daily feedback which is received from HCOs was analysed and most common NCs pattern was seen which was considered while drafting the standards.</a:t>
            </a:r>
          </a:p>
          <a:p>
            <a:pPr marL="457200" lvl="1" indent="0">
              <a:buNone/>
            </a:pPr>
            <a:endParaRPr lang="en-IN" dirty="0" smtClean="0"/>
          </a:p>
          <a:p>
            <a:pPr marL="514350" indent="-514350">
              <a:buFont typeface="+mj-lt"/>
              <a:buAutoNum type="arabicPeriod"/>
            </a:pPr>
            <a:r>
              <a:rPr lang="en-IN" dirty="0" smtClean="0"/>
              <a:t>Reference material : 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IN" dirty="0"/>
              <a:t> ISQUA guidelines </a:t>
            </a:r>
            <a:endParaRPr lang="en-IN" dirty="0" smtClean="0"/>
          </a:p>
          <a:p>
            <a:pPr marL="971550" lvl="1" indent="-514350">
              <a:buFont typeface="+mj-lt"/>
              <a:buAutoNum type="arabicPeriod"/>
            </a:pPr>
            <a:r>
              <a:rPr lang="en-IN" dirty="0" smtClean="0"/>
              <a:t>Other International Standards</a:t>
            </a:r>
            <a:endParaRPr lang="en-IN" dirty="0"/>
          </a:p>
          <a:p>
            <a:pPr marL="971550" lvl="1" indent="-514350">
              <a:buFont typeface="+mj-lt"/>
              <a:buAutoNum type="arabicPeriod"/>
            </a:pPr>
            <a:endParaRPr lang="en-IN" dirty="0" smtClean="0"/>
          </a:p>
          <a:p>
            <a:pPr marL="514350" indent="-514350">
              <a:buFont typeface="+mj-lt"/>
              <a:buAutoNum type="arabicPeriod"/>
            </a:pPr>
            <a:endParaRPr lang="en-IN" dirty="0" smtClean="0"/>
          </a:p>
          <a:p>
            <a:pPr marL="457200" lvl="1" indent="0">
              <a:buNone/>
            </a:pPr>
            <a:r>
              <a:rPr lang="en-IN" dirty="0" smtClean="0"/>
              <a:t> 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016586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N" dirty="0" smtClean="0"/>
              <a:t>Methodology  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N" dirty="0" smtClean="0"/>
              <a:t>Best International and National practices</a:t>
            </a:r>
          </a:p>
          <a:p>
            <a:r>
              <a:rPr lang="en-IN" dirty="0" smtClean="0"/>
              <a:t>Further chapters were divided amongst the members who worked on them keeping the above points in mind and then were deliberated upon in the subsequent meetings.</a:t>
            </a:r>
          </a:p>
          <a:p>
            <a:r>
              <a:rPr lang="en-US" dirty="0"/>
              <a:t>Multiple TC meetings</a:t>
            </a:r>
          </a:p>
          <a:p>
            <a:r>
              <a:rPr lang="en-US" dirty="0"/>
              <a:t>Strict time lines adhered</a:t>
            </a:r>
          </a:p>
          <a:p>
            <a:r>
              <a:rPr lang="en-US" dirty="0"/>
              <a:t>Inputs from domain specialists ( Radiologists)</a:t>
            </a:r>
          </a:p>
          <a:p>
            <a:pPr marL="0" indent="0">
              <a:buNone/>
            </a:pPr>
            <a:endParaRPr lang="en-IN" dirty="0" smtClean="0"/>
          </a:p>
          <a:p>
            <a:pPr marL="0" indent="0">
              <a:buNone/>
            </a:pPr>
            <a:endParaRPr lang="en-IN" dirty="0" smtClean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245657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6824" y="304800"/>
            <a:ext cx="9150824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IN" dirty="0" smtClean="0"/>
              <a:t>           Points considered in new Standards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IN" dirty="0" smtClean="0"/>
              <a:t>Legal: To focus on mandatory licenses. Undertaking would be obtained from the HCO.</a:t>
            </a:r>
          </a:p>
          <a:p>
            <a:r>
              <a:rPr lang="en-IN" dirty="0" smtClean="0"/>
              <a:t>Green </a:t>
            </a:r>
            <a:r>
              <a:rPr lang="en-IN" dirty="0"/>
              <a:t>concept/ Green hospitals</a:t>
            </a:r>
          </a:p>
          <a:p>
            <a:pPr lvl="0"/>
            <a:r>
              <a:rPr lang="en-IN" dirty="0"/>
              <a:t>Stress on promotion,  prevention and  education aspect</a:t>
            </a:r>
          </a:p>
          <a:p>
            <a:pPr lvl="0"/>
            <a:r>
              <a:rPr lang="en-IN" dirty="0"/>
              <a:t> Inclusion of national programmes to some extent(with focus on mother and child)</a:t>
            </a:r>
          </a:p>
          <a:p>
            <a:pPr lvl="0"/>
            <a:r>
              <a:rPr lang="en-IN" dirty="0" smtClean="0"/>
              <a:t>More </a:t>
            </a:r>
            <a:r>
              <a:rPr lang="en-IN" dirty="0"/>
              <a:t>focus on systems and processes</a:t>
            </a:r>
          </a:p>
          <a:p>
            <a:pPr lvl="0"/>
            <a:r>
              <a:rPr lang="en-IN" dirty="0" smtClean="0"/>
              <a:t>ISQUA requirements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868413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580</Words>
  <Application>Microsoft Office PowerPoint</Application>
  <PresentationFormat>On-screen Show (4:3)</PresentationFormat>
  <Paragraphs>100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PowerPoint Presentation</vt:lpstr>
      <vt:lpstr>Revision of 4th edition standards</vt:lpstr>
      <vt:lpstr>NABH Trivia…..</vt:lpstr>
      <vt:lpstr>Destination fourth edition - Plan</vt:lpstr>
      <vt:lpstr>Destination fourth edition - Plan</vt:lpstr>
      <vt:lpstr>Objectives – 4th edition</vt:lpstr>
      <vt:lpstr>Methodology </vt:lpstr>
      <vt:lpstr>Methodology  </vt:lpstr>
      <vt:lpstr>           Points considered in new Standards</vt:lpstr>
      <vt:lpstr> Points considered in new Standards</vt:lpstr>
      <vt:lpstr>Points considered in new Standards</vt:lpstr>
      <vt:lpstr>Special Acknowledgements</vt:lpstr>
      <vt:lpstr>Special Acknowledgements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murali</dc:creator>
  <cp:lastModifiedBy>murali</cp:lastModifiedBy>
  <cp:revision>1</cp:revision>
  <dcterms:created xsi:type="dcterms:W3CDTF">2016-03-20T07:08:04Z</dcterms:created>
  <dcterms:modified xsi:type="dcterms:W3CDTF">2016-03-20T07:08:58Z</dcterms:modified>
</cp:coreProperties>
</file>