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9"/>
  </p:notesMasterIdLst>
  <p:handoutMasterIdLst>
    <p:handoutMasterId r:id="rId20"/>
  </p:handoutMasterIdLst>
  <p:sldIdLst>
    <p:sldId id="291" r:id="rId2"/>
    <p:sldId id="262" r:id="rId3"/>
    <p:sldId id="270" r:id="rId4"/>
    <p:sldId id="306" r:id="rId5"/>
    <p:sldId id="277" r:id="rId6"/>
    <p:sldId id="278" r:id="rId7"/>
    <p:sldId id="279" r:id="rId8"/>
    <p:sldId id="280" r:id="rId9"/>
    <p:sldId id="281" r:id="rId10"/>
    <p:sldId id="298" r:id="rId11"/>
    <p:sldId id="286" r:id="rId12"/>
    <p:sldId id="301" r:id="rId13"/>
    <p:sldId id="302" r:id="rId14"/>
    <p:sldId id="303" r:id="rId15"/>
    <p:sldId id="300" r:id="rId16"/>
    <p:sldId id="307" r:id="rId17"/>
    <p:sldId id="297" r:id="rId18"/>
  </p:sldIdLst>
  <p:sldSz cx="12192000" cy="6858000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8389DC-0170-4492-8430-938389DEB861}" type="doc">
      <dgm:prSet loTypeId="urn:microsoft.com/office/officeart/2005/8/layout/radial3" loCatId="relationship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306938E-0F32-4B7E-9AB0-DD3BEF7FA12F}">
      <dgm:prSet/>
      <dgm:spPr/>
      <dgm:t>
        <a:bodyPr/>
        <a:lstStyle/>
        <a:p>
          <a:pPr rtl="0"/>
          <a:r>
            <a:rPr lang="en-US" dirty="0" smtClean="0">
              <a:latin typeface="Cambria" pitchFamily="18" charset="0"/>
            </a:rPr>
            <a:t>EESL</a:t>
          </a:r>
          <a:endParaRPr lang="en-US" dirty="0">
            <a:latin typeface="Cambria" pitchFamily="18" charset="0"/>
          </a:endParaRPr>
        </a:p>
      </dgm:t>
    </dgm:pt>
    <dgm:pt modelId="{121BAC6A-F721-49CB-97CE-14874E20FDB3}" type="parTrans" cxnId="{101F38E0-94A2-4377-963E-DE3C868DB091}">
      <dgm:prSet/>
      <dgm:spPr/>
      <dgm:t>
        <a:bodyPr/>
        <a:lstStyle/>
        <a:p>
          <a:endParaRPr lang="en-US"/>
        </a:p>
      </dgm:t>
    </dgm:pt>
    <dgm:pt modelId="{35BF4C17-A65C-46CA-BC47-EF7AED291C17}" type="sibTrans" cxnId="{101F38E0-94A2-4377-963E-DE3C868DB091}">
      <dgm:prSet/>
      <dgm:spPr/>
      <dgm:t>
        <a:bodyPr/>
        <a:lstStyle/>
        <a:p>
          <a:endParaRPr lang="en-US"/>
        </a:p>
      </dgm:t>
    </dgm:pt>
    <dgm:pt modelId="{D2D7182C-78D0-4B6A-9377-C0211F816EF3}">
      <dgm:prSet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pPr rtl="0"/>
          <a:r>
            <a:rPr lang="en-US" b="1" dirty="0" smtClean="0">
              <a:latin typeface="Cambria" pitchFamily="18" charset="0"/>
            </a:rPr>
            <a:t>NTPC</a:t>
          </a:r>
          <a:endParaRPr lang="en-US" b="1" dirty="0">
            <a:latin typeface="Cambria" pitchFamily="18" charset="0"/>
          </a:endParaRPr>
        </a:p>
      </dgm:t>
    </dgm:pt>
    <dgm:pt modelId="{9D3E4C78-E269-4102-8031-C1D17AA6F097}" type="parTrans" cxnId="{E4BE3013-87DE-40DB-AD79-896C6618F14B}">
      <dgm:prSet/>
      <dgm:spPr/>
      <dgm:t>
        <a:bodyPr/>
        <a:lstStyle/>
        <a:p>
          <a:endParaRPr lang="en-US"/>
        </a:p>
      </dgm:t>
    </dgm:pt>
    <dgm:pt modelId="{D4C592A5-0D75-493A-81B0-585E47605919}" type="sibTrans" cxnId="{E4BE3013-87DE-40DB-AD79-896C6618F14B}">
      <dgm:prSet/>
      <dgm:spPr/>
      <dgm:t>
        <a:bodyPr/>
        <a:lstStyle/>
        <a:p>
          <a:endParaRPr lang="en-US"/>
        </a:p>
      </dgm:t>
    </dgm:pt>
    <dgm:pt modelId="{47B86821-B1CE-494B-ABCC-EC7555885867}">
      <dgm:prSet/>
      <dgm:spPr/>
      <dgm:t>
        <a:bodyPr/>
        <a:lstStyle/>
        <a:p>
          <a:pPr rtl="0"/>
          <a:r>
            <a:rPr lang="en-US" b="1" dirty="0" smtClean="0">
              <a:latin typeface="Cambria" pitchFamily="18" charset="0"/>
            </a:rPr>
            <a:t>REC</a:t>
          </a:r>
          <a:endParaRPr lang="en-US" b="1" dirty="0">
            <a:latin typeface="Cambria" pitchFamily="18" charset="0"/>
          </a:endParaRPr>
        </a:p>
      </dgm:t>
    </dgm:pt>
    <dgm:pt modelId="{32E6CA93-2114-472E-B87F-5E80D7EA843A}" type="parTrans" cxnId="{9DA96369-5DE0-4F85-BA1B-49101A813BCA}">
      <dgm:prSet/>
      <dgm:spPr/>
      <dgm:t>
        <a:bodyPr/>
        <a:lstStyle/>
        <a:p>
          <a:endParaRPr lang="en-US"/>
        </a:p>
      </dgm:t>
    </dgm:pt>
    <dgm:pt modelId="{773FCBD7-1748-4F97-BD8D-07F43C41E436}" type="sibTrans" cxnId="{9DA96369-5DE0-4F85-BA1B-49101A813BCA}">
      <dgm:prSet/>
      <dgm:spPr/>
      <dgm:t>
        <a:bodyPr/>
        <a:lstStyle/>
        <a:p>
          <a:endParaRPr lang="en-US"/>
        </a:p>
      </dgm:t>
    </dgm:pt>
    <dgm:pt modelId="{48F2A174-B9AB-492C-AFE9-6B47BA4B7907}">
      <dgm:prSet/>
      <dgm:spPr/>
      <dgm:t>
        <a:bodyPr/>
        <a:lstStyle/>
        <a:p>
          <a:pPr rtl="0"/>
          <a:r>
            <a:rPr lang="en-US" b="1" dirty="0" smtClean="0">
              <a:latin typeface="Cambria" pitchFamily="18" charset="0"/>
            </a:rPr>
            <a:t>PFC</a:t>
          </a:r>
          <a:endParaRPr lang="en-US" b="1" dirty="0">
            <a:latin typeface="Cambria" pitchFamily="18" charset="0"/>
          </a:endParaRPr>
        </a:p>
      </dgm:t>
    </dgm:pt>
    <dgm:pt modelId="{AD242B81-953F-4A12-8772-563F5CF746B6}" type="parTrans" cxnId="{A6953C8C-C350-4F5D-A609-B4DFD80618AF}">
      <dgm:prSet/>
      <dgm:spPr/>
      <dgm:t>
        <a:bodyPr/>
        <a:lstStyle/>
        <a:p>
          <a:endParaRPr lang="en-US"/>
        </a:p>
      </dgm:t>
    </dgm:pt>
    <dgm:pt modelId="{4BB6E982-3051-4948-BB4C-F2E0C80C5F15}" type="sibTrans" cxnId="{A6953C8C-C350-4F5D-A609-B4DFD80618AF}">
      <dgm:prSet/>
      <dgm:spPr/>
      <dgm:t>
        <a:bodyPr/>
        <a:lstStyle/>
        <a:p>
          <a:endParaRPr lang="en-US"/>
        </a:p>
      </dgm:t>
    </dgm:pt>
    <dgm:pt modelId="{17708E10-99B7-4B50-97E2-1856D9199841}">
      <dgm:prSet/>
      <dgm:spPr/>
      <dgm:t>
        <a:bodyPr/>
        <a:lstStyle/>
        <a:p>
          <a:pPr rtl="0"/>
          <a:r>
            <a:rPr lang="en-US" b="1" dirty="0" smtClean="0">
              <a:latin typeface="Cambria" pitchFamily="18" charset="0"/>
            </a:rPr>
            <a:t>POWER GRID</a:t>
          </a:r>
          <a:endParaRPr lang="en-US" b="1" dirty="0">
            <a:latin typeface="Cambria" pitchFamily="18" charset="0"/>
          </a:endParaRPr>
        </a:p>
      </dgm:t>
    </dgm:pt>
    <dgm:pt modelId="{73713CAA-7CD9-4738-A942-874E473E08AB}" type="parTrans" cxnId="{1E505C65-5E57-4584-BD8A-EB9CA172EBDD}">
      <dgm:prSet/>
      <dgm:spPr/>
      <dgm:t>
        <a:bodyPr/>
        <a:lstStyle/>
        <a:p>
          <a:endParaRPr lang="en-US"/>
        </a:p>
      </dgm:t>
    </dgm:pt>
    <dgm:pt modelId="{090F4797-3613-4EA5-BEC9-88A67E583363}" type="sibTrans" cxnId="{1E505C65-5E57-4584-BD8A-EB9CA172EBDD}">
      <dgm:prSet/>
      <dgm:spPr/>
      <dgm:t>
        <a:bodyPr/>
        <a:lstStyle/>
        <a:p>
          <a:endParaRPr lang="en-US"/>
        </a:p>
      </dgm:t>
    </dgm:pt>
    <dgm:pt modelId="{E844B525-746A-4E30-946D-646931452248}" type="pres">
      <dgm:prSet presAssocID="{4B8389DC-0170-4492-8430-938389DEB861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F3EF83-9715-4267-811A-14BF99440826}" type="pres">
      <dgm:prSet presAssocID="{4B8389DC-0170-4492-8430-938389DEB861}" presName="radial" presStyleCnt="0">
        <dgm:presLayoutVars>
          <dgm:animLvl val="ctr"/>
        </dgm:presLayoutVars>
      </dgm:prSet>
      <dgm:spPr/>
      <dgm:t>
        <a:bodyPr/>
        <a:lstStyle/>
        <a:p>
          <a:endParaRPr lang="en-US"/>
        </a:p>
      </dgm:t>
    </dgm:pt>
    <dgm:pt modelId="{09F2375C-D914-44E3-B61C-9ECFA5AB8E24}" type="pres">
      <dgm:prSet presAssocID="{B306938E-0F32-4B7E-9AB0-DD3BEF7FA12F}" presName="centerShape" presStyleLbl="vennNode1" presStyleIdx="0" presStyleCnt="5"/>
      <dgm:spPr/>
      <dgm:t>
        <a:bodyPr/>
        <a:lstStyle/>
        <a:p>
          <a:endParaRPr lang="en-US"/>
        </a:p>
      </dgm:t>
    </dgm:pt>
    <dgm:pt modelId="{1CD22389-90D5-493A-BDB9-628034F4363B}" type="pres">
      <dgm:prSet presAssocID="{D2D7182C-78D0-4B6A-9377-C0211F816EF3}" presName="node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77D566-03D9-4963-8F72-CF40F6FBD4FD}" type="pres">
      <dgm:prSet presAssocID="{47B86821-B1CE-494B-ABCC-EC7555885867}" presName="node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D6C670-843F-40EF-A06D-FAC3862A0E62}" type="pres">
      <dgm:prSet presAssocID="{48F2A174-B9AB-492C-AFE9-6B47BA4B7907}" presName="node" presStyleLbl="venn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4EFE01-89D5-42D4-B5D9-883118612837}" type="pres">
      <dgm:prSet presAssocID="{17708E10-99B7-4B50-97E2-1856D9199841}" presName="node" presStyleLbl="venn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A42ECA3-CF97-48B3-AC51-AF63579875AA}" type="presOf" srcId="{B306938E-0F32-4B7E-9AB0-DD3BEF7FA12F}" destId="{09F2375C-D914-44E3-B61C-9ECFA5AB8E24}" srcOrd="0" destOrd="0" presId="urn:microsoft.com/office/officeart/2005/8/layout/radial3"/>
    <dgm:cxn modelId="{C9E72B54-D818-43A1-A0A6-CBD074D559C5}" type="presOf" srcId="{48F2A174-B9AB-492C-AFE9-6B47BA4B7907}" destId="{17D6C670-843F-40EF-A06D-FAC3862A0E62}" srcOrd="0" destOrd="0" presId="urn:microsoft.com/office/officeart/2005/8/layout/radial3"/>
    <dgm:cxn modelId="{1E505C65-5E57-4584-BD8A-EB9CA172EBDD}" srcId="{B306938E-0F32-4B7E-9AB0-DD3BEF7FA12F}" destId="{17708E10-99B7-4B50-97E2-1856D9199841}" srcOrd="3" destOrd="0" parTransId="{73713CAA-7CD9-4738-A942-874E473E08AB}" sibTransId="{090F4797-3613-4EA5-BEC9-88A67E583363}"/>
    <dgm:cxn modelId="{9CA6E007-9911-416C-8748-E3E91DE2F1CD}" type="presOf" srcId="{47B86821-B1CE-494B-ABCC-EC7555885867}" destId="{2377D566-03D9-4963-8F72-CF40F6FBD4FD}" srcOrd="0" destOrd="0" presId="urn:microsoft.com/office/officeart/2005/8/layout/radial3"/>
    <dgm:cxn modelId="{D96AD022-B8DD-41A1-B914-D99AC9A1ECB5}" type="presOf" srcId="{17708E10-99B7-4B50-97E2-1856D9199841}" destId="{794EFE01-89D5-42D4-B5D9-883118612837}" srcOrd="0" destOrd="0" presId="urn:microsoft.com/office/officeart/2005/8/layout/radial3"/>
    <dgm:cxn modelId="{E4BE3013-87DE-40DB-AD79-896C6618F14B}" srcId="{B306938E-0F32-4B7E-9AB0-DD3BEF7FA12F}" destId="{D2D7182C-78D0-4B6A-9377-C0211F816EF3}" srcOrd="0" destOrd="0" parTransId="{9D3E4C78-E269-4102-8031-C1D17AA6F097}" sibTransId="{D4C592A5-0D75-493A-81B0-585E47605919}"/>
    <dgm:cxn modelId="{A6953C8C-C350-4F5D-A609-B4DFD80618AF}" srcId="{B306938E-0F32-4B7E-9AB0-DD3BEF7FA12F}" destId="{48F2A174-B9AB-492C-AFE9-6B47BA4B7907}" srcOrd="2" destOrd="0" parTransId="{AD242B81-953F-4A12-8772-563F5CF746B6}" sibTransId="{4BB6E982-3051-4948-BB4C-F2E0C80C5F15}"/>
    <dgm:cxn modelId="{9376F8EC-AC64-41F7-B874-A9FEF4C864A3}" type="presOf" srcId="{D2D7182C-78D0-4B6A-9377-C0211F816EF3}" destId="{1CD22389-90D5-493A-BDB9-628034F4363B}" srcOrd="0" destOrd="0" presId="urn:microsoft.com/office/officeart/2005/8/layout/radial3"/>
    <dgm:cxn modelId="{9DA96369-5DE0-4F85-BA1B-49101A813BCA}" srcId="{B306938E-0F32-4B7E-9AB0-DD3BEF7FA12F}" destId="{47B86821-B1CE-494B-ABCC-EC7555885867}" srcOrd="1" destOrd="0" parTransId="{32E6CA93-2114-472E-B87F-5E80D7EA843A}" sibTransId="{773FCBD7-1748-4F97-BD8D-07F43C41E436}"/>
    <dgm:cxn modelId="{DD8CB92C-74B4-4149-B46F-621139A73D10}" type="presOf" srcId="{4B8389DC-0170-4492-8430-938389DEB861}" destId="{E844B525-746A-4E30-946D-646931452248}" srcOrd="0" destOrd="0" presId="urn:microsoft.com/office/officeart/2005/8/layout/radial3"/>
    <dgm:cxn modelId="{101F38E0-94A2-4377-963E-DE3C868DB091}" srcId="{4B8389DC-0170-4492-8430-938389DEB861}" destId="{B306938E-0F32-4B7E-9AB0-DD3BEF7FA12F}" srcOrd="0" destOrd="0" parTransId="{121BAC6A-F721-49CB-97CE-14874E20FDB3}" sibTransId="{35BF4C17-A65C-46CA-BC47-EF7AED291C17}"/>
    <dgm:cxn modelId="{65973E9D-34E9-431D-AAF3-72C0F2AF9D1E}" type="presParOf" srcId="{E844B525-746A-4E30-946D-646931452248}" destId="{BCF3EF83-9715-4267-811A-14BF99440826}" srcOrd="0" destOrd="0" presId="urn:microsoft.com/office/officeart/2005/8/layout/radial3"/>
    <dgm:cxn modelId="{BA9632F6-D4E9-45C6-9C5A-7CF6130B8700}" type="presParOf" srcId="{BCF3EF83-9715-4267-811A-14BF99440826}" destId="{09F2375C-D914-44E3-B61C-9ECFA5AB8E24}" srcOrd="0" destOrd="0" presId="urn:microsoft.com/office/officeart/2005/8/layout/radial3"/>
    <dgm:cxn modelId="{295A5385-14D6-4413-B423-E3F55B4DF497}" type="presParOf" srcId="{BCF3EF83-9715-4267-811A-14BF99440826}" destId="{1CD22389-90D5-493A-BDB9-628034F4363B}" srcOrd="1" destOrd="0" presId="urn:microsoft.com/office/officeart/2005/8/layout/radial3"/>
    <dgm:cxn modelId="{10ADDDAF-571B-48F2-A992-ABE2F6BDB80C}" type="presParOf" srcId="{BCF3EF83-9715-4267-811A-14BF99440826}" destId="{2377D566-03D9-4963-8F72-CF40F6FBD4FD}" srcOrd="2" destOrd="0" presId="urn:microsoft.com/office/officeart/2005/8/layout/radial3"/>
    <dgm:cxn modelId="{1E516D10-DE2E-49B6-85A7-356228EBF191}" type="presParOf" srcId="{BCF3EF83-9715-4267-811A-14BF99440826}" destId="{17D6C670-843F-40EF-A06D-FAC3862A0E62}" srcOrd="3" destOrd="0" presId="urn:microsoft.com/office/officeart/2005/8/layout/radial3"/>
    <dgm:cxn modelId="{3C8E6C02-0669-43A0-9801-4A3C757B82D0}" type="presParOf" srcId="{BCF3EF83-9715-4267-811A-14BF99440826}" destId="{794EFE01-89D5-42D4-B5D9-883118612837}" srcOrd="4" destOrd="0" presId="urn:microsoft.com/office/officeart/2005/8/layout/radial3"/>
  </dgm:cxnLst>
  <dgm:bg>
    <a:noFill/>
  </dgm:bg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4B00AA-2D34-4FDC-89CA-9FC2468BF881}" type="doc">
      <dgm:prSet loTypeId="urn:microsoft.com/office/officeart/2005/8/layout/vList5" loCatId="list" qsTypeId="urn:microsoft.com/office/officeart/2005/8/quickstyle/simple5" qsCatId="simple" csTypeId="urn:microsoft.com/office/officeart/2005/8/colors/colorful1#1" csCatId="colorful" phldr="1"/>
      <dgm:spPr/>
      <dgm:t>
        <a:bodyPr/>
        <a:lstStyle/>
        <a:p>
          <a:endParaRPr lang="en-IN"/>
        </a:p>
      </dgm:t>
    </dgm:pt>
    <dgm:pt modelId="{50325471-2A67-4917-84CC-95E9CC2AE3D9}">
      <dgm:prSet phldrT="[Text]" custT="1"/>
      <dgm:spPr/>
      <dgm:t>
        <a:bodyPr/>
        <a:lstStyle/>
        <a:p>
          <a:r>
            <a:rPr lang="en-IN" sz="1600" dirty="0" smtClean="0"/>
            <a:t>Union Public Service commission(ESCO model)</a:t>
          </a:r>
          <a:endParaRPr lang="en-IN" sz="1600" dirty="0"/>
        </a:p>
      </dgm:t>
    </dgm:pt>
    <dgm:pt modelId="{64031F9B-FCCC-4D55-B53A-CF32BC45AC3A}" type="parTrans" cxnId="{C933D88D-9CE1-4F55-B947-0B0D8C2C6924}">
      <dgm:prSet/>
      <dgm:spPr/>
      <dgm:t>
        <a:bodyPr/>
        <a:lstStyle/>
        <a:p>
          <a:endParaRPr lang="en-IN" sz="1200">
            <a:solidFill>
              <a:schemeClr val="tx1"/>
            </a:solidFill>
          </a:endParaRPr>
        </a:p>
      </dgm:t>
    </dgm:pt>
    <dgm:pt modelId="{1A04F840-36AA-4FDD-B69A-511C918AFC50}" type="sibTrans" cxnId="{C933D88D-9CE1-4F55-B947-0B0D8C2C6924}">
      <dgm:prSet/>
      <dgm:spPr/>
      <dgm:t>
        <a:bodyPr/>
        <a:lstStyle/>
        <a:p>
          <a:endParaRPr lang="en-IN" sz="1200">
            <a:solidFill>
              <a:schemeClr val="tx1"/>
            </a:solidFill>
          </a:endParaRPr>
        </a:p>
      </dgm:t>
    </dgm:pt>
    <dgm:pt modelId="{BEDBB494-7228-4BC0-A1E4-4FA756734FCE}">
      <dgm:prSet phldrT="[Text]" custT="1"/>
      <dgm:spPr/>
      <dgm:t>
        <a:bodyPr/>
        <a:lstStyle/>
        <a:p>
          <a:r>
            <a:rPr lang="en-IN" sz="1200" dirty="0" smtClean="0"/>
            <a:t>ESCO being taken up in association with UPSC.</a:t>
          </a:r>
          <a:endParaRPr lang="en-IN" sz="1200" dirty="0"/>
        </a:p>
      </dgm:t>
    </dgm:pt>
    <dgm:pt modelId="{7666DB5A-E586-49E8-927C-44EEBE0FA9D1}" type="parTrans" cxnId="{B2BFA5C4-6861-49A4-BE76-184B894A1532}">
      <dgm:prSet/>
      <dgm:spPr/>
      <dgm:t>
        <a:bodyPr/>
        <a:lstStyle/>
        <a:p>
          <a:endParaRPr lang="en-IN" sz="1200">
            <a:solidFill>
              <a:schemeClr val="tx1"/>
            </a:solidFill>
          </a:endParaRPr>
        </a:p>
      </dgm:t>
    </dgm:pt>
    <dgm:pt modelId="{B677679B-0E5D-4DF8-B310-44EFA65891F7}" type="sibTrans" cxnId="{B2BFA5C4-6861-49A4-BE76-184B894A1532}">
      <dgm:prSet/>
      <dgm:spPr/>
      <dgm:t>
        <a:bodyPr/>
        <a:lstStyle/>
        <a:p>
          <a:endParaRPr lang="en-IN" sz="1200">
            <a:solidFill>
              <a:schemeClr val="tx1"/>
            </a:solidFill>
          </a:endParaRPr>
        </a:p>
      </dgm:t>
    </dgm:pt>
    <dgm:pt modelId="{20DED945-3800-414D-8F80-8A6724305020}">
      <dgm:prSet phldrT="[Text]" custT="1"/>
      <dgm:spPr/>
      <dgm:t>
        <a:bodyPr/>
        <a:lstStyle/>
        <a:p>
          <a:r>
            <a:rPr lang="en-US" sz="1600" dirty="0" smtClean="0"/>
            <a:t>Shram Shakti Bhawan (Deferred Payment Model)</a:t>
          </a:r>
          <a:endParaRPr lang="en-IN" sz="1600" dirty="0"/>
        </a:p>
      </dgm:t>
    </dgm:pt>
    <dgm:pt modelId="{A08B3E57-4A35-43B2-9B86-FFBA5F1FA373}" type="parTrans" cxnId="{80B1CCE5-F5EE-4672-8113-075318CEE6F0}">
      <dgm:prSet/>
      <dgm:spPr/>
      <dgm:t>
        <a:bodyPr/>
        <a:lstStyle/>
        <a:p>
          <a:endParaRPr lang="en-IN" sz="1200">
            <a:solidFill>
              <a:schemeClr val="tx1"/>
            </a:solidFill>
          </a:endParaRPr>
        </a:p>
      </dgm:t>
    </dgm:pt>
    <dgm:pt modelId="{BAFF1529-52FF-4000-BD81-04AB91E13465}" type="sibTrans" cxnId="{80B1CCE5-F5EE-4672-8113-075318CEE6F0}">
      <dgm:prSet/>
      <dgm:spPr/>
      <dgm:t>
        <a:bodyPr/>
        <a:lstStyle/>
        <a:p>
          <a:endParaRPr lang="en-IN" sz="1200">
            <a:solidFill>
              <a:schemeClr val="tx1"/>
            </a:solidFill>
          </a:endParaRPr>
        </a:p>
      </dgm:t>
    </dgm:pt>
    <dgm:pt modelId="{3EDB1750-6141-4BDE-9637-8F030EE0AB12}">
      <dgm:prSet phldrT="[Text]" custT="1"/>
      <dgm:spPr/>
      <dgm:t>
        <a:bodyPr/>
        <a:lstStyle/>
        <a:p>
          <a:r>
            <a:rPr lang="en-US" sz="1200" dirty="0" smtClean="0"/>
            <a:t>Energy Efficiency retrofits for all 3 Ministries – Power, Labour and Water</a:t>
          </a:r>
          <a:endParaRPr lang="en-IN" sz="1200" dirty="0"/>
        </a:p>
      </dgm:t>
    </dgm:pt>
    <dgm:pt modelId="{679A22F5-588E-4741-A3B4-EEDE15FB2902}" type="parTrans" cxnId="{24CBA447-284B-48D4-AF0A-B4666D162169}">
      <dgm:prSet/>
      <dgm:spPr/>
      <dgm:t>
        <a:bodyPr/>
        <a:lstStyle/>
        <a:p>
          <a:endParaRPr lang="en-IN" sz="1200">
            <a:solidFill>
              <a:schemeClr val="tx1"/>
            </a:solidFill>
          </a:endParaRPr>
        </a:p>
      </dgm:t>
    </dgm:pt>
    <dgm:pt modelId="{421F8CF5-481D-463F-9346-5E0638A6C32E}" type="sibTrans" cxnId="{24CBA447-284B-48D4-AF0A-B4666D162169}">
      <dgm:prSet/>
      <dgm:spPr/>
      <dgm:t>
        <a:bodyPr/>
        <a:lstStyle/>
        <a:p>
          <a:endParaRPr lang="en-IN" sz="1200">
            <a:solidFill>
              <a:schemeClr val="tx1"/>
            </a:solidFill>
          </a:endParaRPr>
        </a:p>
      </dgm:t>
    </dgm:pt>
    <dgm:pt modelId="{C46C1C2A-2935-4962-BF8F-538B203ADB0A}">
      <dgm:prSet phldrT="[Text]" custT="1"/>
      <dgm:spPr/>
      <dgm:t>
        <a:bodyPr/>
        <a:lstStyle/>
        <a:p>
          <a:r>
            <a:rPr lang="en-IN" sz="1200" dirty="0" smtClean="0"/>
            <a:t>Project Completed by EESL on ESCO model.</a:t>
          </a:r>
          <a:endParaRPr lang="en-IN" sz="1200" dirty="0"/>
        </a:p>
      </dgm:t>
    </dgm:pt>
    <dgm:pt modelId="{8A54CEC6-3023-49AD-8268-E6EE7AF06322}" type="parTrans" cxnId="{CCA36B96-50F9-409F-8378-D82A415DED1B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1C0ED6AC-6654-4EA7-8EEA-5B754A8ABD68}" type="sibTrans" cxnId="{CCA36B96-50F9-409F-8378-D82A415DED1B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069D0A83-1474-4EB6-BE0F-887CDA562A49}">
      <dgm:prSet phldrT="[Text]" custT="1"/>
      <dgm:spPr/>
      <dgm:t>
        <a:bodyPr/>
        <a:lstStyle/>
        <a:p>
          <a:r>
            <a:rPr lang="en-IN" sz="1200" dirty="0" smtClean="0"/>
            <a:t>8% on bill energy savings achieved</a:t>
          </a:r>
          <a:endParaRPr lang="en-IN" sz="1200" dirty="0"/>
        </a:p>
      </dgm:t>
    </dgm:pt>
    <dgm:pt modelId="{69159A8F-B3F9-4798-93A4-9465854CF5EC}" type="parTrans" cxnId="{7478DAE6-D214-4890-AB48-3A83555CF8B9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5227AB85-CC38-44CA-9B63-EE4DC56870CB}" type="sibTrans" cxnId="{7478DAE6-D214-4890-AB48-3A83555CF8B9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6F3D075B-D2C9-4205-8201-3E99570A9030}">
      <dgm:prSet phldrT="[Text]" custT="1"/>
      <dgm:spPr/>
      <dgm:t>
        <a:bodyPr/>
        <a:lstStyle/>
        <a:p>
          <a:r>
            <a:rPr lang="en-IN" sz="1200" dirty="0" smtClean="0"/>
            <a:t>Project Investment – Rs. 120 Lacs, Energy Cost Savings Rs. 40 </a:t>
          </a:r>
          <a:r>
            <a:rPr lang="en-IN" sz="1200" dirty="0" err="1" smtClean="0"/>
            <a:t>lacs</a:t>
          </a:r>
          <a:endParaRPr lang="en-IN" sz="1200" dirty="0"/>
        </a:p>
      </dgm:t>
    </dgm:pt>
    <dgm:pt modelId="{0F92B3FB-A307-4899-97A9-7724162C616A}" type="parTrans" cxnId="{42418A31-EFDC-47B4-8AA0-5F675A07E043}">
      <dgm:prSet/>
      <dgm:spPr/>
      <dgm:t>
        <a:bodyPr/>
        <a:lstStyle/>
        <a:p>
          <a:endParaRPr lang="en-IN" sz="1200"/>
        </a:p>
      </dgm:t>
    </dgm:pt>
    <dgm:pt modelId="{CBAD5A60-3717-4BE8-B801-C991A12A6767}" type="sibTrans" cxnId="{42418A31-EFDC-47B4-8AA0-5F675A07E043}">
      <dgm:prSet/>
      <dgm:spPr/>
      <dgm:t>
        <a:bodyPr/>
        <a:lstStyle/>
        <a:p>
          <a:endParaRPr lang="en-IN" sz="1200"/>
        </a:p>
      </dgm:t>
    </dgm:pt>
    <dgm:pt modelId="{EB56C42B-4CF8-4574-B67B-02D2A0F2954C}">
      <dgm:prSet phldrT="[Text]" custT="1"/>
      <dgm:spPr/>
      <dgm:t>
        <a:bodyPr/>
        <a:lstStyle/>
        <a:p>
          <a:r>
            <a:rPr lang="en-US" sz="1600" dirty="0" smtClean="0"/>
            <a:t>Niti Aayog  Phase 2 (ESCO Model)</a:t>
          </a:r>
          <a:endParaRPr lang="en-IN" sz="1600" dirty="0"/>
        </a:p>
      </dgm:t>
    </dgm:pt>
    <dgm:pt modelId="{15B8787E-C9A9-4204-9C44-7D3A08DA5D9B}" type="parTrans" cxnId="{B259487C-370C-4B8E-AA93-4B91DFEC1AB2}">
      <dgm:prSet/>
      <dgm:spPr/>
      <dgm:t>
        <a:bodyPr/>
        <a:lstStyle/>
        <a:p>
          <a:endParaRPr lang="en-IN" sz="1200"/>
        </a:p>
      </dgm:t>
    </dgm:pt>
    <dgm:pt modelId="{63332636-6B14-48E8-8010-404D2EA4FC12}" type="sibTrans" cxnId="{B259487C-370C-4B8E-AA93-4B91DFEC1AB2}">
      <dgm:prSet/>
      <dgm:spPr/>
      <dgm:t>
        <a:bodyPr/>
        <a:lstStyle/>
        <a:p>
          <a:endParaRPr lang="en-IN" sz="1200"/>
        </a:p>
      </dgm:t>
    </dgm:pt>
    <dgm:pt modelId="{EEFE180E-32E9-4174-8F71-27291A029D65}">
      <dgm:prSet phldrT="[Text]" custT="1"/>
      <dgm:spPr/>
      <dgm:t>
        <a:bodyPr/>
        <a:lstStyle/>
        <a:p>
          <a:r>
            <a:rPr lang="en-IN" sz="1200" dirty="0" smtClean="0"/>
            <a:t>Project to be taken up on ESCO with CPWD ECD 1 – Investment of Rs. 2 Crores energy + Maintenance cost savings of Rs. 45 Lacs</a:t>
          </a:r>
          <a:endParaRPr lang="en-IN" sz="1200" dirty="0"/>
        </a:p>
      </dgm:t>
    </dgm:pt>
    <dgm:pt modelId="{9414184C-6EA4-4065-9155-CD48133DDB38}" type="parTrans" cxnId="{706D6FCC-1D7E-41E2-AD9E-97F29D216C1A}">
      <dgm:prSet/>
      <dgm:spPr/>
      <dgm:t>
        <a:bodyPr/>
        <a:lstStyle/>
        <a:p>
          <a:endParaRPr lang="en-IN" sz="1200"/>
        </a:p>
      </dgm:t>
    </dgm:pt>
    <dgm:pt modelId="{476AC87D-CE87-4CB3-B5C4-63EEAA0043F4}" type="sibTrans" cxnId="{706D6FCC-1D7E-41E2-AD9E-97F29D216C1A}">
      <dgm:prSet/>
      <dgm:spPr/>
      <dgm:t>
        <a:bodyPr/>
        <a:lstStyle/>
        <a:p>
          <a:endParaRPr lang="en-IN" sz="1200"/>
        </a:p>
      </dgm:t>
    </dgm:pt>
    <dgm:pt modelId="{43CB9149-7BC9-49D1-8620-A1D73B55CA9E}">
      <dgm:prSet phldrT="[Text]" custT="1"/>
      <dgm:spPr/>
      <dgm:t>
        <a:bodyPr/>
        <a:lstStyle/>
        <a:p>
          <a:r>
            <a:rPr lang="en-IN" sz="1200" dirty="0" smtClean="0"/>
            <a:t>120TR chiller system to be deployed in addition to thermal and lighting controls, LED lights and portable AC</a:t>
          </a:r>
          <a:endParaRPr lang="en-IN" sz="1200" dirty="0"/>
        </a:p>
      </dgm:t>
    </dgm:pt>
    <dgm:pt modelId="{2B054065-2D7B-4E5A-AB65-B3B6C3613D6B}" type="parTrans" cxnId="{FE213842-7EC6-4C3F-B32A-B7796C175DC7}">
      <dgm:prSet/>
      <dgm:spPr/>
      <dgm:t>
        <a:bodyPr/>
        <a:lstStyle/>
        <a:p>
          <a:endParaRPr lang="en-IN" sz="1200"/>
        </a:p>
      </dgm:t>
    </dgm:pt>
    <dgm:pt modelId="{7E22158F-1BAD-46C4-AE71-01DF8807E4E7}" type="sibTrans" cxnId="{FE213842-7EC6-4C3F-B32A-B7796C175DC7}">
      <dgm:prSet/>
      <dgm:spPr/>
      <dgm:t>
        <a:bodyPr/>
        <a:lstStyle/>
        <a:p>
          <a:endParaRPr lang="en-IN" sz="1200"/>
        </a:p>
      </dgm:t>
    </dgm:pt>
    <dgm:pt modelId="{52AAA509-6EFE-4208-B91D-5A4C051C4680}">
      <dgm:prSet phldrT="[Text]" custT="1"/>
      <dgm:spPr/>
      <dgm:t>
        <a:bodyPr/>
        <a:lstStyle/>
        <a:p>
          <a:r>
            <a:rPr lang="en-IN" sz="1200" dirty="0" smtClean="0"/>
            <a:t>Agreements being negotiated due to high capital investment for chillers</a:t>
          </a:r>
          <a:endParaRPr lang="en-IN" sz="1200" dirty="0"/>
        </a:p>
      </dgm:t>
    </dgm:pt>
    <dgm:pt modelId="{AF916A39-514A-482C-A733-375AF383EEE5}" type="parTrans" cxnId="{B516EF9B-34D6-487E-AE43-AB7C9417C0E4}">
      <dgm:prSet/>
      <dgm:spPr/>
      <dgm:t>
        <a:bodyPr/>
        <a:lstStyle/>
        <a:p>
          <a:endParaRPr lang="en-IN" sz="1200"/>
        </a:p>
      </dgm:t>
    </dgm:pt>
    <dgm:pt modelId="{171F9A29-0D0D-4569-9374-3A1118ADA909}" type="sibTrans" cxnId="{B516EF9B-34D6-487E-AE43-AB7C9417C0E4}">
      <dgm:prSet/>
      <dgm:spPr/>
      <dgm:t>
        <a:bodyPr/>
        <a:lstStyle/>
        <a:p>
          <a:endParaRPr lang="en-IN" sz="1200"/>
        </a:p>
      </dgm:t>
    </dgm:pt>
    <dgm:pt modelId="{F52C2374-1C7C-48D9-9306-1D823A26A3F5}">
      <dgm:prSet phldrT="[Text]" custT="1"/>
      <dgm:spPr/>
      <dgm:t>
        <a:bodyPr/>
        <a:lstStyle/>
        <a:p>
          <a:endParaRPr lang="en-IN" sz="1200" dirty="0">
            <a:solidFill>
              <a:schemeClr val="tx1"/>
            </a:solidFill>
          </a:endParaRPr>
        </a:p>
      </dgm:t>
    </dgm:pt>
    <dgm:pt modelId="{0EEB31A3-1E40-4602-B777-2B43DBECD78A}" type="parTrans" cxnId="{1B9B8037-2F01-4053-98A3-A38AD828CDD8}">
      <dgm:prSet/>
      <dgm:spPr/>
      <dgm:t>
        <a:bodyPr/>
        <a:lstStyle/>
        <a:p>
          <a:endParaRPr lang="en-IN" sz="1200"/>
        </a:p>
      </dgm:t>
    </dgm:pt>
    <dgm:pt modelId="{67C91E95-0135-443C-81D5-28E83BD83DEE}" type="sibTrans" cxnId="{1B9B8037-2F01-4053-98A3-A38AD828CDD8}">
      <dgm:prSet/>
      <dgm:spPr/>
      <dgm:t>
        <a:bodyPr/>
        <a:lstStyle/>
        <a:p>
          <a:endParaRPr lang="en-IN" sz="1200"/>
        </a:p>
      </dgm:t>
    </dgm:pt>
    <dgm:pt modelId="{A363AA96-16CC-4E02-8AF5-582A09120E71}">
      <dgm:prSet phldrT="[Text]" custT="1"/>
      <dgm:spPr/>
      <dgm:t>
        <a:bodyPr/>
        <a:lstStyle/>
        <a:p>
          <a:r>
            <a:rPr lang="en-US" sz="1600" dirty="0" smtClean="0"/>
            <a:t>IP Bhawan (ESCO Model) </a:t>
          </a:r>
          <a:endParaRPr lang="en-IN" sz="1600" dirty="0"/>
        </a:p>
      </dgm:t>
    </dgm:pt>
    <dgm:pt modelId="{0D6F7488-B05A-4D53-8B28-DB0E2AA9D649}" type="parTrans" cxnId="{A1B241E7-C5D9-4333-85D9-F6F1E08D50DE}">
      <dgm:prSet/>
      <dgm:spPr/>
      <dgm:t>
        <a:bodyPr/>
        <a:lstStyle/>
        <a:p>
          <a:endParaRPr lang="en-IN" sz="1200"/>
        </a:p>
      </dgm:t>
    </dgm:pt>
    <dgm:pt modelId="{975CDD1B-9C7B-48E7-8EF6-096F26D22CCD}" type="sibTrans" cxnId="{A1B241E7-C5D9-4333-85D9-F6F1E08D50DE}">
      <dgm:prSet/>
      <dgm:spPr/>
      <dgm:t>
        <a:bodyPr/>
        <a:lstStyle/>
        <a:p>
          <a:endParaRPr lang="en-IN" sz="1200"/>
        </a:p>
      </dgm:t>
    </dgm:pt>
    <dgm:pt modelId="{F17492F0-5D41-4D87-9D04-069A5520EE06}">
      <dgm:prSet phldrT="[Text]" custT="1"/>
      <dgm:spPr/>
      <dgm:t>
        <a:bodyPr/>
        <a:lstStyle/>
        <a:p>
          <a:r>
            <a:rPr lang="en-IN" sz="1200" dirty="0" smtClean="0"/>
            <a:t>ESCO being taken up in direct association with CPWD ED 16</a:t>
          </a:r>
          <a:endParaRPr lang="en-IN" sz="1200" dirty="0"/>
        </a:p>
      </dgm:t>
    </dgm:pt>
    <dgm:pt modelId="{2F83257C-F585-4135-9073-5EAF161130E2}" type="parTrans" cxnId="{40232330-6A04-4A56-9496-F59EDA49D568}">
      <dgm:prSet/>
      <dgm:spPr/>
      <dgm:t>
        <a:bodyPr/>
        <a:lstStyle/>
        <a:p>
          <a:endParaRPr lang="en-IN" sz="1200"/>
        </a:p>
      </dgm:t>
    </dgm:pt>
    <dgm:pt modelId="{452EF76A-0715-4CC9-93C8-446893DA683C}" type="sibTrans" cxnId="{40232330-6A04-4A56-9496-F59EDA49D568}">
      <dgm:prSet/>
      <dgm:spPr/>
      <dgm:t>
        <a:bodyPr/>
        <a:lstStyle/>
        <a:p>
          <a:endParaRPr lang="en-IN" sz="1200"/>
        </a:p>
      </dgm:t>
    </dgm:pt>
    <dgm:pt modelId="{E0BB785D-32F0-4C6B-9202-145A3902DE30}">
      <dgm:prSet phldrT="[Text]" custT="1"/>
      <dgm:spPr/>
      <dgm:t>
        <a:bodyPr/>
        <a:lstStyle/>
        <a:p>
          <a:r>
            <a:rPr lang="en-IN" sz="1200" dirty="0" smtClean="0"/>
            <a:t>Project Investment – Rs. 2 Crores, E&amp;M Cost savings of Rs. 55 Lacs per year</a:t>
          </a:r>
          <a:endParaRPr lang="en-IN" sz="1200" dirty="0"/>
        </a:p>
      </dgm:t>
    </dgm:pt>
    <dgm:pt modelId="{4AE00461-41C5-4AD2-BE4A-731C7B717C92}" type="parTrans" cxnId="{4A9D86A2-D401-4746-B87F-5D4CC49D52B8}">
      <dgm:prSet/>
      <dgm:spPr/>
      <dgm:t>
        <a:bodyPr/>
        <a:lstStyle/>
        <a:p>
          <a:endParaRPr lang="en-IN" sz="1200"/>
        </a:p>
      </dgm:t>
    </dgm:pt>
    <dgm:pt modelId="{2ED8D380-706B-4BE4-9E4D-50013E6F5071}" type="sibTrans" cxnId="{4A9D86A2-D401-4746-B87F-5D4CC49D52B8}">
      <dgm:prSet/>
      <dgm:spPr/>
      <dgm:t>
        <a:bodyPr/>
        <a:lstStyle/>
        <a:p>
          <a:endParaRPr lang="en-IN" sz="1200"/>
        </a:p>
      </dgm:t>
    </dgm:pt>
    <dgm:pt modelId="{19A760EC-BB3D-4A23-8DFD-EEE8F91BFDA2}">
      <dgm:prSet phldrT="[Text]" custT="1"/>
      <dgm:spPr/>
      <dgm:t>
        <a:bodyPr/>
        <a:lstStyle/>
        <a:p>
          <a:r>
            <a:rPr lang="en-IN" sz="1200" dirty="0" smtClean="0"/>
            <a:t>Project Period of 5 years, EESL share 92% of estimated cost savings</a:t>
          </a:r>
          <a:endParaRPr lang="en-IN" sz="1200" dirty="0"/>
        </a:p>
      </dgm:t>
    </dgm:pt>
    <dgm:pt modelId="{385595F5-DE06-4122-8FA9-4F8C72224672}" type="parTrans" cxnId="{73C97319-E6AF-4270-B154-56561BB23F5D}">
      <dgm:prSet/>
      <dgm:spPr/>
      <dgm:t>
        <a:bodyPr/>
        <a:lstStyle/>
        <a:p>
          <a:endParaRPr lang="en-IN" sz="1200"/>
        </a:p>
      </dgm:t>
    </dgm:pt>
    <dgm:pt modelId="{6AAB069F-DED9-4EE5-BF9A-51969D822B2B}" type="sibTrans" cxnId="{73C97319-E6AF-4270-B154-56561BB23F5D}">
      <dgm:prSet/>
      <dgm:spPr/>
      <dgm:t>
        <a:bodyPr/>
        <a:lstStyle/>
        <a:p>
          <a:endParaRPr lang="en-IN" sz="1200"/>
        </a:p>
      </dgm:t>
    </dgm:pt>
    <dgm:pt modelId="{D9178868-8140-498F-AD21-33D438F66840}">
      <dgm:prSet phldrT="[Text]" custT="1"/>
      <dgm:spPr/>
      <dgm:t>
        <a:bodyPr/>
        <a:lstStyle/>
        <a:p>
          <a:r>
            <a:rPr lang="en-IN" sz="1600" dirty="0" smtClean="0"/>
            <a:t>Nirman Bhawan (ESCO Model)</a:t>
          </a:r>
          <a:endParaRPr lang="en-IN" sz="1600" dirty="0"/>
        </a:p>
      </dgm:t>
    </dgm:pt>
    <dgm:pt modelId="{CDB8B1AD-07B3-4AC8-949F-38AE93486CEA}" type="parTrans" cxnId="{05244D3D-21DE-4F24-9160-7B64AE913ECB}">
      <dgm:prSet/>
      <dgm:spPr/>
      <dgm:t>
        <a:bodyPr/>
        <a:lstStyle/>
        <a:p>
          <a:endParaRPr lang="en-IN" sz="1200"/>
        </a:p>
      </dgm:t>
    </dgm:pt>
    <dgm:pt modelId="{C6F9F6AE-934C-48D9-8C6A-976212F2501D}" type="sibTrans" cxnId="{05244D3D-21DE-4F24-9160-7B64AE913ECB}">
      <dgm:prSet/>
      <dgm:spPr/>
      <dgm:t>
        <a:bodyPr/>
        <a:lstStyle/>
        <a:p>
          <a:endParaRPr lang="en-IN" sz="1200"/>
        </a:p>
      </dgm:t>
    </dgm:pt>
    <dgm:pt modelId="{8E7B5144-6EEB-4055-B32C-84091F8B38B5}">
      <dgm:prSet phldrT="[Text]" custT="1"/>
      <dgm:spPr/>
      <dgm:t>
        <a:bodyPr/>
        <a:lstStyle/>
        <a:p>
          <a:r>
            <a:rPr lang="en-IN" sz="1200" dirty="0" smtClean="0"/>
            <a:t>ESCO being taken up in direct association with CPWD ECD 1</a:t>
          </a:r>
          <a:endParaRPr lang="en-IN" sz="1200" dirty="0"/>
        </a:p>
      </dgm:t>
    </dgm:pt>
    <dgm:pt modelId="{1FF0E7CD-FBB9-466B-9F39-243186160AB7}" type="parTrans" cxnId="{A6238EDC-21BA-4304-95CF-B550CB3E182C}">
      <dgm:prSet/>
      <dgm:spPr/>
      <dgm:t>
        <a:bodyPr/>
        <a:lstStyle/>
        <a:p>
          <a:endParaRPr lang="en-IN" sz="1200"/>
        </a:p>
      </dgm:t>
    </dgm:pt>
    <dgm:pt modelId="{B5EC7E41-8C00-4C9E-A71D-C5BD92B69F35}" type="sibTrans" cxnId="{A6238EDC-21BA-4304-95CF-B550CB3E182C}">
      <dgm:prSet/>
      <dgm:spPr/>
      <dgm:t>
        <a:bodyPr/>
        <a:lstStyle/>
        <a:p>
          <a:endParaRPr lang="en-IN" sz="1200"/>
        </a:p>
      </dgm:t>
    </dgm:pt>
    <dgm:pt modelId="{2EDA7862-36F4-4E15-9952-2FADD934E5B4}">
      <dgm:prSet custT="1"/>
      <dgm:spPr/>
      <dgm:t>
        <a:bodyPr/>
        <a:lstStyle/>
        <a:p>
          <a:r>
            <a:rPr lang="en-IN" sz="1200" dirty="0" smtClean="0"/>
            <a:t>Project Investment – Rs. 2.5 Crores, E&amp;M Cost savings of Rs. 80 Lacs per year</a:t>
          </a:r>
          <a:endParaRPr lang="en-IN" sz="1200" dirty="0"/>
        </a:p>
      </dgm:t>
    </dgm:pt>
    <dgm:pt modelId="{D1AD50B5-81D0-45F7-9F5A-168F9DAB6292}" type="parTrans" cxnId="{ED6D58A7-763B-46FF-9BD4-43C813B3DAC6}">
      <dgm:prSet/>
      <dgm:spPr/>
      <dgm:t>
        <a:bodyPr/>
        <a:lstStyle/>
        <a:p>
          <a:endParaRPr lang="en-IN" sz="1200"/>
        </a:p>
      </dgm:t>
    </dgm:pt>
    <dgm:pt modelId="{13DAFF30-5162-4579-B25C-75C0685453DB}" type="sibTrans" cxnId="{ED6D58A7-763B-46FF-9BD4-43C813B3DAC6}">
      <dgm:prSet/>
      <dgm:spPr/>
      <dgm:t>
        <a:bodyPr/>
        <a:lstStyle/>
        <a:p>
          <a:endParaRPr lang="en-IN" sz="1200"/>
        </a:p>
      </dgm:t>
    </dgm:pt>
    <dgm:pt modelId="{F7DE2D93-0251-43E1-AA0B-1906927B450B}">
      <dgm:prSet custT="1"/>
      <dgm:spPr/>
      <dgm:t>
        <a:bodyPr/>
        <a:lstStyle/>
        <a:p>
          <a:r>
            <a:rPr lang="en-IN" sz="1200" dirty="0" smtClean="0"/>
            <a:t>Project Period of 5 years, EESL share 82% of estimated cost savings</a:t>
          </a:r>
          <a:endParaRPr lang="en-IN" sz="1200" dirty="0"/>
        </a:p>
      </dgm:t>
    </dgm:pt>
    <dgm:pt modelId="{7856C013-920C-4073-848E-E5D4EB035A80}" type="parTrans" cxnId="{4E816169-AABA-4BE8-B162-14C022EB50B7}">
      <dgm:prSet/>
      <dgm:spPr/>
      <dgm:t>
        <a:bodyPr/>
        <a:lstStyle/>
        <a:p>
          <a:endParaRPr lang="en-IN" sz="1200"/>
        </a:p>
      </dgm:t>
    </dgm:pt>
    <dgm:pt modelId="{4D428222-28EE-45F7-9B40-E96D4FE963F6}" type="sibTrans" cxnId="{4E816169-AABA-4BE8-B162-14C022EB50B7}">
      <dgm:prSet/>
      <dgm:spPr/>
      <dgm:t>
        <a:bodyPr/>
        <a:lstStyle/>
        <a:p>
          <a:endParaRPr lang="en-IN" sz="1200"/>
        </a:p>
      </dgm:t>
    </dgm:pt>
    <dgm:pt modelId="{D2927902-C192-436E-8E0E-50BE873BB709}">
      <dgm:prSet phldrT="[Text]" custT="1"/>
      <dgm:spPr/>
      <dgm:t>
        <a:bodyPr/>
        <a:lstStyle/>
        <a:p>
          <a:r>
            <a:rPr lang="en-IN" sz="1200" dirty="0" smtClean="0"/>
            <a:t>Project investment- Rs.120 LACS, E &amp; M  annual cost savings Rs.50 LACS.</a:t>
          </a:r>
          <a:endParaRPr lang="en-IN" sz="1200" dirty="0"/>
        </a:p>
      </dgm:t>
    </dgm:pt>
    <dgm:pt modelId="{0D5C658E-9631-42AF-8B02-78AF02733EF5}" type="parTrans" cxnId="{55EA1599-6EC2-4179-8FA0-41989C0883D5}">
      <dgm:prSet/>
      <dgm:spPr/>
      <dgm:t>
        <a:bodyPr/>
        <a:lstStyle/>
        <a:p>
          <a:endParaRPr lang="en-US"/>
        </a:p>
      </dgm:t>
    </dgm:pt>
    <dgm:pt modelId="{0419D614-AE62-49F2-BD38-C279B39330E7}" type="sibTrans" cxnId="{55EA1599-6EC2-4179-8FA0-41989C0883D5}">
      <dgm:prSet/>
      <dgm:spPr/>
      <dgm:t>
        <a:bodyPr/>
        <a:lstStyle/>
        <a:p>
          <a:endParaRPr lang="en-US"/>
        </a:p>
      </dgm:t>
    </dgm:pt>
    <dgm:pt modelId="{71AE5C8B-F38F-40C6-9EFA-A712B344CDD4}" type="pres">
      <dgm:prSet presAssocID="{004B00AA-2D34-4FDC-89CA-9FC2468BF88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IN"/>
        </a:p>
      </dgm:t>
    </dgm:pt>
    <dgm:pt modelId="{59CE621E-1339-4E5F-BCDC-6117813FEA2C}" type="pres">
      <dgm:prSet presAssocID="{50325471-2A67-4917-84CC-95E9CC2AE3D9}" presName="linNode" presStyleCnt="0"/>
      <dgm:spPr/>
      <dgm:t>
        <a:bodyPr/>
        <a:lstStyle/>
        <a:p>
          <a:endParaRPr lang="en-US"/>
        </a:p>
      </dgm:t>
    </dgm:pt>
    <dgm:pt modelId="{AD6B0306-FBD9-45D1-95D1-B1DD9179C7AA}" type="pres">
      <dgm:prSet presAssocID="{50325471-2A67-4917-84CC-95E9CC2AE3D9}" presName="parentText" presStyleLbl="node1" presStyleIdx="0" presStyleCnt="5" custLinFactNeighborX="-1329" custLinFactNeighborY="1049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0135714-C37E-4F32-877D-D0A0B21CA8A1}" type="pres">
      <dgm:prSet presAssocID="{50325471-2A67-4917-84CC-95E9CC2AE3D9}" presName="descendantText" presStyleLbl="align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D9076C72-29B5-4493-9795-950F5DF62A22}" type="pres">
      <dgm:prSet presAssocID="{1A04F840-36AA-4FDD-B69A-511C918AFC50}" presName="sp" presStyleCnt="0"/>
      <dgm:spPr/>
      <dgm:t>
        <a:bodyPr/>
        <a:lstStyle/>
        <a:p>
          <a:endParaRPr lang="en-US"/>
        </a:p>
      </dgm:t>
    </dgm:pt>
    <dgm:pt modelId="{8AA3DC64-9328-4163-844E-49A1DCA5E28C}" type="pres">
      <dgm:prSet presAssocID="{20DED945-3800-414D-8F80-8A6724305020}" presName="linNode" presStyleCnt="0"/>
      <dgm:spPr/>
      <dgm:t>
        <a:bodyPr/>
        <a:lstStyle/>
        <a:p>
          <a:endParaRPr lang="en-US"/>
        </a:p>
      </dgm:t>
    </dgm:pt>
    <dgm:pt modelId="{9B55874D-C5BF-450E-A201-7B0936F3C8DF}" type="pres">
      <dgm:prSet presAssocID="{20DED945-3800-414D-8F80-8A6724305020}" presName="parentText" presStyleLbl="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10DA4FE7-DBFD-41DC-B62F-430C7B636EE8}" type="pres">
      <dgm:prSet presAssocID="{20DED945-3800-414D-8F80-8A6724305020}" presName="descendantText" presStyleLbl="align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E5C54079-9FCC-4584-AB1A-9A26A62897A8}" type="pres">
      <dgm:prSet presAssocID="{BAFF1529-52FF-4000-BD81-04AB91E13465}" presName="sp" presStyleCnt="0"/>
      <dgm:spPr/>
      <dgm:t>
        <a:bodyPr/>
        <a:lstStyle/>
        <a:p>
          <a:endParaRPr lang="en-US"/>
        </a:p>
      </dgm:t>
    </dgm:pt>
    <dgm:pt modelId="{5C132D2C-4BC2-48C0-A68E-E7B9E68DE828}" type="pres">
      <dgm:prSet presAssocID="{EB56C42B-4CF8-4574-B67B-02D2A0F2954C}" presName="linNode" presStyleCnt="0"/>
      <dgm:spPr/>
    </dgm:pt>
    <dgm:pt modelId="{30E75B9A-1AC7-406E-8682-F74D410530EC}" type="pres">
      <dgm:prSet presAssocID="{EB56C42B-4CF8-4574-B67B-02D2A0F2954C}" presName="parentText" presStyleLbl="node1" presStyleIdx="2" presStyleCnt="5" custLinFactY="100000" custLinFactNeighborY="104683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82EFBF76-941B-492A-B31E-D90CC374F417}" type="pres">
      <dgm:prSet presAssocID="{EB56C42B-4CF8-4574-B67B-02D2A0F2954C}" presName="descendantText" presStyleLbl="alignAccFollowNode1" presStyleIdx="2" presStyleCnt="5" custLinFactY="100000" custLinFactNeighborY="155851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347C43DC-C92A-41FE-9D63-421436D89845}" type="pres">
      <dgm:prSet presAssocID="{63332636-6B14-48E8-8010-404D2EA4FC12}" presName="sp" presStyleCnt="0"/>
      <dgm:spPr/>
    </dgm:pt>
    <dgm:pt modelId="{72215EF6-282A-400C-BC0F-3AED3F573A38}" type="pres">
      <dgm:prSet presAssocID="{A363AA96-16CC-4E02-8AF5-582A09120E71}" presName="linNode" presStyleCnt="0"/>
      <dgm:spPr/>
    </dgm:pt>
    <dgm:pt modelId="{D2B07976-CCB6-4E85-9409-AA5707A10D35}" type="pres">
      <dgm:prSet presAssocID="{A363AA96-16CC-4E02-8AF5-582A09120E71}" presName="parentText" presStyleLbl="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C28FE1CC-DD9B-4BE1-BE68-5EDB6A13B8A3}" type="pres">
      <dgm:prSet presAssocID="{A363AA96-16CC-4E02-8AF5-582A09120E71}" presName="descendantText" presStyleLbl="align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2F661D52-7E36-403A-97E7-54E82E614573}" type="pres">
      <dgm:prSet presAssocID="{975CDD1B-9C7B-48E7-8EF6-096F26D22CCD}" presName="sp" presStyleCnt="0"/>
      <dgm:spPr/>
    </dgm:pt>
    <dgm:pt modelId="{1EFA7571-A97E-467A-9F4F-6B22D3052527}" type="pres">
      <dgm:prSet presAssocID="{D9178868-8140-498F-AD21-33D438F66840}" presName="linNode" presStyleCnt="0"/>
      <dgm:spPr/>
    </dgm:pt>
    <dgm:pt modelId="{BBBBFC67-DD22-4EFA-9942-3051DDB3C2D7}" type="pres">
      <dgm:prSet presAssocID="{D9178868-8140-498F-AD21-33D438F66840}" presName="parentText" presStyleLbl="node1" presStyleIdx="4" presStyleCnt="5" custLinFactY="-100000" custLinFactNeighborX="0" custLinFactNeighborY="-109208">
        <dgm:presLayoutVars>
          <dgm:chMax val="1"/>
          <dgm:bulletEnabled val="1"/>
        </dgm:presLayoutVars>
      </dgm:prSet>
      <dgm:spPr/>
      <dgm:t>
        <a:bodyPr/>
        <a:lstStyle/>
        <a:p>
          <a:endParaRPr lang="en-IN"/>
        </a:p>
      </dgm:t>
    </dgm:pt>
    <dgm:pt modelId="{7AFCEFD8-04DD-4AA8-9689-BC52ECC36BB9}" type="pres">
      <dgm:prSet presAssocID="{D9178868-8140-498F-AD21-33D438F66840}" presName="descendantText" presStyleLbl="alignAccFollowNode1" presStyleIdx="4" presStyleCnt="5" custLinFactY="-100000" custLinFactNeighborX="337" custLinFactNeighborY="-167103">
        <dgm:presLayoutVars>
          <dgm:bulletEnabled val="1"/>
        </dgm:presLayoutVars>
      </dgm:prSet>
      <dgm:spPr/>
      <dgm:t>
        <a:bodyPr/>
        <a:lstStyle/>
        <a:p>
          <a:endParaRPr lang="en-IN"/>
        </a:p>
      </dgm:t>
    </dgm:pt>
  </dgm:ptLst>
  <dgm:cxnLst>
    <dgm:cxn modelId="{C15FC4EC-A0B4-42DD-B417-B05083F58356}" type="presOf" srcId="{069D0A83-1474-4EB6-BE0F-887CDA562A49}" destId="{70135714-C37E-4F32-877D-D0A0B21CA8A1}" srcOrd="0" destOrd="3" presId="urn:microsoft.com/office/officeart/2005/8/layout/vList5"/>
    <dgm:cxn modelId="{B259487C-370C-4B8E-AA93-4B91DFEC1AB2}" srcId="{004B00AA-2D34-4FDC-89CA-9FC2468BF881}" destId="{EB56C42B-4CF8-4574-B67B-02D2A0F2954C}" srcOrd="2" destOrd="0" parTransId="{15B8787E-C9A9-4204-9C44-7D3A08DA5D9B}" sibTransId="{63332636-6B14-48E8-8010-404D2EA4FC12}"/>
    <dgm:cxn modelId="{34D3FAEC-B994-4F06-AEC6-AAD23EDD89A2}" type="presOf" srcId="{EB56C42B-4CF8-4574-B67B-02D2A0F2954C}" destId="{30E75B9A-1AC7-406E-8682-F74D410530EC}" srcOrd="0" destOrd="0" presId="urn:microsoft.com/office/officeart/2005/8/layout/vList5"/>
    <dgm:cxn modelId="{FE213842-7EC6-4C3F-B32A-B7796C175DC7}" srcId="{EB56C42B-4CF8-4574-B67B-02D2A0F2954C}" destId="{43CB9149-7BC9-49D1-8620-A1D73B55CA9E}" srcOrd="1" destOrd="0" parTransId="{2B054065-2D7B-4E5A-AB65-B3B6C3613D6B}" sibTransId="{7E22158F-1BAD-46C4-AE71-01DF8807E4E7}"/>
    <dgm:cxn modelId="{73C97319-E6AF-4270-B154-56561BB23F5D}" srcId="{A363AA96-16CC-4E02-8AF5-582A09120E71}" destId="{19A760EC-BB3D-4A23-8DFD-EEE8F91BFDA2}" srcOrd="2" destOrd="0" parTransId="{385595F5-DE06-4122-8FA9-4F8C72224672}" sibTransId="{6AAB069F-DED9-4EE5-BF9A-51969D822B2B}"/>
    <dgm:cxn modelId="{00BAE4B7-0624-4CF1-BF2A-304A2099314B}" type="presOf" srcId="{A363AA96-16CC-4E02-8AF5-582A09120E71}" destId="{D2B07976-CCB6-4E85-9409-AA5707A10D35}" srcOrd="0" destOrd="0" presId="urn:microsoft.com/office/officeart/2005/8/layout/vList5"/>
    <dgm:cxn modelId="{80B1CCE5-F5EE-4672-8113-075318CEE6F0}" srcId="{004B00AA-2D34-4FDC-89CA-9FC2468BF881}" destId="{20DED945-3800-414D-8F80-8A6724305020}" srcOrd="1" destOrd="0" parTransId="{A08B3E57-4A35-43B2-9B86-FFBA5F1FA373}" sibTransId="{BAFF1529-52FF-4000-BD81-04AB91E13465}"/>
    <dgm:cxn modelId="{42418A31-EFDC-47B4-8AA0-5F675A07E043}" srcId="{20DED945-3800-414D-8F80-8A6724305020}" destId="{6F3D075B-D2C9-4205-8201-3E99570A9030}" srcOrd="1" destOrd="0" parTransId="{0F92B3FB-A307-4899-97A9-7724162C616A}" sibTransId="{CBAD5A60-3717-4BE8-B801-C991A12A6767}"/>
    <dgm:cxn modelId="{CE76B0F5-BAC3-48FF-97BF-67170880B6DB}" type="presOf" srcId="{8E7B5144-6EEB-4055-B32C-84091F8B38B5}" destId="{7AFCEFD8-04DD-4AA8-9689-BC52ECC36BB9}" srcOrd="0" destOrd="0" presId="urn:microsoft.com/office/officeart/2005/8/layout/vList5"/>
    <dgm:cxn modelId="{7478DAE6-D214-4890-AB48-3A83555CF8B9}" srcId="{50325471-2A67-4917-84CC-95E9CC2AE3D9}" destId="{069D0A83-1474-4EB6-BE0F-887CDA562A49}" srcOrd="3" destOrd="0" parTransId="{69159A8F-B3F9-4798-93A4-9465854CF5EC}" sibTransId="{5227AB85-CC38-44CA-9B63-EE4DC56870CB}"/>
    <dgm:cxn modelId="{C933D88D-9CE1-4F55-B947-0B0D8C2C6924}" srcId="{004B00AA-2D34-4FDC-89CA-9FC2468BF881}" destId="{50325471-2A67-4917-84CC-95E9CC2AE3D9}" srcOrd="0" destOrd="0" parTransId="{64031F9B-FCCC-4D55-B53A-CF32BC45AC3A}" sibTransId="{1A04F840-36AA-4FDD-B69A-511C918AFC50}"/>
    <dgm:cxn modelId="{55EA1599-6EC2-4179-8FA0-41989C0883D5}" srcId="{50325471-2A67-4917-84CC-95E9CC2AE3D9}" destId="{D2927902-C192-436E-8E0E-50BE873BB709}" srcOrd="2" destOrd="0" parTransId="{0D5C658E-9631-42AF-8B02-78AF02733EF5}" sibTransId="{0419D614-AE62-49F2-BD38-C279B39330E7}"/>
    <dgm:cxn modelId="{C786E066-598B-4338-9CA1-2949134E2BD5}" type="presOf" srcId="{F7DE2D93-0251-43E1-AA0B-1906927B450B}" destId="{7AFCEFD8-04DD-4AA8-9689-BC52ECC36BB9}" srcOrd="0" destOrd="2" presId="urn:microsoft.com/office/officeart/2005/8/layout/vList5"/>
    <dgm:cxn modelId="{114A1819-8CBD-49ED-B8CC-D8B395D14098}" type="presOf" srcId="{D9178868-8140-498F-AD21-33D438F66840}" destId="{BBBBFC67-DD22-4EFA-9942-3051DDB3C2D7}" srcOrd="0" destOrd="0" presId="urn:microsoft.com/office/officeart/2005/8/layout/vList5"/>
    <dgm:cxn modelId="{62C0392C-3F24-4749-A764-75AB49DFA7BF}" type="presOf" srcId="{2EDA7862-36F4-4E15-9952-2FADD934E5B4}" destId="{7AFCEFD8-04DD-4AA8-9689-BC52ECC36BB9}" srcOrd="0" destOrd="1" presId="urn:microsoft.com/office/officeart/2005/8/layout/vList5"/>
    <dgm:cxn modelId="{4E816169-AABA-4BE8-B162-14C022EB50B7}" srcId="{D9178868-8140-498F-AD21-33D438F66840}" destId="{F7DE2D93-0251-43E1-AA0B-1906927B450B}" srcOrd="2" destOrd="0" parTransId="{7856C013-920C-4073-848E-E5D4EB035A80}" sibTransId="{4D428222-28EE-45F7-9B40-E96D4FE963F6}"/>
    <dgm:cxn modelId="{CCA36B96-50F9-409F-8378-D82A415DED1B}" srcId="{50325471-2A67-4917-84CC-95E9CC2AE3D9}" destId="{C46C1C2A-2935-4962-BF8F-538B203ADB0A}" srcOrd="1" destOrd="0" parTransId="{8A54CEC6-3023-49AD-8268-E6EE7AF06322}" sibTransId="{1C0ED6AC-6654-4EA7-8EEA-5B754A8ABD68}"/>
    <dgm:cxn modelId="{ED6D58A7-763B-46FF-9BD4-43C813B3DAC6}" srcId="{D9178868-8140-498F-AD21-33D438F66840}" destId="{2EDA7862-36F4-4E15-9952-2FADD934E5B4}" srcOrd="1" destOrd="0" parTransId="{D1AD50B5-81D0-45F7-9F5A-168F9DAB6292}" sibTransId="{13DAFF30-5162-4579-B25C-75C0685453DB}"/>
    <dgm:cxn modelId="{61150837-8E57-4A52-9446-4DBAE947A7BA}" type="presOf" srcId="{52AAA509-6EFE-4208-B91D-5A4C051C4680}" destId="{82EFBF76-941B-492A-B31E-D90CC374F417}" srcOrd="0" destOrd="2" presId="urn:microsoft.com/office/officeart/2005/8/layout/vList5"/>
    <dgm:cxn modelId="{3E79A941-4950-45C1-AA69-4D00CCE520BF}" type="presOf" srcId="{50325471-2A67-4917-84CC-95E9CC2AE3D9}" destId="{AD6B0306-FBD9-45D1-95D1-B1DD9179C7AA}" srcOrd="0" destOrd="0" presId="urn:microsoft.com/office/officeart/2005/8/layout/vList5"/>
    <dgm:cxn modelId="{B2BFA5C4-6861-49A4-BE76-184B894A1532}" srcId="{50325471-2A67-4917-84CC-95E9CC2AE3D9}" destId="{BEDBB494-7228-4BC0-A1E4-4FA756734FCE}" srcOrd="0" destOrd="0" parTransId="{7666DB5A-E586-49E8-927C-44EEBE0FA9D1}" sibTransId="{B677679B-0E5D-4DF8-B310-44EFA65891F7}"/>
    <dgm:cxn modelId="{A1B241E7-C5D9-4333-85D9-F6F1E08D50DE}" srcId="{004B00AA-2D34-4FDC-89CA-9FC2468BF881}" destId="{A363AA96-16CC-4E02-8AF5-582A09120E71}" srcOrd="3" destOrd="0" parTransId="{0D6F7488-B05A-4D53-8B28-DB0E2AA9D649}" sibTransId="{975CDD1B-9C7B-48E7-8EF6-096F26D22CCD}"/>
    <dgm:cxn modelId="{79382C6D-89A8-41FC-BAF8-D9B9D11E5698}" type="presOf" srcId="{EEFE180E-32E9-4174-8F71-27291A029D65}" destId="{82EFBF76-941B-492A-B31E-D90CC374F417}" srcOrd="0" destOrd="0" presId="urn:microsoft.com/office/officeart/2005/8/layout/vList5"/>
    <dgm:cxn modelId="{46D730DE-C729-4276-A477-7AF049A3953D}" type="presOf" srcId="{C46C1C2A-2935-4962-BF8F-538B203ADB0A}" destId="{70135714-C37E-4F32-877D-D0A0B21CA8A1}" srcOrd="0" destOrd="1" presId="urn:microsoft.com/office/officeart/2005/8/layout/vList5"/>
    <dgm:cxn modelId="{52E05146-DDE1-42A1-A9E6-883611319018}" type="presOf" srcId="{19A760EC-BB3D-4A23-8DFD-EEE8F91BFDA2}" destId="{C28FE1CC-DD9B-4BE1-BE68-5EDB6A13B8A3}" srcOrd="0" destOrd="2" presId="urn:microsoft.com/office/officeart/2005/8/layout/vList5"/>
    <dgm:cxn modelId="{592BCA0B-79C9-43CD-AF2A-7E20782B2468}" type="presOf" srcId="{43CB9149-7BC9-49D1-8620-A1D73B55CA9E}" destId="{82EFBF76-941B-492A-B31E-D90CC374F417}" srcOrd="0" destOrd="1" presId="urn:microsoft.com/office/officeart/2005/8/layout/vList5"/>
    <dgm:cxn modelId="{8189F831-6F10-4C16-BE8B-38B559F0257D}" type="presOf" srcId="{3EDB1750-6141-4BDE-9637-8F030EE0AB12}" destId="{10DA4FE7-DBFD-41DC-B62F-430C7B636EE8}" srcOrd="0" destOrd="0" presId="urn:microsoft.com/office/officeart/2005/8/layout/vList5"/>
    <dgm:cxn modelId="{A6238EDC-21BA-4304-95CF-B550CB3E182C}" srcId="{D9178868-8140-498F-AD21-33D438F66840}" destId="{8E7B5144-6EEB-4055-B32C-84091F8B38B5}" srcOrd="0" destOrd="0" parTransId="{1FF0E7CD-FBB9-466B-9F39-243186160AB7}" sibTransId="{B5EC7E41-8C00-4C9E-A71D-C5BD92B69F35}"/>
    <dgm:cxn modelId="{706D6FCC-1D7E-41E2-AD9E-97F29D216C1A}" srcId="{EB56C42B-4CF8-4574-B67B-02D2A0F2954C}" destId="{EEFE180E-32E9-4174-8F71-27291A029D65}" srcOrd="0" destOrd="0" parTransId="{9414184C-6EA4-4065-9155-CD48133DDB38}" sibTransId="{476AC87D-CE87-4CB3-B5C4-63EEAA0043F4}"/>
    <dgm:cxn modelId="{01A770D3-E44A-4DB7-A203-8A88561FFC1A}" type="presOf" srcId="{D2927902-C192-436E-8E0E-50BE873BB709}" destId="{70135714-C37E-4F32-877D-D0A0B21CA8A1}" srcOrd="0" destOrd="2" presId="urn:microsoft.com/office/officeart/2005/8/layout/vList5"/>
    <dgm:cxn modelId="{6FE1CB14-41DA-4DE5-85D9-C39CF5570A7F}" type="presOf" srcId="{F52C2374-1C7C-48D9-9306-1D823A26A3F5}" destId="{82EFBF76-941B-492A-B31E-D90CC374F417}" srcOrd="0" destOrd="3" presId="urn:microsoft.com/office/officeart/2005/8/layout/vList5"/>
    <dgm:cxn modelId="{99767166-1EDF-409D-AA8E-1616A7C4EDB0}" type="presOf" srcId="{20DED945-3800-414D-8F80-8A6724305020}" destId="{9B55874D-C5BF-450E-A201-7B0936F3C8DF}" srcOrd="0" destOrd="0" presId="urn:microsoft.com/office/officeart/2005/8/layout/vList5"/>
    <dgm:cxn modelId="{4A9D86A2-D401-4746-B87F-5D4CC49D52B8}" srcId="{A363AA96-16CC-4E02-8AF5-582A09120E71}" destId="{E0BB785D-32F0-4C6B-9202-145A3902DE30}" srcOrd="1" destOrd="0" parTransId="{4AE00461-41C5-4AD2-BE4A-731C7B717C92}" sibTransId="{2ED8D380-706B-4BE4-9E4D-50013E6F5071}"/>
    <dgm:cxn modelId="{24CBA447-284B-48D4-AF0A-B4666D162169}" srcId="{20DED945-3800-414D-8F80-8A6724305020}" destId="{3EDB1750-6141-4BDE-9637-8F030EE0AB12}" srcOrd="0" destOrd="0" parTransId="{679A22F5-588E-4741-A3B4-EEDE15FB2902}" sibTransId="{421F8CF5-481D-463F-9346-5E0638A6C32E}"/>
    <dgm:cxn modelId="{40232330-6A04-4A56-9496-F59EDA49D568}" srcId="{A363AA96-16CC-4E02-8AF5-582A09120E71}" destId="{F17492F0-5D41-4D87-9D04-069A5520EE06}" srcOrd="0" destOrd="0" parTransId="{2F83257C-F585-4135-9073-5EAF161130E2}" sibTransId="{452EF76A-0715-4CC9-93C8-446893DA683C}"/>
    <dgm:cxn modelId="{70FCEA36-739F-4D43-BC34-013F141D8F7B}" type="presOf" srcId="{004B00AA-2D34-4FDC-89CA-9FC2468BF881}" destId="{71AE5C8B-F38F-40C6-9EFA-A712B344CDD4}" srcOrd="0" destOrd="0" presId="urn:microsoft.com/office/officeart/2005/8/layout/vList5"/>
    <dgm:cxn modelId="{C10F7248-4CFD-44EC-909A-F04EF823CDC3}" type="presOf" srcId="{E0BB785D-32F0-4C6B-9202-145A3902DE30}" destId="{C28FE1CC-DD9B-4BE1-BE68-5EDB6A13B8A3}" srcOrd="0" destOrd="1" presId="urn:microsoft.com/office/officeart/2005/8/layout/vList5"/>
    <dgm:cxn modelId="{B5BB2489-A675-4CA8-873E-E6798BADAB63}" type="presOf" srcId="{BEDBB494-7228-4BC0-A1E4-4FA756734FCE}" destId="{70135714-C37E-4F32-877D-D0A0B21CA8A1}" srcOrd="0" destOrd="0" presId="urn:microsoft.com/office/officeart/2005/8/layout/vList5"/>
    <dgm:cxn modelId="{AD37719F-EA25-4A0F-874C-2ED1A050B694}" type="presOf" srcId="{F17492F0-5D41-4D87-9D04-069A5520EE06}" destId="{C28FE1CC-DD9B-4BE1-BE68-5EDB6A13B8A3}" srcOrd="0" destOrd="0" presId="urn:microsoft.com/office/officeart/2005/8/layout/vList5"/>
    <dgm:cxn modelId="{71D8C978-D83C-4ACC-A8D2-CFDA419645DF}" type="presOf" srcId="{6F3D075B-D2C9-4205-8201-3E99570A9030}" destId="{10DA4FE7-DBFD-41DC-B62F-430C7B636EE8}" srcOrd="0" destOrd="1" presId="urn:microsoft.com/office/officeart/2005/8/layout/vList5"/>
    <dgm:cxn modelId="{B516EF9B-34D6-487E-AE43-AB7C9417C0E4}" srcId="{EB56C42B-4CF8-4574-B67B-02D2A0F2954C}" destId="{52AAA509-6EFE-4208-B91D-5A4C051C4680}" srcOrd="2" destOrd="0" parTransId="{AF916A39-514A-482C-A733-375AF383EEE5}" sibTransId="{171F9A29-0D0D-4569-9374-3A1118ADA909}"/>
    <dgm:cxn modelId="{05244D3D-21DE-4F24-9160-7B64AE913ECB}" srcId="{004B00AA-2D34-4FDC-89CA-9FC2468BF881}" destId="{D9178868-8140-498F-AD21-33D438F66840}" srcOrd="4" destOrd="0" parTransId="{CDB8B1AD-07B3-4AC8-949F-38AE93486CEA}" sibTransId="{C6F9F6AE-934C-48D9-8C6A-976212F2501D}"/>
    <dgm:cxn modelId="{1B9B8037-2F01-4053-98A3-A38AD828CDD8}" srcId="{EB56C42B-4CF8-4574-B67B-02D2A0F2954C}" destId="{F52C2374-1C7C-48D9-9306-1D823A26A3F5}" srcOrd="3" destOrd="0" parTransId="{0EEB31A3-1E40-4602-B777-2B43DBECD78A}" sibTransId="{67C91E95-0135-443C-81D5-28E83BD83DEE}"/>
    <dgm:cxn modelId="{DE4C5235-FF9A-4D3B-8C3F-0D5535B45AF4}" type="presParOf" srcId="{71AE5C8B-F38F-40C6-9EFA-A712B344CDD4}" destId="{59CE621E-1339-4E5F-BCDC-6117813FEA2C}" srcOrd="0" destOrd="0" presId="urn:microsoft.com/office/officeart/2005/8/layout/vList5"/>
    <dgm:cxn modelId="{7EB8B60D-C33B-46BB-AD7C-A71C75A9BB07}" type="presParOf" srcId="{59CE621E-1339-4E5F-BCDC-6117813FEA2C}" destId="{AD6B0306-FBD9-45D1-95D1-B1DD9179C7AA}" srcOrd="0" destOrd="0" presId="urn:microsoft.com/office/officeart/2005/8/layout/vList5"/>
    <dgm:cxn modelId="{E89901F8-A386-4EFA-9235-050DC4830503}" type="presParOf" srcId="{59CE621E-1339-4E5F-BCDC-6117813FEA2C}" destId="{70135714-C37E-4F32-877D-D0A0B21CA8A1}" srcOrd="1" destOrd="0" presId="urn:microsoft.com/office/officeart/2005/8/layout/vList5"/>
    <dgm:cxn modelId="{8DCC6B05-6243-4FF1-A176-87CA720A35CD}" type="presParOf" srcId="{71AE5C8B-F38F-40C6-9EFA-A712B344CDD4}" destId="{D9076C72-29B5-4493-9795-950F5DF62A22}" srcOrd="1" destOrd="0" presId="urn:microsoft.com/office/officeart/2005/8/layout/vList5"/>
    <dgm:cxn modelId="{3A3EB5D4-B74A-4AA8-8BC6-F8568FB444AE}" type="presParOf" srcId="{71AE5C8B-F38F-40C6-9EFA-A712B344CDD4}" destId="{8AA3DC64-9328-4163-844E-49A1DCA5E28C}" srcOrd="2" destOrd="0" presId="urn:microsoft.com/office/officeart/2005/8/layout/vList5"/>
    <dgm:cxn modelId="{E24CDF03-2015-4042-A7CC-B69E9E847305}" type="presParOf" srcId="{8AA3DC64-9328-4163-844E-49A1DCA5E28C}" destId="{9B55874D-C5BF-450E-A201-7B0936F3C8DF}" srcOrd="0" destOrd="0" presId="urn:microsoft.com/office/officeart/2005/8/layout/vList5"/>
    <dgm:cxn modelId="{0AF84F3F-2D2C-49C7-972A-8F02EC54B345}" type="presParOf" srcId="{8AA3DC64-9328-4163-844E-49A1DCA5E28C}" destId="{10DA4FE7-DBFD-41DC-B62F-430C7B636EE8}" srcOrd="1" destOrd="0" presId="urn:microsoft.com/office/officeart/2005/8/layout/vList5"/>
    <dgm:cxn modelId="{24A6AF8F-8D49-4E75-8C03-7179D6815278}" type="presParOf" srcId="{71AE5C8B-F38F-40C6-9EFA-A712B344CDD4}" destId="{E5C54079-9FCC-4584-AB1A-9A26A62897A8}" srcOrd="3" destOrd="0" presId="urn:microsoft.com/office/officeart/2005/8/layout/vList5"/>
    <dgm:cxn modelId="{3B6A86C2-C06C-4F64-8893-E0DCE492CB2A}" type="presParOf" srcId="{71AE5C8B-F38F-40C6-9EFA-A712B344CDD4}" destId="{5C132D2C-4BC2-48C0-A68E-E7B9E68DE828}" srcOrd="4" destOrd="0" presId="urn:microsoft.com/office/officeart/2005/8/layout/vList5"/>
    <dgm:cxn modelId="{F87C78F6-A9EC-4564-903E-59CFCAF39951}" type="presParOf" srcId="{5C132D2C-4BC2-48C0-A68E-E7B9E68DE828}" destId="{30E75B9A-1AC7-406E-8682-F74D410530EC}" srcOrd="0" destOrd="0" presId="urn:microsoft.com/office/officeart/2005/8/layout/vList5"/>
    <dgm:cxn modelId="{3CF137E4-86A1-49A1-A389-017789E7032A}" type="presParOf" srcId="{5C132D2C-4BC2-48C0-A68E-E7B9E68DE828}" destId="{82EFBF76-941B-492A-B31E-D90CC374F417}" srcOrd="1" destOrd="0" presId="urn:microsoft.com/office/officeart/2005/8/layout/vList5"/>
    <dgm:cxn modelId="{435EE43F-AAAD-43D0-B9A0-D874DAD3AA8A}" type="presParOf" srcId="{71AE5C8B-F38F-40C6-9EFA-A712B344CDD4}" destId="{347C43DC-C92A-41FE-9D63-421436D89845}" srcOrd="5" destOrd="0" presId="urn:microsoft.com/office/officeart/2005/8/layout/vList5"/>
    <dgm:cxn modelId="{60EF1CDA-CF2F-454E-8A9E-2EB6B106B2CA}" type="presParOf" srcId="{71AE5C8B-F38F-40C6-9EFA-A712B344CDD4}" destId="{72215EF6-282A-400C-BC0F-3AED3F573A38}" srcOrd="6" destOrd="0" presId="urn:microsoft.com/office/officeart/2005/8/layout/vList5"/>
    <dgm:cxn modelId="{A3080616-0B9C-48B2-A6C8-BA33388DF2C8}" type="presParOf" srcId="{72215EF6-282A-400C-BC0F-3AED3F573A38}" destId="{D2B07976-CCB6-4E85-9409-AA5707A10D35}" srcOrd="0" destOrd="0" presId="urn:microsoft.com/office/officeart/2005/8/layout/vList5"/>
    <dgm:cxn modelId="{44782C0C-E05A-4BBA-825E-293852A6EA8C}" type="presParOf" srcId="{72215EF6-282A-400C-BC0F-3AED3F573A38}" destId="{C28FE1CC-DD9B-4BE1-BE68-5EDB6A13B8A3}" srcOrd="1" destOrd="0" presId="urn:microsoft.com/office/officeart/2005/8/layout/vList5"/>
    <dgm:cxn modelId="{BB643B51-F8DA-42C1-A127-9B1B7AA1C14C}" type="presParOf" srcId="{71AE5C8B-F38F-40C6-9EFA-A712B344CDD4}" destId="{2F661D52-7E36-403A-97E7-54E82E614573}" srcOrd="7" destOrd="0" presId="urn:microsoft.com/office/officeart/2005/8/layout/vList5"/>
    <dgm:cxn modelId="{0F3D3670-C580-4AE8-B6A4-6E64E7D8FA04}" type="presParOf" srcId="{71AE5C8B-F38F-40C6-9EFA-A712B344CDD4}" destId="{1EFA7571-A97E-467A-9F4F-6B22D3052527}" srcOrd="8" destOrd="0" presId="urn:microsoft.com/office/officeart/2005/8/layout/vList5"/>
    <dgm:cxn modelId="{12F8C38B-954B-47AD-88A8-3593952EBBCF}" type="presParOf" srcId="{1EFA7571-A97E-467A-9F4F-6B22D3052527}" destId="{BBBBFC67-DD22-4EFA-9942-3051DDB3C2D7}" srcOrd="0" destOrd="0" presId="urn:microsoft.com/office/officeart/2005/8/layout/vList5"/>
    <dgm:cxn modelId="{EA4B9E9A-0064-46C1-8D74-A5D0E9A94964}" type="presParOf" srcId="{1EFA7571-A97E-467A-9F4F-6B22D3052527}" destId="{7AFCEFD8-04DD-4AA8-9689-BC52ECC36BB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F2375C-D914-44E3-B61C-9ECFA5AB8E24}">
      <dsp:nvSpPr>
        <dsp:cNvPr id="0" name=""/>
        <dsp:cNvSpPr/>
      </dsp:nvSpPr>
      <dsp:spPr>
        <a:xfrm>
          <a:off x="1072315" y="1520455"/>
          <a:ext cx="2671381" cy="267138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lvl="0" algn="ctr" defTabSz="2755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200" kern="1200" dirty="0" smtClean="0">
              <a:latin typeface="Cambria" pitchFamily="18" charset="0"/>
            </a:rPr>
            <a:t>EESL</a:t>
          </a:r>
          <a:endParaRPr lang="en-US" sz="6200" kern="1200" dirty="0">
            <a:latin typeface="Cambria" pitchFamily="18" charset="0"/>
          </a:endParaRPr>
        </a:p>
      </dsp:txBody>
      <dsp:txXfrm>
        <a:off x="1463530" y="1911670"/>
        <a:ext cx="1888951" cy="1888951"/>
      </dsp:txXfrm>
    </dsp:sp>
    <dsp:sp modelId="{1CD22389-90D5-493A-BDB9-628034F4363B}">
      <dsp:nvSpPr>
        <dsp:cNvPr id="0" name=""/>
        <dsp:cNvSpPr/>
      </dsp:nvSpPr>
      <dsp:spPr>
        <a:xfrm>
          <a:off x="1740160" y="448616"/>
          <a:ext cx="1335690" cy="1335690"/>
        </a:xfrm>
        <a:prstGeom prst="ellipse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ambria" pitchFamily="18" charset="0"/>
            </a:rPr>
            <a:t>NTPC</a:t>
          </a:r>
          <a:endParaRPr lang="en-US" sz="2000" b="1" kern="1200" dirty="0">
            <a:latin typeface="Cambria" pitchFamily="18" charset="0"/>
          </a:endParaRPr>
        </a:p>
      </dsp:txBody>
      <dsp:txXfrm>
        <a:off x="1935767" y="644223"/>
        <a:ext cx="944476" cy="944476"/>
      </dsp:txXfrm>
    </dsp:sp>
    <dsp:sp modelId="{2377D566-03D9-4963-8F72-CF40F6FBD4FD}">
      <dsp:nvSpPr>
        <dsp:cNvPr id="0" name=""/>
        <dsp:cNvSpPr/>
      </dsp:nvSpPr>
      <dsp:spPr>
        <a:xfrm>
          <a:off x="3479844" y="2188300"/>
          <a:ext cx="1335690" cy="1335690"/>
        </a:xfrm>
        <a:prstGeom prst="ellipse">
          <a:avLst/>
        </a:prstGeom>
        <a:solidFill>
          <a:schemeClr val="accent4">
            <a:alpha val="50000"/>
            <a:hueOff val="5197846"/>
            <a:satOff val="-23984"/>
            <a:lumOff val="883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ambria" pitchFamily="18" charset="0"/>
            </a:rPr>
            <a:t>REC</a:t>
          </a:r>
          <a:endParaRPr lang="en-US" sz="2000" b="1" kern="1200" dirty="0">
            <a:latin typeface="Cambria" pitchFamily="18" charset="0"/>
          </a:endParaRPr>
        </a:p>
      </dsp:txBody>
      <dsp:txXfrm>
        <a:off x="3675451" y="2383907"/>
        <a:ext cx="944476" cy="944476"/>
      </dsp:txXfrm>
    </dsp:sp>
    <dsp:sp modelId="{17D6C670-843F-40EF-A06D-FAC3862A0E62}">
      <dsp:nvSpPr>
        <dsp:cNvPr id="0" name=""/>
        <dsp:cNvSpPr/>
      </dsp:nvSpPr>
      <dsp:spPr>
        <a:xfrm>
          <a:off x="1740160" y="3927984"/>
          <a:ext cx="1335690" cy="1335690"/>
        </a:xfrm>
        <a:prstGeom prst="ellipse">
          <a:avLst/>
        </a:prstGeom>
        <a:solidFill>
          <a:schemeClr val="accent4">
            <a:alpha val="50000"/>
            <a:hueOff val="7796769"/>
            <a:satOff val="-35976"/>
            <a:lumOff val="1324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ambria" pitchFamily="18" charset="0"/>
            </a:rPr>
            <a:t>PFC</a:t>
          </a:r>
          <a:endParaRPr lang="en-US" sz="2000" b="1" kern="1200" dirty="0">
            <a:latin typeface="Cambria" pitchFamily="18" charset="0"/>
          </a:endParaRPr>
        </a:p>
      </dsp:txBody>
      <dsp:txXfrm>
        <a:off x="1935767" y="4123591"/>
        <a:ext cx="944476" cy="944476"/>
      </dsp:txXfrm>
    </dsp:sp>
    <dsp:sp modelId="{794EFE01-89D5-42D4-B5D9-883118612837}">
      <dsp:nvSpPr>
        <dsp:cNvPr id="0" name=""/>
        <dsp:cNvSpPr/>
      </dsp:nvSpPr>
      <dsp:spPr>
        <a:xfrm>
          <a:off x="476" y="2188300"/>
          <a:ext cx="1335690" cy="1335690"/>
        </a:xfrm>
        <a:prstGeom prst="ellipse">
          <a:avLst/>
        </a:prstGeom>
        <a:solidFill>
          <a:schemeClr val="accent4">
            <a:alpha val="50000"/>
            <a:hueOff val="10395692"/>
            <a:satOff val="-47968"/>
            <a:lumOff val="1765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latin typeface="Cambria" pitchFamily="18" charset="0"/>
            </a:rPr>
            <a:t>POWER GRID</a:t>
          </a:r>
          <a:endParaRPr lang="en-US" sz="2000" b="1" kern="1200" dirty="0">
            <a:latin typeface="Cambria" pitchFamily="18" charset="0"/>
          </a:endParaRPr>
        </a:p>
      </dsp:txBody>
      <dsp:txXfrm>
        <a:off x="196083" y="2383907"/>
        <a:ext cx="944476" cy="9444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135714-C37E-4F32-877D-D0A0B21CA8A1}">
      <dsp:nvSpPr>
        <dsp:cNvPr id="0" name=""/>
        <dsp:cNvSpPr/>
      </dsp:nvSpPr>
      <dsp:spPr>
        <a:xfrm rot="5400000">
          <a:off x="7681847" y="-3269286"/>
          <a:ext cx="880619" cy="7644383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200" kern="1200" dirty="0" smtClean="0"/>
            <a:t>ESCO being taken up in association with UPSC.</a:t>
          </a:r>
          <a:endParaRPr lang="en-IN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200" kern="1200" dirty="0" smtClean="0"/>
            <a:t>Project Completed by EESL on ESCO model.</a:t>
          </a:r>
          <a:endParaRPr lang="en-IN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200" kern="1200" dirty="0" smtClean="0"/>
            <a:t>Project investment- Rs.120 LACS, E &amp; M  annual cost savings Rs.50 LACS.</a:t>
          </a:r>
          <a:endParaRPr lang="en-IN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200" kern="1200" dirty="0" smtClean="0"/>
            <a:t>8% on bill energy savings achieved</a:t>
          </a:r>
          <a:endParaRPr lang="en-IN" sz="1200" kern="1200" dirty="0"/>
        </a:p>
      </dsp:txBody>
      <dsp:txXfrm rot="-5400000">
        <a:off x="4299965" y="155584"/>
        <a:ext cx="7601395" cy="794643"/>
      </dsp:txXfrm>
    </dsp:sp>
    <dsp:sp modelId="{AD6B0306-FBD9-45D1-95D1-B1DD9179C7AA}">
      <dsp:nvSpPr>
        <dsp:cNvPr id="0" name=""/>
        <dsp:cNvSpPr/>
      </dsp:nvSpPr>
      <dsp:spPr>
        <a:xfrm>
          <a:off x="0" y="14064"/>
          <a:ext cx="4299965" cy="110077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 smtClean="0"/>
            <a:t>Union Public Service commission(ESCO model)</a:t>
          </a:r>
          <a:endParaRPr lang="en-IN" sz="1600" kern="1200" dirty="0"/>
        </a:p>
      </dsp:txBody>
      <dsp:txXfrm>
        <a:off x="53735" y="67799"/>
        <a:ext cx="4192495" cy="993304"/>
      </dsp:txXfrm>
    </dsp:sp>
    <dsp:sp modelId="{10DA4FE7-DBFD-41DC-B62F-430C7B636EE8}">
      <dsp:nvSpPr>
        <dsp:cNvPr id="0" name=""/>
        <dsp:cNvSpPr/>
      </dsp:nvSpPr>
      <dsp:spPr>
        <a:xfrm rot="5400000">
          <a:off x="7681847" y="-2113473"/>
          <a:ext cx="880619" cy="7644383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kern="1200" dirty="0" smtClean="0"/>
            <a:t>Energy Efficiency retrofits for all 3 Ministries – Power, Labour and Water</a:t>
          </a:r>
          <a:endParaRPr lang="en-IN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200" kern="1200" dirty="0" smtClean="0"/>
            <a:t>Project Investment – Rs. 120 Lacs, Energy Cost Savings Rs. 40 </a:t>
          </a:r>
          <a:r>
            <a:rPr lang="en-IN" sz="1200" kern="1200" dirty="0" err="1" smtClean="0"/>
            <a:t>lacs</a:t>
          </a:r>
          <a:endParaRPr lang="en-IN" sz="1200" kern="1200" dirty="0"/>
        </a:p>
      </dsp:txBody>
      <dsp:txXfrm rot="-5400000">
        <a:off x="4299965" y="1311397"/>
        <a:ext cx="7601395" cy="794643"/>
      </dsp:txXfrm>
    </dsp:sp>
    <dsp:sp modelId="{9B55874D-C5BF-450E-A201-7B0936F3C8DF}">
      <dsp:nvSpPr>
        <dsp:cNvPr id="0" name=""/>
        <dsp:cNvSpPr/>
      </dsp:nvSpPr>
      <dsp:spPr>
        <a:xfrm>
          <a:off x="0" y="1158331"/>
          <a:ext cx="4299965" cy="110077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Shram Shakti Bhawan (Deferred Payment Model)</a:t>
          </a:r>
          <a:endParaRPr lang="en-IN" sz="1600" kern="1200" dirty="0"/>
        </a:p>
      </dsp:txBody>
      <dsp:txXfrm>
        <a:off x="53735" y="1212066"/>
        <a:ext cx="4192495" cy="993304"/>
      </dsp:txXfrm>
    </dsp:sp>
    <dsp:sp modelId="{82EFBF76-941B-492A-B31E-D90CC374F417}">
      <dsp:nvSpPr>
        <dsp:cNvPr id="0" name=""/>
        <dsp:cNvSpPr/>
      </dsp:nvSpPr>
      <dsp:spPr>
        <a:xfrm rot="5400000">
          <a:off x="7681847" y="1295414"/>
          <a:ext cx="880619" cy="7644383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200" kern="1200" dirty="0" smtClean="0"/>
            <a:t>Project to be taken up on ESCO with CPWD ECD 1 – Investment of Rs. 2 Crores energy + Maintenance cost savings of Rs. 45 Lacs</a:t>
          </a:r>
          <a:endParaRPr lang="en-IN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200" kern="1200" dirty="0" smtClean="0"/>
            <a:t>120TR chiller system to be deployed in addition to thermal and lighting controls, LED lights and portable AC</a:t>
          </a:r>
          <a:endParaRPr lang="en-IN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200" kern="1200" dirty="0" smtClean="0"/>
            <a:t>Agreements being negotiated due to high capital investment for chillers</a:t>
          </a:r>
          <a:endParaRPr lang="en-IN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IN" sz="1200" kern="1200" dirty="0">
            <a:solidFill>
              <a:schemeClr val="tx1"/>
            </a:solidFill>
          </a:endParaRPr>
        </a:p>
      </dsp:txBody>
      <dsp:txXfrm rot="-5400000">
        <a:off x="4299965" y="4720284"/>
        <a:ext cx="7601395" cy="794643"/>
      </dsp:txXfrm>
    </dsp:sp>
    <dsp:sp modelId="{30E75B9A-1AC7-406E-8682-F74D410530EC}">
      <dsp:nvSpPr>
        <dsp:cNvPr id="0" name=""/>
        <dsp:cNvSpPr/>
      </dsp:nvSpPr>
      <dsp:spPr>
        <a:xfrm>
          <a:off x="0" y="4567243"/>
          <a:ext cx="4299965" cy="110077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Niti Aayog  Phase 2 (ESCO Model)</a:t>
          </a:r>
          <a:endParaRPr lang="en-IN" sz="1600" kern="1200" dirty="0"/>
        </a:p>
      </dsp:txBody>
      <dsp:txXfrm>
        <a:off x="53735" y="4620978"/>
        <a:ext cx="4192495" cy="993304"/>
      </dsp:txXfrm>
    </dsp:sp>
    <dsp:sp modelId="{C28FE1CC-DD9B-4BE1-BE68-5EDB6A13B8A3}">
      <dsp:nvSpPr>
        <dsp:cNvPr id="0" name=""/>
        <dsp:cNvSpPr/>
      </dsp:nvSpPr>
      <dsp:spPr>
        <a:xfrm rot="5400000">
          <a:off x="7681847" y="198153"/>
          <a:ext cx="880619" cy="7644383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200" kern="1200" dirty="0" smtClean="0"/>
            <a:t>ESCO being taken up in direct association with CPWD ED 16</a:t>
          </a:r>
          <a:endParaRPr lang="en-IN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200" kern="1200" dirty="0" smtClean="0"/>
            <a:t>Project Investment – Rs. 2 Crores, E&amp;M Cost savings of Rs. 55 Lacs per year</a:t>
          </a:r>
          <a:endParaRPr lang="en-IN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200" kern="1200" dirty="0" smtClean="0"/>
            <a:t>Project Period of 5 years, EESL share 92% of estimated cost savings</a:t>
          </a:r>
          <a:endParaRPr lang="en-IN" sz="1200" kern="1200" dirty="0"/>
        </a:p>
      </dsp:txBody>
      <dsp:txXfrm rot="-5400000">
        <a:off x="4299965" y="3623023"/>
        <a:ext cx="7601395" cy="794643"/>
      </dsp:txXfrm>
    </dsp:sp>
    <dsp:sp modelId="{D2B07976-CCB6-4E85-9409-AA5707A10D35}">
      <dsp:nvSpPr>
        <dsp:cNvPr id="0" name=""/>
        <dsp:cNvSpPr/>
      </dsp:nvSpPr>
      <dsp:spPr>
        <a:xfrm>
          <a:off x="0" y="3469958"/>
          <a:ext cx="4299965" cy="110077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 smtClean="0"/>
            <a:t>IP Bhawan (ESCO Model) </a:t>
          </a:r>
          <a:endParaRPr lang="en-IN" sz="1600" kern="1200" dirty="0"/>
        </a:p>
      </dsp:txBody>
      <dsp:txXfrm>
        <a:off x="53735" y="3523693"/>
        <a:ext cx="4192495" cy="993304"/>
      </dsp:txXfrm>
    </dsp:sp>
    <dsp:sp modelId="{7AFCEFD8-04DD-4AA8-9689-BC52ECC36BB9}">
      <dsp:nvSpPr>
        <dsp:cNvPr id="0" name=""/>
        <dsp:cNvSpPr/>
      </dsp:nvSpPr>
      <dsp:spPr>
        <a:xfrm rot="5400000">
          <a:off x="7681847" y="-998194"/>
          <a:ext cx="880619" cy="7644383"/>
        </a:xfrm>
        <a:prstGeom prst="round2SameRect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200" kern="1200" dirty="0" smtClean="0"/>
            <a:t>ESCO being taken up in direct association with CPWD ECD 1</a:t>
          </a:r>
          <a:endParaRPr lang="en-IN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200" kern="1200" dirty="0" smtClean="0"/>
            <a:t>Project Investment – Rs. 2.5 Crores, E&amp;M Cost savings of Rs. 80 Lacs per year</a:t>
          </a:r>
          <a:endParaRPr lang="en-IN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1200" kern="1200" dirty="0" smtClean="0"/>
            <a:t>Project Period of 5 years, EESL share 82% of estimated cost savings</a:t>
          </a:r>
          <a:endParaRPr lang="en-IN" sz="1200" kern="1200" dirty="0"/>
        </a:p>
      </dsp:txBody>
      <dsp:txXfrm rot="-5400000">
        <a:off x="4299965" y="2426676"/>
        <a:ext cx="7601395" cy="794643"/>
      </dsp:txXfrm>
    </dsp:sp>
    <dsp:sp modelId="{BBBBFC67-DD22-4EFA-9942-3051DDB3C2D7}">
      <dsp:nvSpPr>
        <dsp:cNvPr id="0" name=""/>
        <dsp:cNvSpPr/>
      </dsp:nvSpPr>
      <dsp:spPr>
        <a:xfrm>
          <a:off x="0" y="2322862"/>
          <a:ext cx="4299965" cy="1100774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1600" kern="1200" dirty="0" smtClean="0"/>
            <a:t>Nirman Bhawan (ESCO Model)</a:t>
          </a:r>
          <a:endParaRPr lang="en-IN" sz="1600" kern="1200" dirty="0"/>
        </a:p>
      </dsp:txBody>
      <dsp:txXfrm>
        <a:off x="53735" y="2376597"/>
        <a:ext cx="4192495" cy="9933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http://www.eeslindia.org/writereaddata/logo/635346601175156250_635134585592971911_logo%20-%20Copy.gif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0F592DED-A195-4FFF-B9FE-955121A55539}" type="datetimeFigureOut">
              <a:rPr lang="en-US" smtClean="0"/>
              <a:pPr/>
              <a:t>3/19/2016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5135CBE3-3B8F-42FF-920B-0DB6997359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835160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r>
              <a:rPr lang="en-US" smtClean="0"/>
              <a:t>http://www.eeslindia.org/writereaddata/logo/635346601175156250_635134585592971911_logo%20-%20Copy.gif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643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B77EC074-7A68-4EEA-ADC9-1710DF731A78}" type="datetimeFigureOut">
              <a:rPr lang="en-US" smtClean="0"/>
              <a:pPr/>
              <a:t>3/19/2016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40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73892"/>
            <a:ext cx="5505450" cy="3660458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643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F9EB2C66-E0BA-436E-B351-D878D9FC86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63490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http://www.eeslindia.org/writereaddata/logo/635346601175156250_635134585592971911_logo%20-%20Copy.gif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B2C66-E0BA-436E-B351-D878D9FC862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349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solidFill>
                  <a:srgbClr val="2D2D8A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2668232+3819000</a:t>
            </a:r>
          </a:p>
          <a:p>
            <a:endParaRPr lang="en-US" smtClean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DD2C102-65AA-45A3-A584-956E2F19679D}" type="slidenum">
              <a:rPr lang="en-US"/>
              <a:pPr>
                <a:spcBef>
                  <a:spcPct val="0"/>
                </a:spcBef>
              </a:pPr>
              <a:t>6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http://www.eeslindia.org/writereaddata/logo/635346601175156250_635134585592971911_logo%20-%20Copy.gif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4796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smtClean="0"/>
              <a:t>http://www.eeslindia.org/writereaddata/logo/635346601175156250_635134585592971911_logo%20-%20Copy.gif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B2C66-E0BA-436E-B351-D878D9FC862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965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anose="020B0604020202020204" pitchFamily="34" charset="0"/>
                <a:ea typeface="MS PGothic" panose="020B0600070205080204" pitchFamily="34" charset="-128"/>
              </a:rPr>
              <a:t>. It is noteworthy to mention that the </a:t>
            </a:r>
            <a:r>
              <a:rPr lang="en-IN" smtClean="0">
                <a:latin typeface="Arial" panose="020B0604020202020204" pitchFamily="34" charset="0"/>
                <a:ea typeface="MS PGothic" panose="020B0600070205080204" pitchFamily="34" charset="-128"/>
              </a:rPr>
              <a:t>LED </a:t>
            </a:r>
            <a:r>
              <a:rPr lang="en-US" smtClean="0">
                <a:latin typeface="Arial" panose="020B0604020202020204" pitchFamily="34" charset="0"/>
                <a:ea typeface="MS PGothic" panose="020B0600070205080204" pitchFamily="34" charset="-128"/>
              </a:rPr>
              <a:t>bulbs are sold at Rs.400-500 in the open market. EESL process has been very successful in the past and the prices of LED bulbs have reduced by more than 65% in the last 6-8 months as a result thereof</a:t>
            </a:r>
            <a:r>
              <a:rPr lang="en-IN" smtClean="0">
                <a:latin typeface="Arial" panose="020B0604020202020204" pitchFamily="34" charset="0"/>
                <a:ea typeface="MS PGothic" panose="020B0600070205080204" pitchFamily="34" charset="-128"/>
              </a:rPr>
              <a:t> </a:t>
            </a:r>
            <a:endParaRPr lang="en-US" smtClean="0">
              <a:latin typeface="Arial" panose="020B0604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18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2BBC247-BBE8-4CDC-9280-52815F834606}" type="slidenum">
              <a:rPr lang="en-US"/>
              <a:pPr>
                <a:spcBef>
                  <a:spcPct val="0"/>
                </a:spcBef>
              </a:pPr>
              <a:t>11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Header Placeholder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smtClean="0"/>
              <a:t>http://www.eeslindia.org/writereaddata/logo/635346601175156250_635134585592971911_logo%20-%20Copy.gif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9687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843B1C-56DB-4131-BC0F-B940789BA9F8}" type="datetime1">
              <a:rPr lang="en-US" smtClean="0"/>
              <a:pPr/>
              <a:t>3/19/2016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http://www.eeslindia.org/writereaddata/logo/635346601175156250_635134585592971911_logo%20-%20Copy.gif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F376-122A-4AE5-B8DE-EBF3532F80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05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9FE4C-AD47-4822-8E34-BDC24B30EEB8}" type="datetime1">
              <a:rPr lang="en-US" smtClean="0"/>
              <a:pPr/>
              <a:t>3/19/2016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http://www.eeslindia.org/writereaddata/logo/635346601175156250_635134585592971911_logo%20-%20Copy.gif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F376-122A-4AE5-B8DE-EBF3532F80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73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A4A03-8BE7-4E3B-8C5E-8E93E0A40D40}" type="datetime1">
              <a:rPr lang="en-US" smtClean="0"/>
              <a:pPr/>
              <a:t>3/19/2016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http://www.eeslindia.org/writereaddata/logo/635346601175156250_635134585592971911_logo%20-%20Copy.gif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F376-122A-4AE5-B8DE-EBF3532F80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6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473BB-18BE-43D7-B5E4-61BFD7963824}" type="datetime1">
              <a:rPr lang="en-US" smtClean="0"/>
              <a:pPr/>
              <a:t>3/19/2016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http://www.eeslindia.org/writereaddata/logo/635346601175156250_635134585592971911_logo%20-%20Copy.gif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F376-122A-4AE5-B8DE-EBF3532F80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459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402955-DE0C-42FA-9BED-753028592664}" type="datetime1">
              <a:rPr lang="en-US" smtClean="0"/>
              <a:pPr/>
              <a:t>3/19/2016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http://www.eeslindia.org/writereaddata/logo/635346601175156250_635134585592971911_logo%20-%20Copy.gif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F376-122A-4AE5-B8DE-EBF3532F80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055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3F0A2-3FF1-4436-83C4-DF70F190E08E}" type="datetime1">
              <a:rPr lang="en-US" smtClean="0"/>
              <a:pPr/>
              <a:t>3/19/2016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http://www.eeslindia.org/writereaddata/logo/635346601175156250_635134585592971911_logo%20-%20Copy.gif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F376-122A-4AE5-B8DE-EBF3532F80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957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5A8A5-0A33-4E9E-B52C-5DC4839BA200}" type="datetime1">
              <a:rPr lang="en-US" smtClean="0"/>
              <a:pPr/>
              <a:t>3/19/2016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http://www.eeslindia.org/writereaddata/logo/635346601175156250_635134585592971911_logo%20-%20Copy.gif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F376-122A-4AE5-B8DE-EBF3532F80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967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D3338-A071-4FD6-BBEA-0D15089B3B57}" type="datetime1">
              <a:rPr lang="en-US" smtClean="0"/>
              <a:pPr/>
              <a:t>3/19/2016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http://www.eeslindia.org/writereaddata/logo/635346601175156250_635134585592971911_logo%20-%20Copy.gif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F376-122A-4AE5-B8DE-EBF3532F80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722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A8707-FBD0-491C-9FB7-9BCC206A23F0}" type="datetime1">
              <a:rPr lang="en-US" smtClean="0"/>
              <a:pPr/>
              <a:t>3/19/2016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http://www.eeslindia.org/writereaddata/logo/635346601175156250_635134585592971911_logo%20-%20Copy.gif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F376-122A-4AE5-B8DE-EBF3532F80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026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626F4-58F3-4447-8A0D-059F7957DDC7}" type="datetime1">
              <a:rPr lang="en-US" smtClean="0"/>
              <a:pPr/>
              <a:t>3/19/2016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http://www.eeslindia.org/writereaddata/logo/635346601175156250_635134585592971911_logo%20-%20Copy.gif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F376-122A-4AE5-B8DE-EBF3532F80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244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C1842-2337-44B7-80A8-FD402FFEC40E}" type="datetime1">
              <a:rPr lang="en-US" smtClean="0"/>
              <a:pPr/>
              <a:t>3/19/2016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http://www.eeslindia.org/writereaddata/logo/635346601175156250_635134585592971911_logo%20-%20Copy.gif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0F376-122A-4AE5-B8DE-EBF3532F80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268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B262A3-219F-4034-99E6-63FE35DC80A8}" type="datetime1">
              <a:rPr lang="en-US" smtClean="0"/>
              <a:pPr/>
              <a:t>3/19/2016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http://www.eeslindia.org/writereaddata/logo/635346601175156250_635134585592971911_logo%20-%20Copy.gif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0F376-122A-4AE5-B8DE-EBF3532F806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696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ctrTitle"/>
          </p:nvPr>
        </p:nvSpPr>
        <p:spPr>
          <a:xfrm>
            <a:off x="1543987" y="533400"/>
            <a:ext cx="8754256" cy="1640174"/>
          </a:xfrm>
          <a:solidFill>
            <a:schemeClr val="accent2"/>
          </a:solidFill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4000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en-US" alt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Energy</a:t>
            </a:r>
            <a:r>
              <a:rPr lang="en-US" altLang="en-US" sz="4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en-US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Efficiency Project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987" y="3387776"/>
            <a:ext cx="8739264" cy="2174823"/>
          </a:xfrm>
          <a:solidFill>
            <a:schemeClr val="accent6"/>
          </a:solidFill>
        </p:spPr>
        <p:txBody>
          <a:bodyPr rtlCol="0">
            <a:normAutofit fontScale="62500" lnSpcReduction="20000"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3800" b="1" dirty="0" smtClean="0"/>
              <a:t>At </a:t>
            </a:r>
            <a:r>
              <a:rPr lang="en-US" sz="3800" b="1" dirty="0" err="1" smtClean="0"/>
              <a:t>Consortioum</a:t>
            </a:r>
            <a:r>
              <a:rPr lang="en-US" sz="3800" b="1" dirty="0" smtClean="0"/>
              <a:t> of Accredited Healthcare Organizations (CAHO)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3300" b="1" dirty="0" smtClean="0"/>
              <a:t>THROUGH EESL’S ESCO MODE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sz="3300" b="1" dirty="0" smtClean="0"/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3300" b="1" dirty="0" smtClean="0"/>
              <a:t>Presented by: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r>
              <a:rPr lang="en-US" sz="3300" b="1" dirty="0" smtClean="0"/>
              <a:t>ENERGY EFFICIENCY SERVICES LTD.   </a:t>
            </a:r>
          </a:p>
          <a:p>
            <a:pPr fontAlgn="auto">
              <a:spcAft>
                <a:spcPts val="0"/>
              </a:spcAft>
              <a:buFont typeface="Wingdings 3" charset="2"/>
              <a:buNone/>
              <a:defRPr/>
            </a:pPr>
            <a:r>
              <a:rPr lang="en-US" altLang="en-US" sz="3300" b="1" i="1" dirty="0" smtClean="0"/>
              <a:t>(</a:t>
            </a:r>
            <a:r>
              <a:rPr lang="en-US" altLang="en-US" sz="3300" b="1" i="1" dirty="0"/>
              <a:t>A JV company of PSUs of Ministry </a:t>
            </a:r>
            <a:r>
              <a:rPr lang="en-US" altLang="en-US" sz="3300" b="1" i="1" dirty="0" smtClean="0"/>
              <a:t>of </a:t>
            </a:r>
            <a:r>
              <a:rPr lang="en-US" altLang="en-US" sz="3300" b="1" i="1" dirty="0"/>
              <a:t>Power, Govt. of India</a:t>
            </a:r>
            <a:r>
              <a:rPr lang="en-US" altLang="en-US" sz="3300" b="1" dirty="0"/>
              <a:t>)</a:t>
            </a: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solidFill>
                <a:srgbClr val="0070C0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dirty="0" smtClean="0">
              <a:solidFill>
                <a:srgbClr val="0070C0"/>
              </a:solidFill>
            </a:endParaRPr>
          </a:p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2713567" y="4953001"/>
            <a:ext cx="7171267" cy="352425"/>
          </a:xfrm>
          <a:prstGeom prst="rect">
            <a:avLst/>
          </a:prstGeom>
          <a:noFill/>
          <a:ln>
            <a:noFill/>
          </a:ln>
          <a:extLst/>
        </p:spPr>
        <p:txBody>
          <a:bodyPr lIns="80663" tIns="40332" rIns="80663" bIns="40332">
            <a:spAutoFit/>
          </a:bodyPr>
          <a:lstStyle>
            <a:lvl1pPr>
              <a:spcBef>
                <a:spcPct val="20000"/>
              </a:spcBef>
              <a:buClr>
                <a:srgbClr val="2B68BA"/>
              </a:buClr>
              <a:buFont typeface="Times" panose="02020603050405020304" pitchFamily="18" charset="0"/>
              <a:buChar char="•"/>
              <a:defRPr sz="2000" b="1">
                <a:solidFill>
                  <a:srgbClr val="2B68BA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B68BA"/>
              </a:buClr>
              <a:buFont typeface="Times" panose="02020603050405020304" pitchFamily="18" charset="0"/>
              <a:buChar char="•"/>
              <a:defRPr sz="2000">
                <a:solidFill>
                  <a:srgbClr val="0F243F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B68BA"/>
              </a:buClr>
              <a:buFont typeface="Wingdings" panose="05000000000000000000" pitchFamily="2" charset="2"/>
              <a:buChar char="§"/>
              <a:defRPr sz="2000">
                <a:solidFill>
                  <a:srgbClr val="0F243F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B68BA"/>
              </a:buClr>
              <a:buFont typeface="Webdings" panose="05030102010509060703" pitchFamily="18" charset="2"/>
              <a:buChar char="4"/>
              <a:defRPr sz="2000">
                <a:solidFill>
                  <a:srgbClr val="0F243F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35A29F"/>
              </a:buClr>
              <a:buFont typeface="Times" panose="02020603050405020304" pitchFamily="18" charset="0"/>
              <a:buChar char="»"/>
              <a:defRPr sz="2000">
                <a:solidFill>
                  <a:srgbClr val="163C47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A29F"/>
              </a:buClr>
              <a:buFont typeface="Times" panose="02020603050405020304" pitchFamily="18" charset="0"/>
              <a:buChar char="»"/>
              <a:defRPr sz="2000">
                <a:solidFill>
                  <a:srgbClr val="163C47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A29F"/>
              </a:buClr>
              <a:buFont typeface="Times" panose="02020603050405020304" pitchFamily="18" charset="0"/>
              <a:buChar char="»"/>
              <a:defRPr sz="2000">
                <a:solidFill>
                  <a:srgbClr val="163C47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A29F"/>
              </a:buClr>
              <a:buFont typeface="Times" panose="02020603050405020304" pitchFamily="18" charset="0"/>
              <a:buChar char="»"/>
              <a:defRPr sz="2000">
                <a:solidFill>
                  <a:srgbClr val="163C47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A29F"/>
              </a:buClr>
              <a:buFont typeface="Times" panose="02020603050405020304" pitchFamily="18" charset="0"/>
              <a:buChar char="»"/>
              <a:defRPr sz="2000">
                <a:solidFill>
                  <a:srgbClr val="163C47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endParaRPr lang="en-US" altLang="en-US" sz="1765" dirty="0">
              <a:solidFill>
                <a:srgbClr val="3882C9"/>
              </a:solidFill>
            </a:endParaRPr>
          </a:p>
        </p:txBody>
      </p:sp>
      <p:pic>
        <p:nvPicPr>
          <p:cNvPr id="6149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22002" y="5921869"/>
            <a:ext cx="1964267" cy="60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736" y="0"/>
            <a:ext cx="1649723" cy="121966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97811" y="0"/>
            <a:ext cx="8464551" cy="1320800"/>
          </a:xfrm>
        </p:spPr>
        <p:txBody>
          <a:bodyPr rtlCol="0"/>
          <a:lstStyle/>
          <a:p>
            <a:pPr algn="ctr" eaLnBrk="0" fontAlgn="auto" hangingPunct="0">
              <a:spcAft>
                <a:spcPts val="0"/>
              </a:spcAft>
              <a:defRPr/>
            </a:pPr>
            <a:r>
              <a:rPr lang="en-US" sz="4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ea typeface="+mn-ea"/>
                <a:cs typeface="+mn-cs"/>
              </a:rPr>
              <a:t>Buildings’ Projects</a:t>
            </a:r>
          </a:p>
        </p:txBody>
      </p:sp>
      <p:graphicFrame>
        <p:nvGraphicFramePr>
          <p:cNvPr id="4" name="Content Placeholder 7"/>
          <p:cNvGraphicFramePr>
            <a:graphicFrameLocks noGrp="1"/>
          </p:cNvGraphicFramePr>
          <p:nvPr>
            <p:ph idx="1"/>
          </p:nvPr>
        </p:nvGraphicFramePr>
        <p:xfrm>
          <a:off x="101600" y="1067726"/>
          <a:ext cx="11944349" cy="5729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 bwMode="auto">
          <a:xfrm>
            <a:off x="631863" y="149747"/>
            <a:ext cx="10576464" cy="61072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en-US" dirty="0"/>
              <a:t>Buildings – Scaling Up</a:t>
            </a:r>
            <a:endParaRPr lang="en-IN" altLang="en-US" dirty="0"/>
          </a:p>
        </p:txBody>
      </p:sp>
      <p:sp>
        <p:nvSpPr>
          <p:cNvPr id="32772" name="TextBox 7"/>
          <p:cNvSpPr txBox="1">
            <a:spLocks noChangeArrowheads="1"/>
          </p:cNvSpPr>
          <p:nvPr/>
        </p:nvSpPr>
        <p:spPr bwMode="auto">
          <a:xfrm>
            <a:off x="2270138" y="1268760"/>
            <a:ext cx="7711835" cy="3351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2B68BA"/>
              </a:buClr>
              <a:buFont typeface="Times" panose="02020603050405020304" pitchFamily="18" charset="0"/>
              <a:buChar char="•"/>
              <a:defRPr sz="2000" b="1">
                <a:solidFill>
                  <a:srgbClr val="2B68BA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B68BA"/>
              </a:buClr>
              <a:buFont typeface="Times" panose="02020603050405020304" pitchFamily="18" charset="0"/>
              <a:buChar char="•"/>
              <a:defRPr sz="2000">
                <a:solidFill>
                  <a:srgbClr val="0F243F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B68BA"/>
              </a:buClr>
              <a:buFont typeface="Wingdings" panose="05000000000000000000" pitchFamily="2" charset="2"/>
              <a:buChar char="§"/>
              <a:defRPr sz="2000">
                <a:solidFill>
                  <a:srgbClr val="0F243F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B68BA"/>
              </a:buClr>
              <a:buFont typeface="Webdings" panose="05030102010509060703" pitchFamily="18" charset="2"/>
              <a:buChar char="4"/>
              <a:defRPr sz="2000">
                <a:solidFill>
                  <a:srgbClr val="0F243F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35A29F"/>
              </a:buClr>
              <a:buFont typeface="Times" panose="02020603050405020304" pitchFamily="18" charset="0"/>
              <a:buChar char="»"/>
              <a:defRPr sz="2000">
                <a:solidFill>
                  <a:srgbClr val="163C47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A29F"/>
              </a:buClr>
              <a:buFont typeface="Times" panose="02020603050405020304" pitchFamily="18" charset="0"/>
              <a:buChar char="»"/>
              <a:defRPr sz="2000">
                <a:solidFill>
                  <a:srgbClr val="163C47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A29F"/>
              </a:buClr>
              <a:buFont typeface="Times" panose="02020603050405020304" pitchFamily="18" charset="0"/>
              <a:buChar char="»"/>
              <a:defRPr sz="2000">
                <a:solidFill>
                  <a:srgbClr val="163C47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A29F"/>
              </a:buClr>
              <a:buFont typeface="Times" panose="02020603050405020304" pitchFamily="18" charset="0"/>
              <a:buChar char="»"/>
              <a:defRPr sz="2000">
                <a:solidFill>
                  <a:srgbClr val="163C47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A29F"/>
              </a:buClr>
              <a:buFont typeface="Times" panose="02020603050405020304" pitchFamily="18" charset="0"/>
              <a:buChar char="»"/>
              <a:defRPr sz="2000">
                <a:solidFill>
                  <a:srgbClr val="163C47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302575" indent="-302575" algn="just"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r>
              <a:rPr lang="en-IN" sz="2118" b="0" dirty="0" err="1">
                <a:solidFill>
                  <a:srgbClr val="002060"/>
                </a:solidFill>
                <a:latin typeface="Cambria" panose="02040503050406030204" pitchFamily="18" charset="0"/>
              </a:rPr>
              <a:t>MoU</a:t>
            </a:r>
            <a:r>
              <a:rPr lang="en-IN" sz="2118" b="0" dirty="0">
                <a:solidFill>
                  <a:srgbClr val="002060"/>
                </a:solidFill>
                <a:latin typeface="Cambria" panose="02040503050406030204" pitchFamily="18" charset="0"/>
              </a:rPr>
              <a:t> signed between EESL and CPWD for implementation in 100 government buildings in the country</a:t>
            </a:r>
          </a:p>
          <a:p>
            <a:pPr marL="302575" indent="-302575" algn="just"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endParaRPr lang="en-IN" sz="2118" b="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302575" indent="-302575" algn="just"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r>
              <a:rPr lang="en-IN" sz="2118" b="0" dirty="0" err="1">
                <a:solidFill>
                  <a:srgbClr val="002060"/>
                </a:solidFill>
                <a:latin typeface="Cambria" panose="02040503050406030204" pitchFamily="18" charset="0"/>
              </a:rPr>
              <a:t>MoU</a:t>
            </a:r>
            <a:r>
              <a:rPr lang="en-IN" sz="2118" b="0" dirty="0">
                <a:solidFill>
                  <a:srgbClr val="002060"/>
                </a:solidFill>
                <a:latin typeface="Cambria" panose="02040503050406030204" pitchFamily="18" charset="0"/>
              </a:rPr>
              <a:t> being signed between Ministry of Railways and EESL to implement efficiency measures in buildings, stations, </a:t>
            </a:r>
            <a:r>
              <a:rPr lang="en-IN" sz="2118" b="0" dirty="0" err="1">
                <a:solidFill>
                  <a:srgbClr val="002060"/>
                </a:solidFill>
                <a:latin typeface="Cambria" panose="02040503050406030204" pitchFamily="18" charset="0"/>
              </a:rPr>
              <a:t>etc</a:t>
            </a:r>
            <a:endParaRPr lang="en-IN" sz="2118" b="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302575" indent="-302575" algn="just"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endParaRPr lang="en-IN" sz="2118" b="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302575" indent="-302575" algn="just"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r>
              <a:rPr lang="en-IN" sz="2118" b="0" dirty="0">
                <a:solidFill>
                  <a:srgbClr val="002060"/>
                </a:solidFill>
                <a:latin typeface="Cambria" panose="02040503050406030204" pitchFamily="18" charset="0"/>
              </a:rPr>
              <a:t>Discussions with large PSUs like ONGC, NLC and Banks (Dena Bank) for implementation of similar projects</a:t>
            </a:r>
          </a:p>
          <a:p>
            <a:pPr marL="302575" indent="-302575" algn="just"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endParaRPr lang="en-US" sz="2118" b="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302575" indent="-302575" algn="just">
              <a:spcBef>
                <a:spcPct val="0"/>
              </a:spcBef>
              <a:buClrTx/>
              <a:buFont typeface="Wingdings" panose="05000000000000000000" pitchFamily="2" charset="2"/>
              <a:buChar char="§"/>
            </a:pPr>
            <a:r>
              <a:rPr lang="en-US" sz="2118" b="0" dirty="0">
                <a:solidFill>
                  <a:srgbClr val="002060"/>
                </a:solidFill>
                <a:latin typeface="Cambria" panose="02040503050406030204" pitchFamily="18" charset="0"/>
              </a:rPr>
              <a:t>DMRC project for 90-metro stations for lighting</a:t>
            </a:r>
            <a:endParaRPr lang="en-IN" sz="2118" b="0" dirty="0">
              <a:solidFill>
                <a:srgbClr val="002060"/>
              </a:solidFill>
              <a:latin typeface="Cambria" panose="0204050305040603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418" y="6068290"/>
            <a:ext cx="1284144" cy="45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8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631863" y="149747"/>
            <a:ext cx="10576464" cy="61072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en-US" dirty="0" smtClean="0"/>
              <a:t>ESCO Based implementation</a:t>
            </a:r>
            <a:endParaRPr lang="en-IN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935866" y="1017794"/>
            <a:ext cx="8826320" cy="53863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ts val="32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IN" altLang="en-US" sz="2000" dirty="0" smtClean="0">
                <a:solidFill>
                  <a:srgbClr val="663300"/>
                </a:solidFill>
                <a:latin typeface="Corbel" panose="020B0503020204020204" pitchFamily="34" charset="0"/>
                <a:ea typeface="MS PGothic" panose="020B0600070205080204" pitchFamily="34" charset="-128"/>
              </a:rPr>
              <a:t>   </a:t>
            </a:r>
            <a:r>
              <a:rPr lang="en-IN" altLang="en-US" sz="2000" dirty="0" smtClean="0">
                <a:solidFill>
                  <a:srgbClr val="66330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 </a:t>
            </a:r>
            <a:r>
              <a:rPr lang="en-IN" altLang="en-US" sz="2120" dirty="0" smtClean="0">
                <a:solidFill>
                  <a:srgbClr val="00206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Entire Capital Cost arranged by ESCO – no budget provision required</a:t>
            </a:r>
          </a:p>
          <a:p>
            <a:pPr marL="342900" indent="-342900" algn="just">
              <a:lnSpc>
                <a:spcPts val="32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IN" altLang="en-US" sz="2120" dirty="0" smtClean="0">
                <a:solidFill>
                  <a:srgbClr val="00206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Financial risk borne by ESCO subject to payment security</a:t>
            </a:r>
          </a:p>
          <a:p>
            <a:pPr marL="342900" indent="-342900" algn="just">
              <a:lnSpc>
                <a:spcPts val="32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IN" altLang="en-US" sz="2120" dirty="0" smtClean="0">
                <a:solidFill>
                  <a:srgbClr val="00206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Payments based on technical performance – with adequate balancing of risks by using deemed savings model</a:t>
            </a:r>
          </a:p>
          <a:p>
            <a:pPr marL="342900" indent="-342900" algn="just">
              <a:lnSpc>
                <a:spcPts val="32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IN" altLang="en-US" sz="2120" dirty="0" smtClean="0">
                <a:solidFill>
                  <a:srgbClr val="00206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Deemed approach with minimal impediments related to baseline variation</a:t>
            </a:r>
          </a:p>
          <a:p>
            <a:pPr marL="342900" indent="-342900" algn="just">
              <a:lnSpc>
                <a:spcPts val="32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IN" altLang="en-US" sz="2120" dirty="0" smtClean="0">
                <a:solidFill>
                  <a:srgbClr val="00206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Annual monitoring and verification by 3</a:t>
            </a:r>
            <a:r>
              <a:rPr lang="en-IN" altLang="en-US" sz="2120" baseline="30000" dirty="0" smtClean="0">
                <a:solidFill>
                  <a:srgbClr val="00206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rd</a:t>
            </a:r>
            <a:r>
              <a:rPr lang="en-IN" altLang="en-US" sz="2120" dirty="0" smtClean="0">
                <a:solidFill>
                  <a:srgbClr val="00206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 party independent agency</a:t>
            </a:r>
          </a:p>
          <a:p>
            <a:pPr marL="800100" lvl="1" indent="-342900" algn="just">
              <a:lnSpc>
                <a:spcPts val="32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IN" altLang="en-US" sz="2120" dirty="0" smtClean="0">
                <a:solidFill>
                  <a:srgbClr val="00206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Type A International project  measurement and verification protocol (IPMVP) for projects globally accepted</a:t>
            </a:r>
          </a:p>
          <a:p>
            <a:pPr marL="342900" indent="-342900" algn="just">
              <a:lnSpc>
                <a:spcPts val="32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IN" altLang="en-US" sz="2120" dirty="0" smtClean="0">
                <a:solidFill>
                  <a:srgbClr val="00206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Competitive bidding to ensure procurement of best available products back with maximum field warranties at best cost</a:t>
            </a:r>
          </a:p>
          <a:p>
            <a:pPr marL="342900" indent="-342900" algn="just">
              <a:lnSpc>
                <a:spcPts val="3200"/>
              </a:lnSpc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IN" altLang="en-US" sz="2120" dirty="0" smtClean="0">
                <a:solidFill>
                  <a:srgbClr val="00206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Increased energy cost savings due to increased tariff or better performance by new equipment shall be to the advantage of  the client.</a:t>
            </a:r>
            <a:endParaRPr lang="en-IN" altLang="en-US" sz="2120" dirty="0">
              <a:solidFill>
                <a:srgbClr val="002060"/>
              </a:solidFill>
              <a:latin typeface="Cambria" panose="02040503050406030204" pitchFamily="18" charset="0"/>
              <a:ea typeface="MS PGothic" panose="020B0600070205080204" pitchFamily="34" charset="-128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418" y="6068290"/>
            <a:ext cx="1284144" cy="45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89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57200" lvl="1" indent="-457200" algn="just" defTabSz="365125">
              <a:lnSpc>
                <a:spcPct val="150000"/>
              </a:lnSpc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IN" sz="31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EESL to invest the capital up-front without any collaterals from client.</a:t>
            </a:r>
          </a:p>
          <a:p>
            <a:pPr marL="457200" lvl="1" indent="-457200" algn="just" defTabSz="365125">
              <a:lnSpc>
                <a:spcPct val="150000"/>
              </a:lnSpc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IN" sz="31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Debt: Equity Ratio of 80:20 to source best cost of capital</a:t>
            </a:r>
          </a:p>
          <a:p>
            <a:pPr marL="457200" lvl="1" indent="-457200" algn="just" defTabSz="365125">
              <a:lnSpc>
                <a:spcPct val="150000"/>
              </a:lnSpc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IN" sz="31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EESL Interest liability of 11% but in case of any lower rate available, the same shall be passed onto the client.</a:t>
            </a:r>
          </a:p>
          <a:p>
            <a:pPr marL="457200" lvl="1" indent="-457200" algn="just" defTabSz="365125">
              <a:lnSpc>
                <a:spcPct val="150000"/>
              </a:lnSpc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IN" sz="31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Equity returns of 14% on post tax as per public norms</a:t>
            </a:r>
          </a:p>
          <a:p>
            <a:pPr marL="457200" lvl="1" indent="-457200" algn="just" defTabSz="365125">
              <a:lnSpc>
                <a:spcPct val="150000"/>
              </a:lnSpc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IN" sz="31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EESL service fee for Project Management of 12% estimated investment as per approved board approval</a:t>
            </a:r>
          </a:p>
          <a:p>
            <a:pPr marL="457200" lvl="1" indent="-457200" algn="just" defTabSz="365125">
              <a:lnSpc>
                <a:spcPct val="150000"/>
              </a:lnSpc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IN" sz="31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Technical accuracy of project on EESL – BEE to act as facilitator </a:t>
            </a:r>
          </a:p>
          <a:p>
            <a:pPr marL="457200" lvl="1" indent="-457200" algn="just" defTabSz="365125">
              <a:lnSpc>
                <a:spcPct val="150000"/>
              </a:lnSpc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  <a:defRPr/>
            </a:pPr>
            <a:r>
              <a:rPr lang="en-IN" sz="3100" dirty="0" smtClean="0">
                <a:solidFill>
                  <a:srgbClr val="002060"/>
                </a:solidFill>
                <a:latin typeface="Cambria" panose="02040503050406030204" pitchFamily="18" charset="0"/>
              </a:rPr>
              <a:t>Deployment of EESL technicians at the concerned building for immediate rectification of faults.</a:t>
            </a:r>
            <a:r>
              <a:rPr lang="en-IN" sz="3100" dirty="0" smtClean="0">
                <a:solidFill>
                  <a:srgbClr val="663300"/>
                </a:solidFill>
                <a:latin typeface="Corbel" panose="020B0503020204020204" pitchFamily="34" charset="0"/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 bwMode="auto">
          <a:xfrm>
            <a:off x="838200" y="390883"/>
            <a:ext cx="10515600" cy="78109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en-US" dirty="0" smtClean="0"/>
              <a:t>Key provisions of ESCO Agreement</a:t>
            </a:r>
            <a:endParaRPr lang="en-I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539" y="6197079"/>
            <a:ext cx="1284144" cy="45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22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778544" cy="5966093"/>
          </a:xfrm>
        </p:spPr>
        <p:txBody>
          <a:bodyPr>
            <a:normAutofit fontScale="25000" lnSpcReduction="20000"/>
          </a:bodyPr>
          <a:lstStyle/>
          <a:p>
            <a:pPr algn="just">
              <a:lnSpc>
                <a:spcPts val="3200"/>
              </a:lnSpc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IN" altLang="en-US" sz="7600" dirty="0" err="1">
                <a:solidFill>
                  <a:srgbClr val="00206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MoUD</a:t>
            </a:r>
            <a:r>
              <a:rPr lang="en-IN" altLang="en-US" sz="7600" dirty="0">
                <a:solidFill>
                  <a:srgbClr val="00206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 and </a:t>
            </a:r>
            <a:r>
              <a:rPr lang="en-IN" altLang="en-US" sz="7600" dirty="0" err="1">
                <a:solidFill>
                  <a:srgbClr val="00206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MoP</a:t>
            </a:r>
            <a:r>
              <a:rPr lang="en-IN" altLang="en-US" sz="7600" dirty="0">
                <a:solidFill>
                  <a:srgbClr val="00206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 have collaborated to initiate an endeavour for harnessing energy savings in various central govt. buildings in Delhi</a:t>
            </a:r>
          </a:p>
          <a:p>
            <a:pPr algn="just">
              <a:lnSpc>
                <a:spcPts val="3200"/>
              </a:lnSpc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IN" altLang="en-US" sz="7600" dirty="0">
                <a:solidFill>
                  <a:srgbClr val="00206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Under this initiative, CPWD and EESL have signed ESCO agreements for 18 buildings in Delhi</a:t>
            </a:r>
          </a:p>
          <a:p>
            <a:pPr marL="742950" lvl="1" indent="-285750" algn="just">
              <a:lnSpc>
                <a:spcPts val="3200"/>
              </a:lnSpc>
              <a:buClr>
                <a:srgbClr val="92D050"/>
              </a:buClr>
              <a:defRPr/>
            </a:pPr>
            <a:r>
              <a:rPr lang="en-IN" altLang="en-US" sz="7600" dirty="0">
                <a:solidFill>
                  <a:srgbClr val="00206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Annual Energy Savings – 12 </a:t>
            </a:r>
            <a:r>
              <a:rPr lang="en-IN" altLang="en-US" sz="7600" dirty="0" err="1">
                <a:solidFill>
                  <a:srgbClr val="00206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Mn</a:t>
            </a:r>
            <a:r>
              <a:rPr lang="en-IN" altLang="en-US" sz="7600" dirty="0">
                <a:solidFill>
                  <a:srgbClr val="00206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 Units </a:t>
            </a:r>
          </a:p>
          <a:p>
            <a:pPr marL="742950" lvl="1" indent="-285750" algn="just">
              <a:lnSpc>
                <a:spcPts val="3200"/>
              </a:lnSpc>
              <a:buClr>
                <a:srgbClr val="92D050"/>
              </a:buClr>
              <a:defRPr/>
            </a:pPr>
            <a:r>
              <a:rPr lang="en-IN" altLang="en-US" sz="7600" dirty="0">
                <a:solidFill>
                  <a:srgbClr val="00206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Equivalent Cost Savings – </a:t>
            </a:r>
            <a:r>
              <a:rPr lang="en-IN" altLang="en-US" sz="7600" dirty="0" err="1">
                <a:solidFill>
                  <a:srgbClr val="00206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Rs</a:t>
            </a:r>
            <a:r>
              <a:rPr lang="en-IN" altLang="en-US" sz="7600" dirty="0">
                <a:solidFill>
                  <a:srgbClr val="00206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. 105 </a:t>
            </a:r>
            <a:r>
              <a:rPr lang="en-IN" altLang="en-US" sz="7600" dirty="0" err="1">
                <a:solidFill>
                  <a:srgbClr val="00206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Mn</a:t>
            </a:r>
            <a:r>
              <a:rPr lang="en-IN" altLang="en-US" sz="7600" dirty="0">
                <a:solidFill>
                  <a:srgbClr val="00206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 per year</a:t>
            </a:r>
          </a:p>
          <a:p>
            <a:pPr marL="742950" lvl="1" indent="-285750" algn="just">
              <a:lnSpc>
                <a:spcPts val="3200"/>
              </a:lnSpc>
              <a:buClr>
                <a:srgbClr val="92D050"/>
              </a:buClr>
              <a:defRPr/>
            </a:pPr>
            <a:r>
              <a:rPr lang="en-IN" altLang="en-US" sz="7600" dirty="0">
                <a:solidFill>
                  <a:srgbClr val="00206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Estimated Investment to be arranged by EESL – </a:t>
            </a:r>
            <a:r>
              <a:rPr lang="en-IN" altLang="en-US" sz="7600" dirty="0" err="1">
                <a:solidFill>
                  <a:srgbClr val="00206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Rs</a:t>
            </a:r>
            <a:r>
              <a:rPr lang="en-IN" altLang="en-US" sz="7600" dirty="0">
                <a:solidFill>
                  <a:srgbClr val="00206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. 30 </a:t>
            </a:r>
            <a:r>
              <a:rPr lang="en-IN" altLang="en-US" sz="7600" dirty="0" err="1">
                <a:solidFill>
                  <a:srgbClr val="00206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Crores</a:t>
            </a:r>
            <a:r>
              <a:rPr lang="en-IN" altLang="en-US" sz="7600" dirty="0">
                <a:solidFill>
                  <a:srgbClr val="00206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 including EESL PMC fee 8%</a:t>
            </a:r>
          </a:p>
          <a:p>
            <a:pPr marL="742950" lvl="1" indent="-285750" algn="just">
              <a:lnSpc>
                <a:spcPts val="3200"/>
              </a:lnSpc>
              <a:buClr>
                <a:srgbClr val="92D050"/>
              </a:buClr>
              <a:defRPr/>
            </a:pPr>
            <a:r>
              <a:rPr lang="en-IN" altLang="en-US" sz="7600" dirty="0">
                <a:solidFill>
                  <a:srgbClr val="00206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Contract Period – 5 years</a:t>
            </a:r>
          </a:p>
          <a:p>
            <a:pPr algn="just">
              <a:lnSpc>
                <a:spcPts val="3200"/>
              </a:lnSpc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IN" altLang="en-US" sz="7600" dirty="0">
                <a:solidFill>
                  <a:srgbClr val="00206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EESL to resort to open competitive bidding and any reduction in prices to be passed onto CPWD</a:t>
            </a:r>
          </a:p>
          <a:p>
            <a:pPr algn="just">
              <a:lnSpc>
                <a:spcPts val="3200"/>
              </a:lnSpc>
              <a:buClr>
                <a:srgbClr val="FF0000"/>
              </a:buClr>
              <a:buFont typeface="Wingdings" panose="05000000000000000000" pitchFamily="2" charset="2"/>
              <a:buChar char="Ø"/>
              <a:defRPr/>
            </a:pPr>
            <a:r>
              <a:rPr lang="en-IN" altLang="en-US" sz="7600" dirty="0">
                <a:solidFill>
                  <a:srgbClr val="00206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EESL shall be liable for technical and financial risks, undertaking from JS </a:t>
            </a:r>
            <a:r>
              <a:rPr lang="en-IN" altLang="en-US" sz="7600" dirty="0" err="1">
                <a:solidFill>
                  <a:srgbClr val="00206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MoUD</a:t>
            </a:r>
            <a:r>
              <a:rPr lang="en-IN" altLang="en-US" sz="7600" dirty="0">
                <a:solidFill>
                  <a:srgbClr val="002060"/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 received regarding diversion of CPWD’s non-plan funds to EESL in case of payment default by CPWD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 bwMode="auto">
          <a:xfrm>
            <a:off x="838200" y="365126"/>
            <a:ext cx="10095963" cy="9485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en-US" dirty="0" smtClean="0"/>
              <a:t>ESCO in 18 Central govt. buildings </a:t>
            </a:r>
            <a:endParaRPr lang="en-IN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0539" y="6197079"/>
            <a:ext cx="1284144" cy="45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926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Title 1"/>
          <p:cNvSpPr txBox="1">
            <a:spLocks/>
          </p:cNvSpPr>
          <p:nvPr/>
        </p:nvSpPr>
        <p:spPr bwMode="auto">
          <a:xfrm>
            <a:off x="596720" y="128592"/>
            <a:ext cx="11082662" cy="625625"/>
          </a:xfrm>
          <a:prstGeom prst="rect">
            <a:avLst/>
          </a:prstGeom>
          <a:extLst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ja-JP" dirty="0" smtClean="0"/>
              <a:t>Building </a:t>
            </a:r>
            <a:r>
              <a:rPr lang="en-US" altLang="ja-JP" dirty="0"/>
              <a:t>Projects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418" y="6068290"/>
            <a:ext cx="1284144" cy="452007"/>
          </a:xfrm>
          <a:prstGeom prst="rect">
            <a:avLst/>
          </a:prstGeom>
        </p:spPr>
      </p:pic>
      <p:pic>
        <p:nvPicPr>
          <p:cNvPr id="8" name="Picture 22" descr="IMG_34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8747" y="954087"/>
            <a:ext cx="5343982" cy="3541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3" descr="IMG_34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61407" y="1468192"/>
            <a:ext cx="5392079" cy="3869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162120" y="4495132"/>
            <a:ext cx="2795605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88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Niti</a:t>
            </a:r>
            <a:r>
              <a:rPr lang="en-US" sz="1588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 </a:t>
            </a:r>
            <a:r>
              <a:rPr lang="en-US" sz="1588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Aayog</a:t>
            </a:r>
            <a:r>
              <a:rPr lang="en-US" sz="1588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(Before)</a:t>
            </a:r>
            <a:endParaRPr lang="en-US" sz="1588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48018" y="5337618"/>
            <a:ext cx="2795605" cy="336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88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Niti</a:t>
            </a:r>
            <a:r>
              <a:rPr lang="en-US" sz="1588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 </a:t>
            </a:r>
            <a:r>
              <a:rPr lang="en-US" sz="1588" b="1" dirty="0" err="1" smtClean="0">
                <a:solidFill>
                  <a:srgbClr val="C00000"/>
                </a:solidFill>
                <a:latin typeface="Cambria" panose="02040503050406030204" pitchFamily="18" charset="0"/>
              </a:rPr>
              <a:t>Aayog</a:t>
            </a:r>
            <a:r>
              <a:rPr lang="en-US" sz="1588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 (After)</a:t>
            </a:r>
            <a:endParaRPr lang="en-US" sz="1588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1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64702" y="246038"/>
            <a:ext cx="10459613" cy="65099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dirty="0" smtClean="0"/>
              <a:t>Indian Medical footprint(Energy Terms)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459347" y="1133342"/>
            <a:ext cx="9972541" cy="46063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lnSpc>
                <a:spcPts val="3200"/>
              </a:lnSpc>
              <a:spcBef>
                <a:spcPct val="0"/>
              </a:spcBef>
              <a:buClr>
                <a:srgbClr val="002060"/>
              </a:buClr>
              <a:buFont typeface="Wingdings" panose="05000000000000000000" pitchFamily="2" charset="2"/>
              <a:buChar char="§"/>
            </a:pPr>
            <a:r>
              <a:rPr lang="en-IN" altLang="en-US" sz="20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Average Indian household spends nearly 6% of annual income on healthcare.</a:t>
            </a:r>
          </a:p>
          <a:p>
            <a:pPr marL="742950" lvl="1" indent="-285750" algn="just">
              <a:lnSpc>
                <a:spcPts val="3200"/>
              </a:lnSpc>
              <a:spcBef>
                <a:spcPct val="0"/>
              </a:spcBef>
              <a:buClr>
                <a:schemeClr val="accent5">
                  <a:lumMod val="50000"/>
                </a:schemeClr>
              </a:buClr>
              <a:buFont typeface="Wingdings" panose="05000000000000000000" pitchFamily="2" charset="2"/>
              <a:buChar char="§"/>
            </a:pPr>
            <a:r>
              <a:rPr lang="en-IN" altLang="en-US" sz="20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There are an estimated 35000 medium to large scale hospitals with almost similar number of smaller nursing centres.</a:t>
            </a:r>
          </a:p>
          <a:p>
            <a:pPr marL="742950" lvl="1" indent="-285750" algn="just">
              <a:lnSpc>
                <a:spcPts val="3200"/>
              </a:lnSpc>
              <a:spcBef>
                <a:spcPct val="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IN" altLang="en-US" sz="20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These </a:t>
            </a:r>
            <a:r>
              <a:rPr lang="en-IN" altLang="en-US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buildings account for high energy consumption – between 5 to 9 </a:t>
            </a:r>
            <a:r>
              <a:rPr lang="en-IN" altLang="en-US" sz="20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Bn</a:t>
            </a:r>
            <a:r>
              <a:rPr lang="en-IN" altLang="en-US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 </a:t>
            </a:r>
            <a:r>
              <a:rPr lang="en-IN" altLang="en-US" sz="20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units</a:t>
            </a:r>
          </a:p>
          <a:p>
            <a:pPr marL="285750" indent="-285750" algn="just">
              <a:lnSpc>
                <a:spcPts val="3200"/>
              </a:lnSpc>
              <a:spcBef>
                <a:spcPct val="0"/>
              </a:spcBef>
              <a:buClr>
                <a:schemeClr val="accent5">
                  <a:lumMod val="75000"/>
                </a:schemeClr>
              </a:buClr>
              <a:buSzTx/>
              <a:buFont typeface="Wingdings" panose="05000000000000000000" pitchFamily="2" charset="2"/>
              <a:buChar char="§"/>
            </a:pPr>
            <a:r>
              <a:rPr lang="en-IN" altLang="en-US" sz="20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Major </a:t>
            </a:r>
            <a:r>
              <a:rPr lang="en-IN" altLang="en-US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Energy Consumption </a:t>
            </a:r>
            <a:r>
              <a:rPr lang="en-IN" altLang="en-US" sz="20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centres:-</a:t>
            </a:r>
            <a:endParaRPr lang="en-IN" altLang="en-US" sz="20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MS PGothic" panose="020B0600070205080204" pitchFamily="34" charset="-128"/>
            </a:endParaRPr>
          </a:p>
          <a:p>
            <a:pPr marL="742950" lvl="1" indent="-285750" algn="just">
              <a:lnSpc>
                <a:spcPts val="3200"/>
              </a:lnSpc>
              <a:spcBef>
                <a:spcPct val="0"/>
              </a:spcBef>
              <a:buClr>
                <a:schemeClr val="accent5">
                  <a:lumMod val="75000"/>
                </a:schemeClr>
              </a:buClr>
              <a:buSzTx/>
              <a:buFont typeface="Wingdings" panose="05000000000000000000" pitchFamily="2" charset="2"/>
              <a:buChar char="§"/>
            </a:pPr>
            <a:r>
              <a:rPr lang="en-IN" altLang="en-US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Lighting – </a:t>
            </a:r>
            <a:r>
              <a:rPr lang="en-IN" altLang="en-US" sz="20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upto</a:t>
            </a:r>
            <a:r>
              <a:rPr lang="en-IN" altLang="en-US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 40%</a:t>
            </a:r>
          </a:p>
          <a:p>
            <a:pPr marL="742950" lvl="1" indent="-285750" algn="just">
              <a:lnSpc>
                <a:spcPts val="3200"/>
              </a:lnSpc>
              <a:spcBef>
                <a:spcPct val="0"/>
              </a:spcBef>
              <a:buClr>
                <a:schemeClr val="accent5">
                  <a:lumMod val="75000"/>
                </a:schemeClr>
              </a:buClr>
              <a:buSzTx/>
              <a:buFont typeface="Wingdings" panose="05000000000000000000" pitchFamily="2" charset="2"/>
              <a:buChar char="§"/>
            </a:pPr>
            <a:r>
              <a:rPr lang="en-IN" altLang="en-US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Air-conditioning – </a:t>
            </a:r>
            <a:r>
              <a:rPr lang="en-IN" altLang="en-US" sz="20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upto</a:t>
            </a:r>
            <a:r>
              <a:rPr lang="en-IN" altLang="en-US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 50%</a:t>
            </a:r>
          </a:p>
          <a:p>
            <a:pPr marL="742950" lvl="1" indent="-285750" algn="just">
              <a:lnSpc>
                <a:spcPts val="3200"/>
              </a:lnSpc>
              <a:spcBef>
                <a:spcPct val="0"/>
              </a:spcBef>
              <a:buClr>
                <a:schemeClr val="accent5">
                  <a:lumMod val="75000"/>
                </a:schemeClr>
              </a:buClr>
              <a:buSzTx/>
              <a:buFont typeface="Wingdings" panose="05000000000000000000" pitchFamily="2" charset="2"/>
              <a:buChar char="§"/>
            </a:pPr>
            <a:r>
              <a:rPr lang="en-IN" altLang="en-US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Process Heating – </a:t>
            </a:r>
            <a:r>
              <a:rPr lang="en-IN" altLang="en-US" sz="20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upto</a:t>
            </a:r>
            <a:r>
              <a:rPr lang="en-IN" altLang="en-US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 10%</a:t>
            </a:r>
          </a:p>
          <a:p>
            <a:pPr marL="742950" lvl="1" indent="-285750" algn="just">
              <a:lnSpc>
                <a:spcPts val="3200"/>
              </a:lnSpc>
              <a:spcBef>
                <a:spcPct val="0"/>
              </a:spcBef>
              <a:buClr>
                <a:schemeClr val="accent5">
                  <a:lumMod val="75000"/>
                </a:schemeClr>
              </a:buClr>
              <a:buSzTx/>
              <a:buFont typeface="Wingdings" panose="05000000000000000000" pitchFamily="2" charset="2"/>
              <a:buChar char="§"/>
            </a:pPr>
            <a:r>
              <a:rPr lang="en-IN" altLang="en-US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Water Pumping – </a:t>
            </a:r>
            <a:r>
              <a:rPr lang="en-IN" altLang="en-US" sz="20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upto</a:t>
            </a:r>
            <a:r>
              <a:rPr lang="en-IN" altLang="en-US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 15%</a:t>
            </a:r>
          </a:p>
          <a:p>
            <a:pPr marL="742950" lvl="1" indent="-285750" algn="just">
              <a:lnSpc>
                <a:spcPts val="3200"/>
              </a:lnSpc>
              <a:spcBef>
                <a:spcPct val="0"/>
              </a:spcBef>
              <a:buClr>
                <a:schemeClr val="accent5">
                  <a:lumMod val="75000"/>
                </a:schemeClr>
              </a:buClr>
              <a:buSzTx/>
              <a:buFont typeface="Wingdings" panose="05000000000000000000" pitchFamily="2" charset="2"/>
              <a:buChar char="§"/>
            </a:pPr>
            <a:r>
              <a:rPr lang="en-IN" altLang="en-US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Others – </a:t>
            </a:r>
            <a:r>
              <a:rPr lang="en-IN" altLang="en-US" sz="2000" dirty="0" err="1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upto</a:t>
            </a:r>
            <a:r>
              <a:rPr lang="en-IN" altLang="en-US" sz="2000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 10</a:t>
            </a:r>
            <a:r>
              <a:rPr lang="en-IN" altLang="en-US" sz="2000" dirty="0" smtClean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MS PGothic" panose="020B0600070205080204" pitchFamily="34" charset="-128"/>
              </a:rPr>
              <a:t>%</a:t>
            </a:r>
          </a:p>
          <a:p>
            <a:pPr marL="742950" lvl="1" indent="-285750" algn="just">
              <a:lnSpc>
                <a:spcPts val="3200"/>
              </a:lnSpc>
              <a:spcBef>
                <a:spcPct val="0"/>
              </a:spcBef>
              <a:buClr>
                <a:schemeClr val="accent5">
                  <a:lumMod val="75000"/>
                </a:schemeClr>
              </a:buClr>
              <a:buSzTx/>
            </a:pPr>
            <a:endParaRPr lang="en-IN" altLang="en-US" sz="2000" dirty="0">
              <a:solidFill>
                <a:schemeClr val="accent1">
                  <a:lumMod val="50000"/>
                </a:schemeClr>
              </a:solidFill>
              <a:latin typeface="Cambria" panose="02040503050406030204" pitchFamily="18" charset="0"/>
              <a:ea typeface="MS PGothic" panose="020B0600070205080204" pitchFamily="34" charset="-128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418" y="6068290"/>
            <a:ext cx="1284144" cy="45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7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0"/>
          <p:cNvSpPr>
            <a:spLocks noChangeArrowheads="1"/>
          </p:cNvSpPr>
          <p:nvPr/>
        </p:nvSpPr>
        <p:spPr bwMode="auto">
          <a:xfrm>
            <a:off x="-338667" y="6734175"/>
            <a:ext cx="6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1" hangingPunct="1"/>
            <a:endParaRPr lang="de-DE" altLang="en-US" sz="1000">
              <a:ea typeface="MS PGothic" pitchFamily="34" charset="-128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464051" y="2420938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762000" eaLnBrk="1" hangingPunct="1">
              <a:defRPr/>
            </a:pPr>
            <a:r>
              <a:rPr lang="en-US" altLang="zh-TW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Let us paint...</a:t>
            </a:r>
          </a:p>
          <a:p>
            <a:pPr algn="ctr" defTabSz="762000" eaLnBrk="1" hangingPunct="1">
              <a:defRPr/>
            </a:pPr>
            <a:r>
              <a:rPr lang="en-US" altLang="zh-TW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Make India </a:t>
            </a:r>
            <a:r>
              <a:rPr lang="en-US" altLang="zh-TW" sz="4800" b="1" dirty="0"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Green!!</a:t>
            </a:r>
          </a:p>
        </p:txBody>
      </p:sp>
      <p:pic>
        <p:nvPicPr>
          <p:cNvPr id="17412" name="Picture 139" descr="Title: Road - Description: A picture of a winding road and trees"/>
          <p:cNvPicPr>
            <a:picLocks noChangeAspect="1" noChangeArrowheads="1"/>
          </p:cNvPicPr>
          <p:nvPr/>
        </p:nvPicPr>
        <p:blipFill>
          <a:blip r:embed="rId2"/>
          <a:srcRect b="-66"/>
          <a:stretch>
            <a:fillRect/>
          </a:stretch>
        </p:blipFill>
        <p:spPr bwMode="auto">
          <a:xfrm>
            <a:off x="711200" y="1295400"/>
            <a:ext cx="4089400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28255" y="394389"/>
            <a:ext cx="10773897" cy="63084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Energy Efficiency Services Limited</a:t>
            </a:r>
          </a:p>
        </p:txBody>
      </p:sp>
      <p:graphicFrame>
        <p:nvGraphicFramePr>
          <p:cNvPr id="3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2658046"/>
              </p:ext>
            </p:extLst>
          </p:nvPr>
        </p:nvGraphicFramePr>
        <p:xfrm>
          <a:off x="1781735" y="849873"/>
          <a:ext cx="4816012" cy="57122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3"/>
          <p:cNvSpPr/>
          <p:nvPr/>
        </p:nvSpPr>
        <p:spPr>
          <a:xfrm>
            <a:off x="6869214" y="1721016"/>
            <a:ext cx="4181088" cy="3766677"/>
          </a:xfrm>
          <a:prstGeom prst="rect">
            <a:avLst/>
          </a:prstGeom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pPr marL="384048" lvl="1" indent="-182880"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I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100% public owned company</a:t>
            </a:r>
          </a:p>
          <a:p>
            <a:pPr marL="384048" lvl="1" indent="-182880"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I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Promoted by Ministry of Power, Government of India</a:t>
            </a:r>
          </a:p>
          <a:p>
            <a:pPr marL="384048" lvl="1" indent="-182880"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IN" sz="2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Board </a:t>
            </a:r>
            <a:r>
              <a:rPr lang="en-I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 Directors represented by Ministry of Power and Bureau of Energy Efficiency (BEE)</a:t>
            </a:r>
          </a:p>
          <a:p>
            <a:pPr marL="384048" lvl="1" indent="-182880"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/>
            </a:pPr>
            <a:r>
              <a:rPr lang="en-I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Authorised share capital – </a:t>
            </a:r>
            <a:r>
              <a:rPr lang="en-IN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Rs</a:t>
            </a:r>
            <a:r>
              <a:rPr lang="en-I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500 crore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418" y="6068290"/>
            <a:ext cx="1284144" cy="45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035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64702" y="246038"/>
            <a:ext cx="10722421" cy="65099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dirty="0"/>
              <a:t>Business Areas for EESL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64702" y="6054435"/>
            <a:ext cx="10722421" cy="693112"/>
          </a:xfrm>
          <a:prstGeom prst="roundRect">
            <a:avLst/>
          </a:prstGeom>
          <a:noFill/>
          <a:ln w="6350">
            <a:solidFill>
              <a:schemeClr val="accent1"/>
            </a:solidFill>
          </a:ln>
        </p:spPr>
        <p:txBody>
          <a:bodyPr vert="horz" wrap="square" lIns="91440" tIns="45720" rIns="91440" bIns="45720" rtlCol="0" anchor="ctr">
            <a:no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GB" sz="2400" dirty="0" smtClean="0">
                <a:solidFill>
                  <a:schemeClr val="tx2"/>
                </a:solidFill>
                <a:latin typeface="Calibri" panose="020F0502020204030204" pitchFamily="34" charset="0"/>
              </a:rPr>
              <a:t>Energy Efficiency market potential of INR 1.50 Lakh Crore</a:t>
            </a:r>
          </a:p>
        </p:txBody>
      </p:sp>
      <p:grpSp>
        <p:nvGrpSpPr>
          <p:cNvPr id="10" name="Group 21"/>
          <p:cNvGrpSpPr/>
          <p:nvPr/>
        </p:nvGrpSpPr>
        <p:grpSpPr>
          <a:xfrm>
            <a:off x="564703" y="1234489"/>
            <a:ext cx="10722422" cy="4651961"/>
            <a:chOff x="533400" y="1389253"/>
            <a:chExt cx="4072268" cy="2303461"/>
          </a:xfrm>
        </p:grpSpPr>
        <p:sp>
          <p:nvSpPr>
            <p:cNvPr id="11" name="AutoShape 3"/>
            <p:cNvSpPr>
              <a:spLocks noChangeArrowheads="1"/>
            </p:cNvSpPr>
            <p:nvPr/>
          </p:nvSpPr>
          <p:spPr bwMode="auto">
            <a:xfrm rot="16200000" flipH="1">
              <a:off x="1322388" y="603441"/>
              <a:ext cx="420687" cy="1992313"/>
            </a:xfrm>
            <a:prstGeom prst="homePlate">
              <a:avLst>
                <a:gd name="adj" fmla="val 30944"/>
              </a:avLst>
            </a:prstGeom>
            <a:ln>
              <a:headEnd/>
              <a:tailEnd/>
            </a:ln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vert="eaVert" lIns="52153" tIns="54000" rIns="108000" bIns="52153">
              <a:noAutofit/>
            </a:bodyPr>
            <a:lstStyle/>
            <a:p>
              <a:pPr algn="ctr" defTabSz="1042988" eaLnBrk="0" hangingPunct="0">
                <a:buClrTx/>
                <a:buSzTx/>
                <a:buFontTx/>
                <a:buNone/>
              </a:pPr>
              <a:r>
                <a:rPr lang="en-GB" sz="2400" b="1" i="1" dirty="0" smtClean="0">
                  <a:solidFill>
                    <a:schemeClr val="bg1"/>
                  </a:solidFill>
                  <a:cs typeface="Arial" pitchFamily="34" charset="0"/>
                </a:rPr>
                <a:t>Existing Business Areas</a:t>
              </a:r>
              <a:endParaRPr lang="en-GB" sz="2400" b="1" i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Freeform 4"/>
            <p:cNvSpPr>
              <a:spLocks/>
            </p:cNvSpPr>
            <p:nvPr/>
          </p:nvSpPr>
          <p:spPr bwMode="auto">
            <a:xfrm>
              <a:off x="533400" y="1754377"/>
              <a:ext cx="1995487" cy="1938337"/>
            </a:xfrm>
            <a:custGeom>
              <a:avLst/>
              <a:gdLst>
                <a:gd name="T0" fmla="*/ 2147483647 w 1590"/>
                <a:gd name="T1" fmla="*/ 0 h 1901"/>
                <a:gd name="T2" fmla="*/ 2147483647 w 1590"/>
                <a:gd name="T3" fmla="*/ 2147483647 h 1901"/>
                <a:gd name="T4" fmla="*/ 2147483647 w 1590"/>
                <a:gd name="T5" fmla="*/ 0 h 1901"/>
                <a:gd name="T6" fmla="*/ 2147483647 w 1590"/>
                <a:gd name="T7" fmla="*/ 2147483647 h 1901"/>
                <a:gd name="T8" fmla="*/ 0 w 1590"/>
                <a:gd name="T9" fmla="*/ 2147483647 h 1901"/>
                <a:gd name="T10" fmla="*/ 2147483647 w 1590"/>
                <a:gd name="T11" fmla="*/ 2147483647 h 1901"/>
                <a:gd name="T12" fmla="*/ 2147483647 w 1590"/>
                <a:gd name="T13" fmla="*/ 2147483647 h 1901"/>
                <a:gd name="T14" fmla="*/ 2147483647 w 1590"/>
                <a:gd name="T15" fmla="*/ 2147483647 h 1901"/>
                <a:gd name="T16" fmla="*/ 2147483647 w 1590"/>
                <a:gd name="T17" fmla="*/ 0 h 19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90"/>
                <a:gd name="T28" fmla="*/ 0 h 1901"/>
                <a:gd name="T29" fmla="*/ 1590 w 1590"/>
                <a:gd name="T30" fmla="*/ 1901 h 190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90" h="1901">
                  <a:moveTo>
                    <a:pt x="4" y="0"/>
                  </a:moveTo>
                  <a:lnTo>
                    <a:pt x="797" y="127"/>
                  </a:lnTo>
                  <a:lnTo>
                    <a:pt x="1589" y="0"/>
                  </a:lnTo>
                  <a:lnTo>
                    <a:pt x="1589" y="1900"/>
                  </a:lnTo>
                  <a:lnTo>
                    <a:pt x="0" y="1900"/>
                  </a:lnTo>
                  <a:lnTo>
                    <a:pt x="24" y="1900"/>
                  </a:lnTo>
                  <a:lnTo>
                    <a:pt x="8" y="1900"/>
                  </a:lnTo>
                  <a:lnTo>
                    <a:pt x="4" y="1900"/>
                  </a:lnTo>
                  <a:lnTo>
                    <a:pt x="4" y="0"/>
                  </a:lnTo>
                </a:path>
              </a:pathLst>
            </a:custGeom>
            <a:noFill/>
            <a:ln w="12700" cap="rnd">
              <a:solidFill>
                <a:srgbClr val="EB8C00"/>
              </a:solidFill>
              <a:round/>
              <a:headEnd/>
              <a:tailEnd/>
            </a:ln>
          </p:spPr>
          <p:txBody>
            <a:bodyPr lIns="52153" tIns="52153" rIns="52153" bIns="52153">
              <a:noAutofit/>
            </a:bodyPr>
            <a:lstStyle/>
            <a:p>
              <a:pPr defTabSz="1042988">
                <a:spcAft>
                  <a:spcPct val="0"/>
                </a:spcAft>
                <a:buClrTx/>
                <a:buSzTx/>
                <a:buFontTx/>
                <a:buNone/>
              </a:pPr>
              <a:endParaRPr lang="en-GB" sz="1400" dirty="0">
                <a:solidFill>
                  <a:schemeClr val="bg1"/>
                </a:solidFill>
                <a:latin typeface="Cambria" panose="02040503050406030204" pitchFamily="18" charset="0"/>
                <a:cs typeface="Arial" pitchFamily="34" charset="0"/>
              </a:endParaRPr>
            </a:p>
          </p:txBody>
        </p:sp>
        <p:sp>
          <p:nvSpPr>
            <p:cNvPr id="13" name="Rectangle 12"/>
            <p:cNvSpPr txBox="1">
              <a:spLocks noChangeArrowheads="1"/>
            </p:cNvSpPr>
            <p:nvPr/>
          </p:nvSpPr>
          <p:spPr>
            <a:xfrm>
              <a:off x="582718" y="1976626"/>
              <a:ext cx="1814512" cy="761747"/>
            </a:xfrm>
            <a:prstGeom prst="rect">
              <a:avLst/>
            </a:prstGeom>
            <a:noFill/>
            <a:ln w="12700">
              <a:noFill/>
            </a:ln>
          </p:spPr>
          <p:txBody>
            <a:bodyPr lIns="0" tIns="0" rIns="0" bIns="0">
              <a:noAutofit/>
            </a:bodyPr>
            <a:lstStyle/>
            <a:p>
              <a:pPr marL="231775" marR="0" lvl="1" indent="-231775" defTabSz="995363" eaLnBrk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tx1"/>
                </a:buClr>
                <a:buSzPct val="100000"/>
                <a:buFont typeface="Arial" pitchFamily="34" charset="0"/>
                <a:buChar char="•"/>
                <a:tabLst/>
                <a:defRPr/>
              </a:pPr>
              <a:r>
                <a:rPr lang="en-GB" sz="2400" kern="0" dirty="0" smtClean="0">
                  <a:solidFill>
                    <a:srgbClr val="000000"/>
                  </a:solidFill>
                  <a:cs typeface="Arial" pitchFamily="34" charset="0"/>
                </a:rPr>
                <a:t>Domestic Energy Efficient Lighting Programme (DELP)</a:t>
              </a:r>
            </a:p>
            <a:p>
              <a:pPr marL="231775" marR="0" lvl="1" indent="-231775" defTabSz="995363" eaLnBrk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tx1"/>
                </a:buClr>
                <a:buSzPct val="100000"/>
                <a:buFont typeface="Arial" pitchFamily="34" charset="0"/>
                <a:buChar char="•"/>
                <a:tabLst/>
                <a:defRPr/>
              </a:pPr>
              <a:r>
                <a:rPr lang="en-GB" sz="2400" kern="0" dirty="0" smtClean="0">
                  <a:solidFill>
                    <a:srgbClr val="000000"/>
                  </a:solidFill>
                  <a:cs typeface="Arial" pitchFamily="34" charset="0"/>
                </a:rPr>
                <a:t>Street Lighting</a:t>
              </a:r>
            </a:p>
            <a:p>
              <a:pPr marL="231775" marR="0" lvl="1" indent="-231775" defTabSz="995363" eaLnBrk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tx1"/>
                </a:buClr>
                <a:buSzPct val="100000"/>
                <a:buFont typeface="Arial" pitchFamily="34" charset="0"/>
                <a:buChar char="•"/>
                <a:tabLst/>
                <a:defRPr/>
              </a:pPr>
              <a:r>
                <a:rPr lang="en-GB" sz="2400" kern="0" dirty="0" smtClean="0">
                  <a:solidFill>
                    <a:srgbClr val="000000"/>
                  </a:solidFill>
                  <a:cs typeface="Arial" pitchFamily="34" charset="0"/>
                </a:rPr>
                <a:t>Agriculture Demand Side Management (Ag DSM)</a:t>
              </a:r>
            </a:p>
            <a:p>
              <a:pPr marL="231775" marR="0" lvl="1" indent="-231775" defTabSz="995363" eaLnBrk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tx1"/>
                </a:buClr>
                <a:buSzPct val="100000"/>
                <a:buFont typeface="Arial" pitchFamily="34" charset="0"/>
                <a:buChar char="•"/>
                <a:tabLst/>
                <a:defRPr/>
              </a:pPr>
              <a:r>
                <a:rPr lang="en-GB" sz="2400" kern="0" dirty="0" smtClean="0">
                  <a:solidFill>
                    <a:srgbClr val="000000"/>
                  </a:solidFill>
                  <a:cs typeface="Arial" pitchFamily="34" charset="0"/>
                </a:rPr>
                <a:t>Building</a:t>
              </a:r>
            </a:p>
            <a:p>
              <a:pPr marL="231775" marR="0" lvl="1" indent="-231775" defTabSz="995363" eaLnBrk="0" fontAlgn="auto" hangingPunct="0">
                <a:lnSpc>
                  <a:spcPct val="100000"/>
                </a:lnSpc>
                <a:spcBef>
                  <a:spcPts val="0"/>
                </a:spcBef>
                <a:spcAft>
                  <a:spcPts val="400"/>
                </a:spcAft>
                <a:buClr>
                  <a:schemeClr val="tx1"/>
                </a:buClr>
                <a:buSzPct val="100000"/>
                <a:buFont typeface="Arial" pitchFamily="34" charset="0"/>
                <a:buChar char="•"/>
                <a:tabLst/>
                <a:defRPr/>
              </a:pPr>
              <a:r>
                <a:rPr lang="en-GB" sz="2400" kern="0" dirty="0" smtClean="0">
                  <a:solidFill>
                    <a:srgbClr val="000000"/>
                  </a:solidFill>
                  <a:cs typeface="Arial" pitchFamily="34" charset="0"/>
                </a:rPr>
                <a:t>Consulting</a:t>
              </a:r>
              <a:endParaRPr lang="en-GB" sz="2400" kern="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14" name="AutoShape 3"/>
            <p:cNvSpPr>
              <a:spLocks noChangeArrowheads="1"/>
            </p:cNvSpPr>
            <p:nvPr/>
          </p:nvSpPr>
          <p:spPr bwMode="auto">
            <a:xfrm rot="5400000" flipH="1" flipV="1">
              <a:off x="3399167" y="2486212"/>
              <a:ext cx="420687" cy="1992314"/>
            </a:xfrm>
            <a:prstGeom prst="homePlate">
              <a:avLst>
                <a:gd name="adj" fmla="val 30944"/>
              </a:avLst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eaVert" lIns="0" tIns="0" rIns="0" bIns="0" anchor="ctr" anchorCtr="1">
              <a:noAutofit/>
            </a:bodyPr>
            <a:lstStyle/>
            <a:p>
              <a:pPr defTabSz="1042988" eaLnBrk="0" hangingPunct="0">
                <a:buClrTx/>
                <a:buSzTx/>
                <a:buFontTx/>
                <a:buNone/>
              </a:pPr>
              <a:r>
                <a:rPr lang="en-GB" sz="2400" b="1" i="1" dirty="0" smtClean="0">
                  <a:solidFill>
                    <a:schemeClr val="bg1"/>
                  </a:solidFill>
                  <a:cs typeface="Arial" pitchFamily="34" charset="0"/>
                </a:rPr>
                <a:t>Areas for Diversification</a:t>
              </a:r>
              <a:endParaRPr lang="en-GB" sz="2400" b="1" i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Freeform 4"/>
            <p:cNvSpPr>
              <a:spLocks/>
            </p:cNvSpPr>
            <p:nvPr/>
          </p:nvSpPr>
          <p:spPr bwMode="auto">
            <a:xfrm flipV="1">
              <a:off x="2610180" y="1389253"/>
              <a:ext cx="1995488" cy="1938337"/>
            </a:xfrm>
            <a:custGeom>
              <a:avLst/>
              <a:gdLst>
                <a:gd name="T0" fmla="*/ 2147483647 w 1590"/>
                <a:gd name="T1" fmla="*/ 0 h 1901"/>
                <a:gd name="T2" fmla="*/ 2147483647 w 1590"/>
                <a:gd name="T3" fmla="*/ 2147483647 h 1901"/>
                <a:gd name="T4" fmla="*/ 2147483647 w 1590"/>
                <a:gd name="T5" fmla="*/ 0 h 1901"/>
                <a:gd name="T6" fmla="*/ 2147483647 w 1590"/>
                <a:gd name="T7" fmla="*/ 2147483647 h 1901"/>
                <a:gd name="T8" fmla="*/ 0 w 1590"/>
                <a:gd name="T9" fmla="*/ 2147483647 h 1901"/>
                <a:gd name="T10" fmla="*/ 2147483647 w 1590"/>
                <a:gd name="T11" fmla="*/ 2147483647 h 1901"/>
                <a:gd name="T12" fmla="*/ 2147483647 w 1590"/>
                <a:gd name="T13" fmla="*/ 2147483647 h 1901"/>
                <a:gd name="T14" fmla="*/ 2147483647 w 1590"/>
                <a:gd name="T15" fmla="*/ 2147483647 h 1901"/>
                <a:gd name="T16" fmla="*/ 2147483647 w 1590"/>
                <a:gd name="T17" fmla="*/ 0 h 190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590"/>
                <a:gd name="T28" fmla="*/ 0 h 1901"/>
                <a:gd name="T29" fmla="*/ 1590 w 1590"/>
                <a:gd name="T30" fmla="*/ 1901 h 1901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590" h="1901">
                  <a:moveTo>
                    <a:pt x="4" y="0"/>
                  </a:moveTo>
                  <a:lnTo>
                    <a:pt x="797" y="127"/>
                  </a:lnTo>
                  <a:lnTo>
                    <a:pt x="1589" y="0"/>
                  </a:lnTo>
                  <a:lnTo>
                    <a:pt x="1589" y="1900"/>
                  </a:lnTo>
                  <a:lnTo>
                    <a:pt x="0" y="1900"/>
                  </a:lnTo>
                  <a:lnTo>
                    <a:pt x="24" y="1900"/>
                  </a:lnTo>
                  <a:lnTo>
                    <a:pt x="8" y="1900"/>
                  </a:lnTo>
                  <a:lnTo>
                    <a:pt x="4" y="1900"/>
                  </a:lnTo>
                  <a:lnTo>
                    <a:pt x="4" y="0"/>
                  </a:lnTo>
                </a:path>
              </a:pathLst>
            </a:custGeom>
            <a:noFill/>
            <a:ln w="12700" cap="rnd">
              <a:solidFill>
                <a:schemeClr val="accent4">
                  <a:lumMod val="75000"/>
                </a:schemeClr>
              </a:solidFill>
              <a:round/>
              <a:headEnd/>
              <a:tailEnd/>
            </a:ln>
          </p:spPr>
          <p:txBody>
            <a:bodyPr rot="10800000" lIns="52153" tIns="52153" rIns="52153" bIns="52153">
              <a:noAutofit/>
            </a:bodyPr>
            <a:lstStyle/>
            <a:p>
              <a:pPr defTabSz="1042988">
                <a:spcAft>
                  <a:spcPct val="0"/>
                </a:spcAft>
                <a:buClrTx/>
                <a:buSzTx/>
                <a:buFontTx/>
                <a:buNone/>
              </a:pPr>
              <a:endParaRPr lang="en-GB" sz="1400" dirty="0">
                <a:solidFill>
                  <a:schemeClr val="tx2"/>
                </a:solidFill>
                <a:latin typeface="Cambria" panose="02040503050406030204" pitchFamily="18" charset="0"/>
                <a:cs typeface="Arial" pitchFamily="34" charset="0"/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2721305" y="1497202"/>
              <a:ext cx="1814513" cy="76174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noAutofit/>
            </a:bodyPr>
            <a:lstStyle/>
            <a:p>
              <a:pPr marL="231775" lvl="1" indent="-231775" defTabSz="995363" eaLnBrk="0" hangingPunct="0">
                <a:spcAft>
                  <a:spcPts val="400"/>
                </a:spcAft>
                <a:buSzPct val="100000"/>
                <a:buFont typeface="Arial" pitchFamily="34" charset="0"/>
                <a:buChar char="•"/>
                <a:defRPr/>
              </a:pPr>
              <a:r>
                <a:rPr lang="en-GB" kern="0" dirty="0" smtClean="0">
                  <a:solidFill>
                    <a:srgbClr val="000000"/>
                  </a:solidFill>
                  <a:cs typeface="Arial" pitchFamily="34" charset="0"/>
                </a:rPr>
                <a:t>DELP - Tube light</a:t>
              </a:r>
            </a:p>
            <a:p>
              <a:pPr marL="231775" lvl="1" indent="-231775" defTabSz="995363" eaLnBrk="0" hangingPunct="0">
                <a:spcAft>
                  <a:spcPts val="400"/>
                </a:spcAft>
                <a:buSzPct val="100000"/>
                <a:buFont typeface="Arial" pitchFamily="34" charset="0"/>
                <a:buChar char="•"/>
                <a:defRPr/>
              </a:pPr>
              <a:r>
                <a:rPr lang="en-GB" kern="0" dirty="0" smtClean="0">
                  <a:solidFill>
                    <a:srgbClr val="000000"/>
                  </a:solidFill>
                  <a:cs typeface="Arial" pitchFamily="34" charset="0"/>
                </a:rPr>
                <a:t>MSME</a:t>
              </a:r>
            </a:p>
            <a:p>
              <a:pPr marL="231775" lvl="1" indent="-231775" defTabSz="995363" eaLnBrk="0" hangingPunct="0">
                <a:spcAft>
                  <a:spcPts val="400"/>
                </a:spcAft>
                <a:buSzPct val="100000"/>
                <a:buFont typeface="Arial" pitchFamily="34" charset="0"/>
                <a:buChar char="•"/>
                <a:defRPr/>
              </a:pPr>
              <a:r>
                <a:rPr lang="en-GB" kern="0" dirty="0" smtClean="0">
                  <a:solidFill>
                    <a:srgbClr val="000000"/>
                  </a:solidFill>
                  <a:cs typeface="Arial" pitchFamily="34" charset="0"/>
                </a:rPr>
                <a:t>Energy Efficient Ceiling Fans</a:t>
              </a:r>
            </a:p>
            <a:p>
              <a:pPr marL="231775" lvl="1" indent="-231775" defTabSz="995363" eaLnBrk="0" hangingPunct="0">
                <a:spcAft>
                  <a:spcPts val="400"/>
                </a:spcAft>
                <a:buSzPct val="100000"/>
                <a:buFont typeface="Arial" pitchFamily="34" charset="0"/>
                <a:buChar char="•"/>
                <a:defRPr/>
              </a:pPr>
              <a:r>
                <a:rPr lang="en-GB" kern="0" dirty="0">
                  <a:solidFill>
                    <a:srgbClr val="000000"/>
                  </a:solidFill>
                  <a:cs typeface="Arial" pitchFamily="34" charset="0"/>
                </a:rPr>
                <a:t>Energy Efficient Air-conditioners</a:t>
              </a:r>
              <a:endParaRPr lang="en-GB" kern="0" dirty="0" smtClean="0">
                <a:solidFill>
                  <a:srgbClr val="000000"/>
                </a:solidFill>
                <a:cs typeface="Arial" pitchFamily="34" charset="0"/>
              </a:endParaRPr>
            </a:p>
            <a:p>
              <a:pPr marL="231775" lvl="1" indent="-231775" defTabSz="995363" eaLnBrk="0" hangingPunct="0">
                <a:spcAft>
                  <a:spcPts val="400"/>
                </a:spcAft>
                <a:buSzPct val="100000"/>
                <a:buFont typeface="Arial" pitchFamily="34" charset="0"/>
                <a:buChar char="•"/>
                <a:defRPr/>
              </a:pPr>
              <a:r>
                <a:rPr lang="en-GB" kern="0" dirty="0" smtClean="0">
                  <a:solidFill>
                    <a:srgbClr val="000000"/>
                  </a:solidFill>
                  <a:cs typeface="Arial" pitchFamily="34" charset="0"/>
                </a:rPr>
                <a:t>Municipal DSM (Water pumping)</a:t>
              </a:r>
            </a:p>
            <a:p>
              <a:pPr marL="231775" lvl="1" indent="-231775" defTabSz="995363" eaLnBrk="0" hangingPunct="0">
                <a:spcAft>
                  <a:spcPts val="400"/>
                </a:spcAft>
                <a:buSzPct val="100000"/>
                <a:buFont typeface="Arial" pitchFamily="34" charset="0"/>
                <a:buChar char="•"/>
                <a:defRPr/>
              </a:pPr>
              <a:r>
                <a:rPr lang="en-GB" kern="0" dirty="0" smtClean="0">
                  <a:solidFill>
                    <a:srgbClr val="000000"/>
                  </a:solidFill>
                  <a:cs typeface="Arial" pitchFamily="34" charset="0"/>
                </a:rPr>
                <a:t>Agriculture Solar Pumping systems</a:t>
              </a:r>
            </a:p>
            <a:p>
              <a:pPr marL="231775" lvl="1" indent="-231775" defTabSz="995363" eaLnBrk="0" hangingPunct="0">
                <a:spcAft>
                  <a:spcPts val="400"/>
                </a:spcAft>
                <a:buSzPct val="100000"/>
                <a:buFont typeface="Arial" pitchFamily="34" charset="0"/>
                <a:buChar char="•"/>
                <a:defRPr/>
              </a:pPr>
              <a:r>
                <a:rPr lang="en-GB" kern="0" dirty="0" smtClean="0">
                  <a:solidFill>
                    <a:srgbClr val="000000"/>
                  </a:solidFill>
                  <a:cs typeface="Arial" pitchFamily="34" charset="0"/>
                </a:rPr>
                <a:t>Energy Efficient Chillers</a:t>
              </a:r>
            </a:p>
            <a:p>
              <a:pPr marL="231775" lvl="1" indent="-231775" defTabSz="995363" eaLnBrk="0" hangingPunct="0">
                <a:spcAft>
                  <a:spcPts val="400"/>
                </a:spcAft>
                <a:buSzPct val="100000"/>
                <a:buFont typeface="Arial" pitchFamily="34" charset="0"/>
                <a:buChar char="•"/>
                <a:defRPr/>
              </a:pPr>
              <a:r>
                <a:rPr lang="en-GB" kern="0" dirty="0" smtClean="0">
                  <a:solidFill>
                    <a:srgbClr val="000000"/>
                  </a:solidFill>
                  <a:cs typeface="Arial" pitchFamily="34" charset="0"/>
                </a:rPr>
                <a:t>Smart Grid</a:t>
              </a:r>
            </a:p>
            <a:p>
              <a:pPr marL="231775" lvl="1" indent="-231775" defTabSz="995363" eaLnBrk="0" hangingPunct="0">
                <a:spcAft>
                  <a:spcPts val="400"/>
                </a:spcAft>
                <a:buSzPct val="100000"/>
                <a:buFont typeface="Arial" pitchFamily="34" charset="0"/>
                <a:buChar char="•"/>
                <a:defRPr/>
              </a:pPr>
              <a:r>
                <a:rPr lang="en-GB" kern="0" dirty="0" smtClean="0">
                  <a:solidFill>
                    <a:srgbClr val="000000"/>
                  </a:solidFill>
                  <a:cs typeface="Arial" pitchFamily="34" charset="0"/>
                </a:rPr>
                <a:t>Tri-generation</a:t>
              </a:r>
            </a:p>
            <a:p>
              <a:pPr marL="231775" lvl="1" indent="-231775" defTabSz="995363" eaLnBrk="0" hangingPunct="0">
                <a:spcAft>
                  <a:spcPts val="400"/>
                </a:spcAft>
                <a:buSzPct val="100000"/>
                <a:buFont typeface="Arial" pitchFamily="34" charset="0"/>
                <a:buChar char="•"/>
                <a:defRPr/>
              </a:pPr>
              <a:endParaRPr lang="en-GB" sz="1400" kern="0" dirty="0">
                <a:solidFill>
                  <a:srgbClr val="000000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9569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105102" y="246038"/>
            <a:ext cx="9020175" cy="65099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GB" dirty="0" smtClean="0"/>
              <a:t>Energy conservation strategies in hospitals</a:t>
            </a:r>
            <a:endParaRPr lang="en-GB" dirty="0"/>
          </a:p>
        </p:txBody>
      </p:sp>
      <p:pic>
        <p:nvPicPr>
          <p:cNvPr id="3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846" y="930789"/>
            <a:ext cx="8710612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8" descr="PS_logo_k1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806" y="2819400"/>
            <a:ext cx="4343400" cy="217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582396" y="1752600"/>
            <a:ext cx="19415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893C96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HVAC Equipment</a:t>
            </a:r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2316676" y="2052638"/>
            <a:ext cx="19415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893C96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Lighting Systems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2201723" y="3006725"/>
            <a:ext cx="7651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893C96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IAQ</a:t>
            </a:r>
          </a:p>
        </p:txBody>
      </p:sp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1345528" y="3573463"/>
            <a:ext cx="19224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893C96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Renewable energy</a:t>
            </a:r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349062" y="4562475"/>
            <a:ext cx="22399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893C96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Water Conservation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044489" y="5424329"/>
            <a:ext cx="19415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893C96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Technology Up-gradation</a:t>
            </a: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4878129" y="5685260"/>
            <a:ext cx="209073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893C96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Energy Training</a:t>
            </a: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6756041" y="2052638"/>
            <a:ext cx="19415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893C96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Building Controls</a:t>
            </a: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7650995" y="2991364"/>
            <a:ext cx="19415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893C96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EE appliances &amp; practices</a:t>
            </a:r>
          </a:p>
        </p:txBody>
      </p:sp>
      <p:sp>
        <p:nvSpPr>
          <p:cNvPr id="14" name="Text Box 7"/>
          <p:cNvSpPr txBox="1">
            <a:spLocks noChangeArrowheads="1"/>
          </p:cNvSpPr>
          <p:nvPr/>
        </p:nvSpPr>
        <p:spPr bwMode="auto">
          <a:xfrm>
            <a:off x="7692670" y="4233604"/>
            <a:ext cx="16430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893C96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Building Envelope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7046812" y="5424329"/>
            <a:ext cx="14747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893C96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Design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508" y="6229285"/>
            <a:ext cx="1284144" cy="45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20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066800" y="185232"/>
            <a:ext cx="10287000" cy="57009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3200" dirty="0"/>
              <a:t>LED based Home and Street Lighting Programme</a:t>
            </a:r>
            <a:endParaRPr lang="en-US" altLang="ja-JP" sz="3200" dirty="0"/>
          </a:p>
        </p:txBody>
      </p:sp>
      <p:pic>
        <p:nvPicPr>
          <p:cNvPr id="8196" name="Picture 8" descr="E:\0ne copy 12 x 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1883" y="887541"/>
            <a:ext cx="7879136" cy="39332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20275" y="4813007"/>
            <a:ext cx="7687913" cy="1314142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 eaLnBrk="1" hangingPunct="1">
              <a:buFontTx/>
              <a:buChar char="-"/>
              <a:defRPr/>
            </a:pPr>
            <a:r>
              <a:rPr lang="en-IN" sz="1588" b="1" dirty="0">
                <a:solidFill>
                  <a:srgbClr val="002060"/>
                </a:solidFill>
                <a:latin typeface="Cambria" pitchFamily="18" charset="0"/>
              </a:rPr>
              <a:t> Programme has 2 components </a:t>
            </a:r>
          </a:p>
          <a:p>
            <a:pPr marL="857296" lvl="1" indent="-453862" algn="just">
              <a:buFontTx/>
              <a:buAutoNum type="alphaLcParenBoth"/>
              <a:defRPr/>
            </a:pPr>
            <a:r>
              <a:rPr lang="en-IN" sz="1588" dirty="0">
                <a:solidFill>
                  <a:srgbClr val="002060"/>
                </a:solidFill>
                <a:latin typeface="Cambria" pitchFamily="18" charset="0"/>
              </a:rPr>
              <a:t>Conversion of conventional domestic lights with LEDs, and</a:t>
            </a:r>
          </a:p>
          <a:p>
            <a:pPr marL="857296" lvl="1" indent="-453862" algn="just">
              <a:buFontTx/>
              <a:buAutoNum type="alphaLcParenBoth"/>
              <a:defRPr/>
            </a:pPr>
            <a:r>
              <a:rPr lang="en-IN" sz="1588" dirty="0">
                <a:solidFill>
                  <a:srgbClr val="002060"/>
                </a:solidFill>
                <a:latin typeface="Cambria" pitchFamily="18" charset="0"/>
              </a:rPr>
              <a:t>Conversion of conventional street lights with LEDs, </a:t>
            </a:r>
          </a:p>
          <a:p>
            <a:pPr algn="just" eaLnBrk="1" hangingPunct="1">
              <a:defRPr/>
            </a:pPr>
            <a:r>
              <a:rPr lang="en-IN" sz="1588" b="1" dirty="0">
                <a:solidFill>
                  <a:srgbClr val="002060"/>
                </a:solidFill>
                <a:latin typeface="Cambria" pitchFamily="18" charset="0"/>
              </a:rPr>
              <a:t>- 100 cities to be covered by March, 2016 and balance by March, 2019 targeting 77 crore ordinary bulbs and 3.5 crore conventional street lights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418" y="6068290"/>
            <a:ext cx="1284144" cy="45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0540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136073" y="220682"/>
            <a:ext cx="10044545" cy="47625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dirty="0"/>
              <a:t>Benefits of the LED Programme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284708" y="1187519"/>
            <a:ext cx="8068235" cy="4702269"/>
          </a:xfrm>
          <a:prstGeom prst="rect">
            <a:avLst/>
          </a:prstGeom>
        </p:spPr>
        <p:txBody>
          <a:bodyPr/>
          <a:lstStyle/>
          <a:p>
            <a:pPr marL="336194" indent="-336194" algn="just" defTabSz="897920">
              <a:spcBef>
                <a:spcPct val="20000"/>
              </a:spcBef>
              <a:buClr>
                <a:srgbClr val="2B68BA"/>
              </a:buClr>
              <a:buFont typeface="Times" charset="0"/>
              <a:buChar char="•"/>
              <a:defRPr/>
            </a:pPr>
            <a:r>
              <a:rPr lang="en-US" sz="2471" b="1" dirty="0">
                <a:solidFill>
                  <a:srgbClr val="C00000"/>
                </a:solidFill>
                <a:latin typeface="Cambria" pitchFamily="18" charset="0"/>
              </a:rPr>
              <a:t>Domestic Efficient Lighting Programme (DELP)</a:t>
            </a:r>
          </a:p>
          <a:p>
            <a:pPr marL="784454" lvl="1" indent="-334794" algn="just" defTabSz="897920">
              <a:spcBef>
                <a:spcPct val="20000"/>
              </a:spcBef>
              <a:buClr>
                <a:srgbClr val="2B68BA"/>
              </a:buClr>
              <a:buFont typeface="Wingdings" pitchFamily="2" charset="2"/>
              <a:buChar char="§"/>
              <a:defRPr/>
            </a:pPr>
            <a:r>
              <a:rPr lang="en-US" sz="2118" kern="0" dirty="0">
                <a:solidFill>
                  <a:srgbClr val="0F243F"/>
                </a:solidFill>
                <a:latin typeface="Cambria" pitchFamily="18" charset="0"/>
                <a:ea typeface="MS PGothic" charset="0"/>
                <a:cs typeface="Arial" charset="0"/>
              </a:rPr>
              <a:t>Replacement of 77 crore ordinary bulbs will result in savings of </a:t>
            </a:r>
            <a:r>
              <a:rPr lang="en-US" sz="2118" b="1" kern="0" dirty="0">
                <a:solidFill>
                  <a:srgbClr val="0F243F"/>
                </a:solidFill>
                <a:latin typeface="Cambria" pitchFamily="18" charset="0"/>
                <a:ea typeface="MS PGothic" charset="0"/>
                <a:cs typeface="Arial" charset="0"/>
              </a:rPr>
              <a:t>100 billion units </a:t>
            </a:r>
            <a:r>
              <a:rPr lang="en-US" sz="2118" kern="0" dirty="0">
                <a:solidFill>
                  <a:srgbClr val="0F243F"/>
                </a:solidFill>
                <a:latin typeface="Cambria" pitchFamily="18" charset="0"/>
                <a:ea typeface="MS PGothic" charset="0"/>
                <a:cs typeface="Arial" charset="0"/>
              </a:rPr>
              <a:t>annually </a:t>
            </a:r>
            <a:r>
              <a:rPr lang="en-US" sz="2118" b="1" kern="0" dirty="0">
                <a:solidFill>
                  <a:srgbClr val="0F243F"/>
                </a:solidFill>
                <a:latin typeface="Cambria" pitchFamily="18" charset="0"/>
                <a:ea typeface="MS PGothic" charset="0"/>
                <a:cs typeface="Arial" charset="0"/>
              </a:rPr>
              <a:t>and Rs. 40,000 </a:t>
            </a:r>
            <a:r>
              <a:rPr lang="en-US" sz="2118" b="1" kern="0" dirty="0" err="1">
                <a:solidFill>
                  <a:srgbClr val="0F243F"/>
                </a:solidFill>
                <a:latin typeface="Cambria" pitchFamily="18" charset="0"/>
                <a:ea typeface="MS PGothic" charset="0"/>
                <a:cs typeface="Arial" charset="0"/>
              </a:rPr>
              <a:t>crores</a:t>
            </a:r>
            <a:r>
              <a:rPr lang="en-US" sz="2118" b="1" kern="0" dirty="0">
                <a:solidFill>
                  <a:srgbClr val="0F243F"/>
                </a:solidFill>
                <a:latin typeface="Cambria" pitchFamily="18" charset="0"/>
                <a:ea typeface="MS PGothic" charset="0"/>
                <a:cs typeface="Arial" charset="0"/>
              </a:rPr>
              <a:t> in consumer bills</a:t>
            </a:r>
          </a:p>
          <a:p>
            <a:pPr marL="784454" lvl="1" indent="-334794" algn="just" defTabSz="897920">
              <a:spcBef>
                <a:spcPct val="20000"/>
              </a:spcBef>
              <a:buClr>
                <a:srgbClr val="2B68BA"/>
              </a:buClr>
              <a:buFont typeface="Wingdings" pitchFamily="2" charset="2"/>
              <a:buChar char="§"/>
              <a:defRPr/>
            </a:pPr>
            <a:r>
              <a:rPr lang="en-US" sz="2118" kern="0" dirty="0">
                <a:solidFill>
                  <a:srgbClr val="0F243F"/>
                </a:solidFill>
                <a:latin typeface="Cambria" pitchFamily="18" charset="0"/>
                <a:ea typeface="MS PGothic" charset="0"/>
                <a:cs typeface="Times New Roman" pitchFamily="18" charset="0"/>
              </a:rPr>
              <a:t>Average </a:t>
            </a:r>
            <a:r>
              <a:rPr lang="en-US" sz="2118" b="1" kern="0" dirty="0">
                <a:solidFill>
                  <a:srgbClr val="0F243F"/>
                </a:solidFill>
                <a:latin typeface="Cambria" pitchFamily="18" charset="0"/>
                <a:ea typeface="MS PGothic" charset="0"/>
                <a:cs typeface="Times New Roman" pitchFamily="18" charset="0"/>
              </a:rPr>
              <a:t>reduction of electricity</a:t>
            </a:r>
            <a:r>
              <a:rPr lang="en-US" sz="2118" kern="0" dirty="0">
                <a:solidFill>
                  <a:srgbClr val="0F243F"/>
                </a:solidFill>
                <a:latin typeface="Cambria" pitchFamily="18" charset="0"/>
                <a:ea typeface="MS PGothic" charset="0"/>
                <a:cs typeface="Times New Roman" pitchFamily="18" charset="0"/>
              </a:rPr>
              <a:t> </a:t>
            </a:r>
            <a:r>
              <a:rPr lang="en-US" sz="2118" b="1" kern="0" dirty="0">
                <a:solidFill>
                  <a:srgbClr val="0F243F"/>
                </a:solidFill>
                <a:latin typeface="Cambria" pitchFamily="18" charset="0"/>
                <a:ea typeface="MS PGothic" charset="0"/>
                <a:cs typeface="Times New Roman" pitchFamily="18" charset="0"/>
              </a:rPr>
              <a:t>bill of consumers</a:t>
            </a:r>
            <a:r>
              <a:rPr lang="en-US" sz="2118" kern="0" dirty="0">
                <a:solidFill>
                  <a:srgbClr val="0F243F"/>
                </a:solidFill>
                <a:latin typeface="Cambria" pitchFamily="18" charset="0"/>
                <a:ea typeface="MS PGothic" charset="0"/>
                <a:cs typeface="Times New Roman" pitchFamily="18" charset="0"/>
              </a:rPr>
              <a:t> by </a:t>
            </a:r>
            <a:r>
              <a:rPr lang="en-US" sz="2118" b="1" kern="0" dirty="0">
                <a:solidFill>
                  <a:srgbClr val="0F243F"/>
                </a:solidFill>
                <a:latin typeface="Cambria" pitchFamily="18" charset="0"/>
                <a:ea typeface="MS PGothic" charset="0"/>
                <a:cs typeface="Times New Roman" pitchFamily="18" charset="0"/>
              </a:rPr>
              <a:t>Rs. 160-400 per year per LED</a:t>
            </a:r>
          </a:p>
          <a:p>
            <a:pPr marL="784454" lvl="1" indent="-334794" algn="just" defTabSz="897920">
              <a:spcBef>
                <a:spcPct val="20000"/>
              </a:spcBef>
              <a:buClr>
                <a:srgbClr val="2B68BA"/>
              </a:buClr>
              <a:defRPr/>
            </a:pPr>
            <a:endParaRPr lang="en-US" sz="1588" kern="0" dirty="0">
              <a:solidFill>
                <a:srgbClr val="0F243F"/>
              </a:solidFill>
              <a:latin typeface="Book Antiqua" pitchFamily="18" charset="0"/>
              <a:ea typeface="MS PGothic" charset="0"/>
              <a:cs typeface="Times New Roman" pitchFamily="18" charset="0"/>
            </a:endParaRPr>
          </a:p>
          <a:p>
            <a:pPr marL="336194" indent="-336194" algn="just" defTabSz="897920">
              <a:spcBef>
                <a:spcPct val="20000"/>
              </a:spcBef>
              <a:buClr>
                <a:srgbClr val="2B68BA"/>
              </a:buClr>
              <a:buFont typeface="Times" charset="0"/>
              <a:buChar char="•"/>
              <a:defRPr/>
            </a:pPr>
            <a:r>
              <a:rPr lang="en-US" sz="2471" b="1" dirty="0">
                <a:solidFill>
                  <a:srgbClr val="C00000"/>
                </a:solidFill>
                <a:latin typeface="Cambria" pitchFamily="18" charset="0"/>
              </a:rPr>
              <a:t>Street Light National Programme (SLNP)</a:t>
            </a:r>
          </a:p>
          <a:p>
            <a:pPr marL="784454" lvl="1" indent="-334794" algn="just" defTabSz="89792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118" kern="0" dirty="0">
                <a:solidFill>
                  <a:srgbClr val="0F243F"/>
                </a:solidFill>
                <a:latin typeface="Cambria" pitchFamily="18" charset="0"/>
                <a:ea typeface="MS PGothic" charset="0"/>
                <a:cs typeface="Arial" charset="0"/>
              </a:rPr>
              <a:t>Replacement of 3.5 crore conventional street light will result in savings of </a:t>
            </a:r>
            <a:r>
              <a:rPr lang="en-US" sz="2118" b="1" kern="0" dirty="0">
                <a:solidFill>
                  <a:srgbClr val="0F243F"/>
                </a:solidFill>
                <a:latin typeface="Cambria" pitchFamily="18" charset="0"/>
                <a:ea typeface="MS PGothic" charset="0"/>
                <a:cs typeface="Arial" charset="0"/>
              </a:rPr>
              <a:t>9,000 million units annually</a:t>
            </a:r>
          </a:p>
          <a:p>
            <a:pPr marL="784454" lvl="1" indent="-334794" algn="just" defTabSz="897920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  <a:defRPr/>
            </a:pPr>
            <a:r>
              <a:rPr lang="en-US" sz="2118" kern="0" dirty="0">
                <a:solidFill>
                  <a:srgbClr val="0F243F"/>
                </a:solidFill>
                <a:latin typeface="Cambria" pitchFamily="18" charset="0"/>
                <a:ea typeface="MS PGothic" charset="0"/>
                <a:cs typeface="Arial" charset="0"/>
              </a:rPr>
              <a:t>Total </a:t>
            </a:r>
            <a:r>
              <a:rPr lang="en-US" sz="2118" b="1" kern="0" dirty="0">
                <a:solidFill>
                  <a:srgbClr val="0F243F"/>
                </a:solidFill>
                <a:latin typeface="Cambria" pitchFamily="18" charset="0"/>
                <a:ea typeface="MS PGothic" charset="0"/>
                <a:cs typeface="Arial" charset="0"/>
              </a:rPr>
              <a:t>cost savings</a:t>
            </a:r>
            <a:r>
              <a:rPr lang="en-US" sz="2118" kern="0" dirty="0">
                <a:solidFill>
                  <a:srgbClr val="0F243F"/>
                </a:solidFill>
                <a:latin typeface="Cambria" pitchFamily="18" charset="0"/>
                <a:ea typeface="MS PGothic" charset="0"/>
                <a:cs typeface="Arial" charset="0"/>
              </a:rPr>
              <a:t> of municipalities every year will be </a:t>
            </a:r>
            <a:r>
              <a:rPr lang="en-US" sz="2118" b="1" kern="0" dirty="0">
                <a:solidFill>
                  <a:srgbClr val="0F243F"/>
                </a:solidFill>
                <a:latin typeface="Cambria" pitchFamily="18" charset="0"/>
                <a:ea typeface="MS PGothic" charset="0"/>
                <a:cs typeface="Arial" charset="0"/>
              </a:rPr>
              <a:t>Rs. 5,500 crore</a:t>
            </a:r>
          </a:p>
          <a:p>
            <a:pPr marL="336194" indent="-336194" algn="just" defTabSz="897920">
              <a:spcBef>
                <a:spcPct val="20000"/>
              </a:spcBef>
              <a:buClr>
                <a:srgbClr val="2B68BA"/>
              </a:buClr>
              <a:buFont typeface="Wingdings" pitchFamily="2" charset="2"/>
              <a:buChar char="q"/>
              <a:defRPr/>
            </a:pPr>
            <a:endParaRPr lang="en-US" sz="1412" b="1" kern="0" dirty="0">
              <a:solidFill>
                <a:srgbClr val="2B68BA"/>
              </a:solidFill>
              <a:latin typeface="Book Antiqua" pitchFamily="18" charset="0"/>
              <a:ea typeface="MS PGothic" charset="0"/>
              <a:cs typeface="Arial" charset="0"/>
            </a:endParaRPr>
          </a:p>
          <a:p>
            <a:pPr marL="336194" indent="-336194" algn="just" defTabSz="897920">
              <a:spcBef>
                <a:spcPct val="20000"/>
              </a:spcBef>
              <a:buClr>
                <a:srgbClr val="2B68BA"/>
              </a:buClr>
              <a:buFont typeface="Wingdings" pitchFamily="2" charset="2"/>
              <a:buChar char="q"/>
              <a:defRPr/>
            </a:pPr>
            <a:endParaRPr lang="en-US" sz="1412" b="1" kern="0" dirty="0">
              <a:solidFill>
                <a:srgbClr val="2B68BA"/>
              </a:solidFill>
              <a:latin typeface="Book Antiqua" pitchFamily="18" charset="0"/>
              <a:ea typeface="MS PGothic" charset="0"/>
              <a:cs typeface="Times New Roman" pitchFamily="18" charset="0"/>
            </a:endParaRPr>
          </a:p>
          <a:p>
            <a:pPr marL="336194" indent="-336194" algn="just" defTabSz="897920">
              <a:spcBef>
                <a:spcPct val="20000"/>
              </a:spcBef>
              <a:buClr>
                <a:srgbClr val="2B68BA"/>
              </a:buClr>
              <a:buFont typeface="Wingdings" pitchFamily="2" charset="2"/>
              <a:buChar char="q"/>
              <a:defRPr/>
            </a:pPr>
            <a:endParaRPr lang="en-US" sz="1412" b="1" kern="0" dirty="0">
              <a:solidFill>
                <a:srgbClr val="2B68BA"/>
              </a:solidFill>
              <a:latin typeface="Book Antiqua" pitchFamily="18" charset="0"/>
              <a:ea typeface="MS PGothic" charset="0"/>
              <a:cs typeface="Times New Roman" pitchFamily="18" charset="0"/>
            </a:endParaRPr>
          </a:p>
          <a:p>
            <a:pPr marL="336194" indent="-336194" algn="just" defTabSz="897920">
              <a:spcBef>
                <a:spcPct val="20000"/>
              </a:spcBef>
              <a:buClr>
                <a:srgbClr val="2B68BA"/>
              </a:buClr>
              <a:defRPr/>
            </a:pPr>
            <a:endParaRPr lang="en-IN" altLang="en-US" sz="1412" b="1" kern="0" dirty="0">
              <a:solidFill>
                <a:srgbClr val="2B68BA"/>
              </a:solidFill>
              <a:latin typeface="Book Antiqua" pitchFamily="18" charset="0"/>
              <a:ea typeface="MS PGothic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418" y="6068290"/>
            <a:ext cx="1284144" cy="45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331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3812" y="1236698"/>
            <a:ext cx="8194301" cy="3799373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marL="285750" indent="-285750" algn="just">
              <a:spcBef>
                <a:spcPct val="30000"/>
              </a:spcBef>
              <a:buFont typeface="Wingdings" pitchFamily="2" charset="2"/>
              <a:buChar char="§"/>
              <a:defRPr sz="2600" b="1" kern="0">
                <a:latin typeface="Cambria" pitchFamily="18" charset="0"/>
                <a:cs typeface="Times New Roman" pitchFamily="18" charset="0"/>
              </a:defRPr>
            </a:lvl1pPr>
            <a:lvl2pPr marL="800100" lvl="1" indent="-342900" algn="just">
              <a:spcBef>
                <a:spcPct val="30000"/>
              </a:spcBef>
              <a:buFontTx/>
              <a:buAutoNum type="romanLcParenBoth"/>
              <a:defRPr sz="2600" kern="0">
                <a:latin typeface="Cambria" pitchFamily="18" charset="0"/>
                <a:cs typeface="Times New Roman" pitchFamily="18" charset="0"/>
              </a:defRPr>
            </a:lvl2pPr>
          </a:lstStyle>
          <a:p>
            <a:r>
              <a:rPr lang="en-US" sz="2294" dirty="0"/>
              <a:t>Major barriers – </a:t>
            </a:r>
          </a:p>
          <a:p>
            <a:pPr lvl="1"/>
            <a:r>
              <a:rPr lang="en-US" sz="2294" dirty="0"/>
              <a:t>High price of LED; </a:t>
            </a:r>
          </a:p>
          <a:p>
            <a:pPr lvl="1"/>
            <a:r>
              <a:rPr lang="en-US" sz="2294" dirty="0"/>
              <a:t>Insufficient availability; </a:t>
            </a:r>
          </a:p>
          <a:p>
            <a:pPr lvl="1"/>
            <a:r>
              <a:rPr lang="en-US" sz="2294" dirty="0"/>
              <a:t> Lack of sufficient awareness. </a:t>
            </a:r>
          </a:p>
          <a:p>
            <a:r>
              <a:rPr lang="en-US" sz="2294" dirty="0"/>
              <a:t>Service model </a:t>
            </a:r>
            <a:r>
              <a:rPr lang="en-US" sz="2294" b="0" dirty="0"/>
              <a:t>devised wherein there is no need for upfront capital investment by ULBs. Domestic consumers to get LED s in easy installments with initial payment of Rs. 10 </a:t>
            </a:r>
          </a:p>
          <a:p>
            <a:r>
              <a:rPr lang="en-US" sz="2294" b="0" dirty="0"/>
              <a:t>The </a:t>
            </a:r>
            <a:r>
              <a:rPr lang="en-US" sz="2294" dirty="0"/>
              <a:t>cost recovery </a:t>
            </a:r>
            <a:r>
              <a:rPr lang="en-US" sz="2294" b="0" dirty="0"/>
              <a:t>will be done in installments over 7 year period for ULBs and 8-12 months for domestic consumers</a:t>
            </a:r>
          </a:p>
        </p:txBody>
      </p:sp>
      <p:sp>
        <p:nvSpPr>
          <p:cNvPr id="11267" name="Rectangle 4"/>
          <p:cNvSpPr>
            <a:spLocks noChangeArrowheads="1"/>
          </p:cNvSpPr>
          <p:nvPr/>
        </p:nvSpPr>
        <p:spPr bwMode="auto">
          <a:xfrm>
            <a:off x="1658471" y="19733"/>
            <a:ext cx="184731" cy="363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2B68BA"/>
              </a:buClr>
              <a:buFont typeface="Times" panose="02020603050405020304" pitchFamily="18" charset="0"/>
              <a:buChar char="•"/>
              <a:defRPr sz="2000" b="1">
                <a:solidFill>
                  <a:srgbClr val="2B68BA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B68BA"/>
              </a:buClr>
              <a:buFont typeface="Times" panose="02020603050405020304" pitchFamily="18" charset="0"/>
              <a:buChar char="•"/>
              <a:defRPr sz="2000">
                <a:solidFill>
                  <a:srgbClr val="0F243F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B68BA"/>
              </a:buClr>
              <a:buFont typeface="Wingdings" panose="05000000000000000000" pitchFamily="2" charset="2"/>
              <a:buChar char="§"/>
              <a:defRPr sz="2000">
                <a:solidFill>
                  <a:srgbClr val="0F243F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B68BA"/>
              </a:buClr>
              <a:buFont typeface="Webdings" panose="05030102010509060703" pitchFamily="18" charset="2"/>
              <a:buChar char="4"/>
              <a:defRPr sz="2000">
                <a:solidFill>
                  <a:srgbClr val="0F243F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35A29F"/>
              </a:buClr>
              <a:buFont typeface="Times" panose="02020603050405020304" pitchFamily="18" charset="0"/>
              <a:buChar char="»"/>
              <a:defRPr sz="2000">
                <a:solidFill>
                  <a:srgbClr val="163C47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A29F"/>
              </a:buClr>
              <a:buFont typeface="Times" panose="02020603050405020304" pitchFamily="18" charset="0"/>
              <a:buChar char="»"/>
              <a:defRPr sz="2000">
                <a:solidFill>
                  <a:srgbClr val="163C47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A29F"/>
              </a:buClr>
              <a:buFont typeface="Times" panose="02020603050405020304" pitchFamily="18" charset="0"/>
              <a:buChar char="»"/>
              <a:defRPr sz="2000">
                <a:solidFill>
                  <a:srgbClr val="163C47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A29F"/>
              </a:buClr>
              <a:buFont typeface="Times" panose="02020603050405020304" pitchFamily="18" charset="0"/>
              <a:buChar char="»"/>
              <a:defRPr sz="2000">
                <a:solidFill>
                  <a:srgbClr val="163C47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A29F"/>
              </a:buClr>
              <a:buFont typeface="Times" panose="02020603050405020304" pitchFamily="18" charset="0"/>
              <a:buChar char="»"/>
              <a:defRPr sz="2000">
                <a:solidFill>
                  <a:srgbClr val="163C47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sz="1765" b="0">
              <a:solidFill>
                <a:srgbClr val="163C47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862529" y="243271"/>
            <a:ext cx="10692161" cy="53258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3600" b="1">
                <a:solidFill>
                  <a:schemeClr val="bg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altLang="en-US" dirty="0"/>
              <a:t>Innovative Service Model</a:t>
            </a:r>
            <a:endParaRPr lang="en-IN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418" y="6068290"/>
            <a:ext cx="1284144" cy="45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353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1070714" y="310248"/>
            <a:ext cx="10317721" cy="548735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Coverage of Programmes - DELP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283813" y="1413452"/>
            <a:ext cx="7687912" cy="5065299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</a:pPr>
            <a:r>
              <a:rPr lang="en-US" sz="2294" dirty="0" smtClean="0">
                <a:solidFill>
                  <a:srgbClr val="002060"/>
                </a:solidFill>
                <a:latin typeface="Cambria" panose="020405030504060302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7.95 </a:t>
            </a:r>
            <a:r>
              <a:rPr lang="en-US" sz="2294" dirty="0">
                <a:solidFill>
                  <a:srgbClr val="002060"/>
                </a:solidFill>
                <a:latin typeface="Cambria" panose="020405030504060302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Crore bulbs distributed </a:t>
            </a:r>
            <a:r>
              <a:rPr lang="en-US" sz="2294" baseline="30000" dirty="0">
                <a:solidFill>
                  <a:srgbClr val="002060"/>
                </a:solidFill>
                <a:latin typeface="Cambria" panose="020405030504060302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as on </a:t>
            </a:r>
            <a:r>
              <a:rPr lang="en-US" sz="2294" baseline="30000" dirty="0" smtClean="0">
                <a:solidFill>
                  <a:srgbClr val="002060"/>
                </a:solidFill>
                <a:latin typeface="Cambria" panose="020405030504060302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17.03.16</a:t>
            </a:r>
            <a:endParaRPr lang="en-US" sz="2294" baseline="30000" dirty="0">
              <a:solidFill>
                <a:srgbClr val="002060"/>
              </a:solidFill>
              <a:latin typeface="Cambria" panose="020405030504060302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294" dirty="0">
                <a:solidFill>
                  <a:srgbClr val="002060"/>
                </a:solidFill>
                <a:latin typeface="Cambria" panose="020405030504060302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Programme successfully running in </a:t>
            </a:r>
            <a:r>
              <a:rPr lang="en-US" sz="2294" dirty="0" smtClean="0">
                <a:solidFill>
                  <a:srgbClr val="002060"/>
                </a:solidFill>
                <a:latin typeface="Cambria" panose="020405030504060302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10-states</a:t>
            </a:r>
            <a:endParaRPr lang="en-US" sz="2294" dirty="0">
              <a:solidFill>
                <a:srgbClr val="002060"/>
              </a:solidFill>
              <a:latin typeface="Cambria" panose="02040503050406030204" pitchFamily="18" charset="0"/>
              <a:ea typeface="MS PGothic" panose="020B0600070205080204" pitchFamily="34" charset="-128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294" dirty="0">
                <a:solidFill>
                  <a:srgbClr val="002060"/>
                </a:solidFill>
                <a:latin typeface="Cambria" panose="020405030504060302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245 cities enrolled/ proposed to be covered in the programme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294" dirty="0">
                <a:solidFill>
                  <a:srgbClr val="002060"/>
                </a:solidFill>
                <a:latin typeface="Cambria" panose="020405030504060302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Work completed in 7 cities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294" dirty="0">
                <a:solidFill>
                  <a:srgbClr val="002060"/>
                </a:solidFill>
                <a:latin typeface="Cambria" panose="020405030504060302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Agreements signed with 137 cities, across Puducherry, AP, Rajasthan,   </a:t>
            </a:r>
            <a:r>
              <a:rPr lang="en-US" sz="2294" dirty="0" smtClean="0">
                <a:solidFill>
                  <a:srgbClr val="002060"/>
                </a:solidFill>
                <a:latin typeface="Cambria" panose="020405030504060302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Maharashtra, </a:t>
            </a:r>
            <a:r>
              <a:rPr lang="en-US" sz="2294" dirty="0">
                <a:solidFill>
                  <a:srgbClr val="002060"/>
                </a:solidFill>
                <a:latin typeface="Cambria" panose="020405030504060302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UP, Delhi, HP, </a:t>
            </a:r>
            <a:r>
              <a:rPr lang="en-US" sz="2294" dirty="0" err="1" smtClean="0">
                <a:solidFill>
                  <a:srgbClr val="002060"/>
                </a:solidFill>
                <a:latin typeface="Cambria" panose="020405030504060302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Uttarakhand</a:t>
            </a:r>
            <a:r>
              <a:rPr lang="en-US" sz="2294" dirty="0" smtClean="0">
                <a:solidFill>
                  <a:srgbClr val="002060"/>
                </a:solidFill>
                <a:latin typeface="Cambria" panose="020405030504060302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, Karnataka, </a:t>
            </a:r>
            <a:r>
              <a:rPr lang="en-US" sz="2294" dirty="0">
                <a:solidFill>
                  <a:srgbClr val="002060"/>
                </a:solidFill>
                <a:latin typeface="Cambria" panose="020405030504060302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and Jharkhand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294" dirty="0">
                <a:solidFill>
                  <a:srgbClr val="002060"/>
                </a:solidFill>
                <a:latin typeface="Cambria" panose="020405030504060302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Agreements with 101 more cities in final stages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n-US" sz="2294" dirty="0" smtClean="0">
                <a:solidFill>
                  <a:srgbClr val="002060"/>
                </a:solidFill>
                <a:latin typeface="Cambria" panose="020405030504060302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10 </a:t>
            </a:r>
            <a:r>
              <a:rPr lang="en-US" sz="2294" dirty="0">
                <a:solidFill>
                  <a:srgbClr val="002060"/>
                </a:solidFill>
                <a:latin typeface="Cambria" panose="020405030504060302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crore LEDs to be distributed by March 2016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418" y="6068290"/>
            <a:ext cx="1284144" cy="45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865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817418" y="268687"/>
            <a:ext cx="10709564" cy="548733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Coverage of Programmes - SLNP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3702" y="1459369"/>
            <a:ext cx="7942169" cy="4286250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en-US" sz="2294" dirty="0" smtClean="0">
                <a:solidFill>
                  <a:srgbClr val="163C47"/>
                </a:solidFill>
                <a:latin typeface="Cambria" pitchFamily="18" charset="0"/>
                <a:ea typeface="MS PGothic" pitchFamily="34" charset="-128"/>
                <a:cs typeface="Times New Roman" pitchFamily="18" charset="0"/>
              </a:rPr>
              <a:t>7.24 </a:t>
            </a:r>
            <a:r>
              <a:rPr lang="en-US" sz="2294" dirty="0">
                <a:solidFill>
                  <a:srgbClr val="163C47"/>
                </a:solidFill>
                <a:latin typeface="Cambria" pitchFamily="18" charset="0"/>
                <a:ea typeface="MS PGothic" pitchFamily="34" charset="-128"/>
                <a:cs typeface="Times New Roman" pitchFamily="18" charset="0"/>
              </a:rPr>
              <a:t>Lac street lights installed </a:t>
            </a:r>
            <a:r>
              <a:rPr lang="en-US" sz="2294" baseline="30000" dirty="0">
                <a:solidFill>
                  <a:srgbClr val="163C47"/>
                </a:solidFill>
                <a:latin typeface="Cambria" pitchFamily="18" charset="0"/>
                <a:ea typeface="MS PGothic" pitchFamily="34" charset="-128"/>
                <a:cs typeface="Times New Roman" pitchFamily="18" charset="0"/>
              </a:rPr>
              <a:t>as on </a:t>
            </a:r>
            <a:r>
              <a:rPr lang="en-US" sz="2294" baseline="30000" dirty="0" smtClean="0">
                <a:solidFill>
                  <a:srgbClr val="163C47"/>
                </a:solidFill>
                <a:latin typeface="Cambria" pitchFamily="18" charset="0"/>
                <a:ea typeface="MS PGothic" pitchFamily="34" charset="-128"/>
                <a:cs typeface="Times New Roman" pitchFamily="18" charset="0"/>
              </a:rPr>
              <a:t>17.03.16</a:t>
            </a:r>
            <a:endParaRPr lang="en-US" sz="2294" baseline="30000" dirty="0">
              <a:solidFill>
                <a:srgbClr val="163C47"/>
              </a:solidFill>
              <a:latin typeface="Cambria" pitchFamily="18" charset="0"/>
              <a:ea typeface="MS PGothic" pitchFamily="34" charset="-128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en-US" sz="2294" dirty="0">
                <a:solidFill>
                  <a:srgbClr val="163C47"/>
                </a:solidFill>
                <a:latin typeface="Cambria" pitchFamily="18" charset="0"/>
                <a:ea typeface="MS PGothic" pitchFamily="34" charset="-128"/>
                <a:cs typeface="Times New Roman" pitchFamily="18" charset="0"/>
              </a:rPr>
              <a:t>Programme successfully running in 6- states 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en-US" sz="2294" dirty="0">
                <a:solidFill>
                  <a:srgbClr val="163C47"/>
                </a:solidFill>
                <a:latin typeface="Cambria" pitchFamily="18" charset="0"/>
                <a:ea typeface="MS PGothic" pitchFamily="34" charset="-128"/>
                <a:cs typeface="Times New Roman" pitchFamily="18" charset="0"/>
              </a:rPr>
              <a:t>303 ULBs enrolled in the programme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en-US" sz="2294" dirty="0">
                <a:solidFill>
                  <a:srgbClr val="163C47"/>
                </a:solidFill>
                <a:latin typeface="Cambria" pitchFamily="18" charset="0"/>
                <a:ea typeface="MS PGothic" pitchFamily="34" charset="-128"/>
                <a:cs typeface="Times New Roman" pitchFamily="18" charset="0"/>
              </a:rPr>
              <a:t>Work in </a:t>
            </a:r>
            <a:r>
              <a:rPr lang="en-US" sz="2294" dirty="0" smtClean="0">
                <a:solidFill>
                  <a:srgbClr val="163C47"/>
                </a:solidFill>
                <a:latin typeface="Cambria" pitchFamily="18" charset="0"/>
                <a:ea typeface="MS PGothic" pitchFamily="34" charset="-128"/>
                <a:cs typeface="Times New Roman" pitchFamily="18" charset="0"/>
              </a:rPr>
              <a:t>30 </a:t>
            </a:r>
            <a:r>
              <a:rPr lang="en-US" sz="2294" dirty="0">
                <a:solidFill>
                  <a:srgbClr val="163C47"/>
                </a:solidFill>
                <a:latin typeface="Cambria" pitchFamily="18" charset="0"/>
                <a:ea typeface="MS PGothic" pitchFamily="34" charset="-128"/>
                <a:cs typeface="Times New Roman" pitchFamily="18" charset="0"/>
              </a:rPr>
              <a:t>ULBs completed 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en-US" sz="2294" dirty="0">
                <a:solidFill>
                  <a:srgbClr val="163C47"/>
                </a:solidFill>
                <a:latin typeface="Cambria" pitchFamily="18" charset="0"/>
                <a:ea typeface="MS PGothic" pitchFamily="34" charset="-128"/>
                <a:cs typeface="Times New Roman" pitchFamily="18" charset="0"/>
              </a:rPr>
              <a:t>Installation in progress in </a:t>
            </a:r>
            <a:r>
              <a:rPr lang="en-US" sz="2294" dirty="0" smtClean="0">
                <a:solidFill>
                  <a:srgbClr val="163C47"/>
                </a:solidFill>
                <a:latin typeface="Cambria" pitchFamily="18" charset="0"/>
                <a:ea typeface="MS PGothic" pitchFamily="34" charset="-128"/>
                <a:cs typeface="Times New Roman" pitchFamily="18" charset="0"/>
              </a:rPr>
              <a:t>77 </a:t>
            </a:r>
            <a:r>
              <a:rPr lang="en-US" sz="2294" dirty="0">
                <a:solidFill>
                  <a:srgbClr val="163C47"/>
                </a:solidFill>
                <a:latin typeface="Cambria" pitchFamily="18" charset="0"/>
                <a:ea typeface="MS PGothic" pitchFamily="34" charset="-128"/>
                <a:cs typeface="Times New Roman" pitchFamily="18" charset="0"/>
              </a:rPr>
              <a:t>ULBs to replace </a:t>
            </a:r>
            <a:r>
              <a:rPr lang="en-US" sz="2294" dirty="0" smtClean="0">
                <a:solidFill>
                  <a:srgbClr val="163C47"/>
                </a:solidFill>
                <a:latin typeface="Cambria" pitchFamily="18" charset="0"/>
                <a:ea typeface="MS PGothic" pitchFamily="34" charset="-128"/>
                <a:cs typeface="Times New Roman" pitchFamily="18" charset="0"/>
              </a:rPr>
              <a:t>2.11 </a:t>
            </a:r>
            <a:r>
              <a:rPr lang="en-US" sz="2294" dirty="0">
                <a:solidFill>
                  <a:srgbClr val="163C47"/>
                </a:solidFill>
                <a:latin typeface="Cambria" pitchFamily="18" charset="0"/>
                <a:ea typeface="MS PGothic" pitchFamily="34" charset="-128"/>
                <a:cs typeface="Times New Roman" pitchFamily="18" charset="0"/>
              </a:rPr>
              <a:t>Lac lights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en-US" sz="2294" dirty="0">
                <a:solidFill>
                  <a:srgbClr val="163C47"/>
                </a:solidFill>
                <a:latin typeface="Cambria" pitchFamily="18" charset="0"/>
                <a:ea typeface="MS PGothic" pitchFamily="34" charset="-128"/>
                <a:cs typeface="Times New Roman" pitchFamily="18" charset="0"/>
              </a:rPr>
              <a:t>Agreements with </a:t>
            </a:r>
            <a:r>
              <a:rPr lang="en-US" sz="2294" dirty="0" smtClean="0">
                <a:solidFill>
                  <a:srgbClr val="163C47"/>
                </a:solidFill>
                <a:latin typeface="Cambria" pitchFamily="18" charset="0"/>
                <a:ea typeface="MS PGothic" pitchFamily="34" charset="-128"/>
                <a:cs typeface="Times New Roman" pitchFamily="18" charset="0"/>
              </a:rPr>
              <a:t>196 </a:t>
            </a:r>
            <a:r>
              <a:rPr lang="en-US" sz="2294" dirty="0">
                <a:solidFill>
                  <a:srgbClr val="163C47"/>
                </a:solidFill>
                <a:latin typeface="Cambria" pitchFamily="18" charset="0"/>
                <a:ea typeface="MS PGothic" pitchFamily="34" charset="-128"/>
                <a:cs typeface="Times New Roman" pitchFamily="18" charset="0"/>
              </a:rPr>
              <a:t>municipalities under finalization</a:t>
            </a:r>
          </a:p>
          <a:p>
            <a:pPr algn="just">
              <a:buFont typeface="Wingdings" panose="05000000000000000000" pitchFamily="2" charset="2"/>
              <a:buChar char="§"/>
              <a:defRPr/>
            </a:pPr>
            <a:r>
              <a:rPr lang="en-US" sz="2294" dirty="0" smtClean="0">
                <a:solidFill>
                  <a:srgbClr val="163C47"/>
                </a:solidFill>
                <a:latin typeface="Cambria" pitchFamily="18" charset="0"/>
                <a:ea typeface="MS PGothic" pitchFamily="34" charset="-128"/>
                <a:cs typeface="Times New Roman" pitchFamily="18" charset="0"/>
              </a:rPr>
              <a:t>10 </a:t>
            </a:r>
            <a:r>
              <a:rPr lang="en-US" sz="2294" dirty="0">
                <a:solidFill>
                  <a:srgbClr val="163C47"/>
                </a:solidFill>
                <a:latin typeface="Cambria" pitchFamily="18" charset="0"/>
                <a:ea typeface="MS PGothic" pitchFamily="34" charset="-128"/>
                <a:cs typeface="Times New Roman" pitchFamily="18" charset="0"/>
              </a:rPr>
              <a:t>Lac LEDs to be installed by March </a:t>
            </a:r>
            <a:r>
              <a:rPr lang="en-US" sz="2294" dirty="0" smtClean="0">
                <a:solidFill>
                  <a:srgbClr val="163C47"/>
                </a:solidFill>
                <a:latin typeface="Cambria" pitchFamily="18" charset="0"/>
                <a:ea typeface="MS PGothic" pitchFamily="34" charset="-128"/>
                <a:cs typeface="Times New Roman" pitchFamily="18" charset="0"/>
              </a:rPr>
              <a:t>2016.</a:t>
            </a:r>
            <a:endParaRPr lang="en-US" sz="2294" dirty="0">
              <a:solidFill>
                <a:srgbClr val="163C47"/>
              </a:solidFill>
              <a:latin typeface="Cambria" pitchFamily="18" charset="0"/>
              <a:ea typeface="MS PGothic" pitchFamily="34" charset="-128"/>
              <a:cs typeface="Times New Roman" pitchFamily="18" charset="0"/>
            </a:endParaRPr>
          </a:p>
          <a:p>
            <a:pPr algn="just">
              <a:buFont typeface="Wingdings" panose="05000000000000000000" pitchFamily="2" charset="2"/>
              <a:buChar char="§"/>
              <a:defRPr/>
            </a:pPr>
            <a:endParaRPr lang="en-US" sz="1235" dirty="0">
              <a:latin typeface="Cambria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418" y="6068290"/>
            <a:ext cx="1284144" cy="45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5338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859</TotalTime>
  <Words>1369</Words>
  <Application>Microsoft Office PowerPoint</Application>
  <PresentationFormat>Widescreen</PresentationFormat>
  <Paragraphs>166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MS PGothic</vt:lpstr>
      <vt:lpstr>MS PGothic</vt:lpstr>
      <vt:lpstr>新細明體</vt:lpstr>
      <vt:lpstr>Arial</vt:lpstr>
      <vt:lpstr>Book Antiqua</vt:lpstr>
      <vt:lpstr>Calibri</vt:lpstr>
      <vt:lpstr>Calibri Light</vt:lpstr>
      <vt:lpstr>Cambria</vt:lpstr>
      <vt:lpstr>Corbel</vt:lpstr>
      <vt:lpstr>Times</vt:lpstr>
      <vt:lpstr>Times New Roman</vt:lpstr>
      <vt:lpstr>Wingdings</vt:lpstr>
      <vt:lpstr>Wingdings 2</vt:lpstr>
      <vt:lpstr>Wingdings 3</vt:lpstr>
      <vt:lpstr>Office Theme</vt:lpstr>
      <vt:lpstr>  Energy Efficiency Project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Coverage of Programmes - DELP</vt:lpstr>
      <vt:lpstr>Coverage of Programmes - SLNP</vt:lpstr>
      <vt:lpstr>Buildings’ Projects</vt:lpstr>
      <vt:lpstr>PowerPoint Presentation</vt:lpstr>
      <vt:lpstr>PowerPoint Presentation</vt:lpstr>
      <vt:lpstr>Key provisions of ESCO Agreement</vt:lpstr>
      <vt:lpstr>ESCO in 18 Central govt. buildings 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mission of an ESCO</dc:title>
  <dc:creator>IT</dc:creator>
  <cp:lastModifiedBy>HP</cp:lastModifiedBy>
  <cp:revision>55</cp:revision>
  <cp:lastPrinted>2016-01-15T10:33:58Z</cp:lastPrinted>
  <dcterms:created xsi:type="dcterms:W3CDTF">2016-01-14T11:44:55Z</dcterms:created>
  <dcterms:modified xsi:type="dcterms:W3CDTF">2016-03-19T06:22:40Z</dcterms:modified>
</cp:coreProperties>
</file>