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1"/>
  </p:notesMasterIdLst>
  <p:handoutMasterIdLst>
    <p:handoutMasterId r:id="rId52"/>
  </p:handoutMasterIdLst>
  <p:sldIdLst>
    <p:sldId id="384" r:id="rId3"/>
    <p:sldId id="437" r:id="rId4"/>
    <p:sldId id="272" r:id="rId5"/>
    <p:sldId id="421" r:id="rId6"/>
    <p:sldId id="299" r:id="rId7"/>
    <p:sldId id="434" r:id="rId8"/>
    <p:sldId id="274" r:id="rId9"/>
    <p:sldId id="379" r:id="rId10"/>
    <p:sldId id="359" r:id="rId11"/>
    <p:sldId id="360" r:id="rId12"/>
    <p:sldId id="386" r:id="rId13"/>
    <p:sldId id="435" r:id="rId14"/>
    <p:sldId id="423" r:id="rId15"/>
    <p:sldId id="436" r:id="rId16"/>
    <p:sldId id="353" r:id="rId17"/>
    <p:sldId id="354" r:id="rId18"/>
    <p:sldId id="355" r:id="rId19"/>
    <p:sldId id="356" r:id="rId20"/>
    <p:sldId id="357" r:id="rId21"/>
    <p:sldId id="358" r:id="rId22"/>
    <p:sldId id="439" r:id="rId23"/>
    <p:sldId id="388" r:id="rId24"/>
    <p:sldId id="389" r:id="rId25"/>
    <p:sldId id="390" r:id="rId26"/>
    <p:sldId id="391" r:id="rId27"/>
    <p:sldId id="393" r:id="rId28"/>
    <p:sldId id="394" r:id="rId29"/>
    <p:sldId id="427" r:id="rId30"/>
    <p:sldId id="428" r:id="rId31"/>
    <p:sldId id="429" r:id="rId32"/>
    <p:sldId id="430" r:id="rId33"/>
    <p:sldId id="431" r:id="rId34"/>
    <p:sldId id="432" r:id="rId35"/>
    <p:sldId id="401" r:id="rId36"/>
    <p:sldId id="403" r:id="rId37"/>
    <p:sldId id="404" r:id="rId38"/>
    <p:sldId id="405" r:id="rId39"/>
    <p:sldId id="409" r:id="rId40"/>
    <p:sldId id="410" r:id="rId41"/>
    <p:sldId id="411" r:id="rId42"/>
    <p:sldId id="412" r:id="rId43"/>
    <p:sldId id="413" r:id="rId44"/>
    <p:sldId id="414" r:id="rId45"/>
    <p:sldId id="438" r:id="rId46"/>
    <p:sldId id="418" r:id="rId47"/>
    <p:sldId id="424" r:id="rId48"/>
    <p:sldId id="419" r:id="rId49"/>
    <p:sldId id="440" r:id="rId5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632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9900"/>
    <a:srgbClr val="00FF00"/>
    <a:srgbClr val="007D9D"/>
    <a:srgbClr val="FFCC00"/>
    <a:srgbClr val="33CC33"/>
    <a:srgbClr val="FF6600"/>
    <a:srgbClr val="66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267" y="-77"/>
      </p:cViewPr>
      <p:guideLst>
        <p:guide orient="horz" pos="2496"/>
        <p:guide orient="horz" pos="1872"/>
        <p:guide orient="horz" pos="672"/>
        <p:guide pos="2880"/>
        <p:guide pos="16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46"/>
    </p:cViewPr>
  </p:sorterViewPr>
  <p:notesViewPr>
    <p:cSldViewPr showGuides="1">
      <p:cViewPr varScale="1">
        <p:scale>
          <a:sx n="59" d="100"/>
          <a:sy n="59" d="100"/>
        </p:scale>
        <p:origin x="-11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0.10.37\server\yogamaya_k\data\C%20Drive\MY%20Documents\milu\Chandoo.org\gauge-chart-template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0.10.37\server\yogamaya_k\data\C%20Drive\MY%20Documents\milu\Chandoo.org\gauge-chart-template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5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'gauge chart'!$B$12:$B$16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'gauge chart'!$C$12:$C$16</c:f>
              <c:numCache>
                <c:formatCode>General</c:formatCode>
                <c:ptCount val="5"/>
                <c:pt idx="0">
                  <c:v>0</c:v>
                </c:pt>
                <c:pt idx="1">
                  <c:v>45</c:v>
                </c:pt>
                <c:pt idx="2">
                  <c:v>10</c:v>
                </c:pt>
                <c:pt idx="3">
                  <c:v>45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766780599107618E-2"/>
          <c:y val="1.6085811942092163E-2"/>
          <c:w val="0.96514871652553524"/>
          <c:h val="0.965148716525535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cat>
            <c:numRef>
              <c:f>'gauge chart'!$F$11:$F$13</c:f>
              <c:numCache>
                <c:formatCode>General</c:formatCode>
                <c:ptCount val="3"/>
                <c:pt idx="1">
                  <c:v>79</c:v>
                </c:pt>
                <c:pt idx="2">
                  <c:v>1</c:v>
                </c:pt>
              </c:numCache>
            </c:numRef>
          </c:cat>
          <c:val>
            <c:numRef>
              <c:f>'gauge chart'!$F$12:$F$14</c:f>
              <c:numCache>
                <c:formatCode>General</c:formatCode>
                <c:ptCount val="3"/>
                <c:pt idx="0">
                  <c:v>79</c:v>
                </c:pt>
                <c:pt idx="1">
                  <c:v>1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Apollo A ALOS post TKR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038899893221984E-2"/>
          <c:y val="0.12291691674177399"/>
          <c:w val="0.9408287906923567"/>
          <c:h val="0.7312514877349604"/>
        </c:manualLayout>
      </c:layout>
      <c:lineChart>
        <c:grouping val="standard"/>
        <c:varyColors val="0"/>
        <c:ser>
          <c:idx val="0"/>
          <c:order val="0"/>
          <c:tx>
            <c:strRef>
              <c:f>Ahmedabad!$B$42</c:f>
              <c:strCache>
                <c:ptCount val="1"/>
                <c:pt idx="0">
                  <c:v>ALOS post TKR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Ahmedabad!$C$41:$BT$41</c:f>
              <c:numCache>
                <c:formatCode>mmm/yy</c:formatCode>
                <c:ptCount val="67"/>
                <c:pt idx="0">
                  <c:v>39913</c:v>
                </c:pt>
                <c:pt idx="1">
                  <c:v>39943</c:v>
                </c:pt>
                <c:pt idx="2">
                  <c:v>39974</c:v>
                </c:pt>
                <c:pt idx="3">
                  <c:v>40096</c:v>
                </c:pt>
                <c:pt idx="4">
                  <c:v>40127</c:v>
                </c:pt>
                <c:pt idx="5">
                  <c:v>40157</c:v>
                </c:pt>
                <c:pt idx="6">
                  <c:v>40188</c:v>
                </c:pt>
                <c:pt idx="7">
                  <c:v>40219</c:v>
                </c:pt>
                <c:pt idx="8">
                  <c:v>40247</c:v>
                </c:pt>
                <c:pt idx="9">
                  <c:v>40278</c:v>
                </c:pt>
                <c:pt idx="10">
                  <c:v>40308</c:v>
                </c:pt>
                <c:pt idx="11">
                  <c:v>40339</c:v>
                </c:pt>
                <c:pt idx="12">
                  <c:v>40369</c:v>
                </c:pt>
                <c:pt idx="13">
                  <c:v>40400</c:v>
                </c:pt>
                <c:pt idx="14">
                  <c:v>40431</c:v>
                </c:pt>
                <c:pt idx="15">
                  <c:v>40461</c:v>
                </c:pt>
                <c:pt idx="16">
                  <c:v>40492</c:v>
                </c:pt>
                <c:pt idx="17">
                  <c:v>40522</c:v>
                </c:pt>
                <c:pt idx="18">
                  <c:v>40553</c:v>
                </c:pt>
                <c:pt idx="19">
                  <c:v>40584</c:v>
                </c:pt>
                <c:pt idx="20">
                  <c:v>40612</c:v>
                </c:pt>
                <c:pt idx="21">
                  <c:v>40643</c:v>
                </c:pt>
                <c:pt idx="22">
                  <c:v>40673</c:v>
                </c:pt>
                <c:pt idx="23">
                  <c:v>40704</c:v>
                </c:pt>
                <c:pt idx="24">
                  <c:v>40734</c:v>
                </c:pt>
                <c:pt idx="25">
                  <c:v>40765</c:v>
                </c:pt>
                <c:pt idx="26">
                  <c:v>40796</c:v>
                </c:pt>
                <c:pt idx="27">
                  <c:v>40826</c:v>
                </c:pt>
                <c:pt idx="28">
                  <c:v>40857</c:v>
                </c:pt>
                <c:pt idx="29">
                  <c:v>40887</c:v>
                </c:pt>
                <c:pt idx="30">
                  <c:v>40918</c:v>
                </c:pt>
                <c:pt idx="31">
                  <c:v>40949</c:v>
                </c:pt>
                <c:pt idx="32">
                  <c:v>40978</c:v>
                </c:pt>
                <c:pt idx="33">
                  <c:v>41009</c:v>
                </c:pt>
                <c:pt idx="34">
                  <c:v>41039</c:v>
                </c:pt>
                <c:pt idx="35">
                  <c:v>41070</c:v>
                </c:pt>
                <c:pt idx="36">
                  <c:v>41100</c:v>
                </c:pt>
                <c:pt idx="37">
                  <c:v>41131</c:v>
                </c:pt>
                <c:pt idx="38">
                  <c:v>41162</c:v>
                </c:pt>
                <c:pt idx="39">
                  <c:v>41192</c:v>
                </c:pt>
                <c:pt idx="40">
                  <c:v>41223</c:v>
                </c:pt>
                <c:pt idx="41">
                  <c:v>41253</c:v>
                </c:pt>
                <c:pt idx="42">
                  <c:v>41284</c:v>
                </c:pt>
                <c:pt idx="43">
                  <c:v>41315</c:v>
                </c:pt>
                <c:pt idx="44">
                  <c:v>41343</c:v>
                </c:pt>
                <c:pt idx="45">
                  <c:v>41374</c:v>
                </c:pt>
                <c:pt idx="46">
                  <c:v>41404</c:v>
                </c:pt>
                <c:pt idx="47">
                  <c:v>41435</c:v>
                </c:pt>
                <c:pt idx="48">
                  <c:v>41465</c:v>
                </c:pt>
                <c:pt idx="49">
                  <c:v>41496</c:v>
                </c:pt>
                <c:pt idx="50">
                  <c:v>41527</c:v>
                </c:pt>
                <c:pt idx="51">
                  <c:v>41557</c:v>
                </c:pt>
                <c:pt idx="52">
                  <c:v>41588</c:v>
                </c:pt>
                <c:pt idx="53">
                  <c:v>41618</c:v>
                </c:pt>
                <c:pt idx="54">
                  <c:v>41649</c:v>
                </c:pt>
                <c:pt idx="55">
                  <c:v>41680</c:v>
                </c:pt>
                <c:pt idx="56">
                  <c:v>41708</c:v>
                </c:pt>
                <c:pt idx="57">
                  <c:v>41739</c:v>
                </c:pt>
                <c:pt idx="58">
                  <c:v>41769</c:v>
                </c:pt>
                <c:pt idx="59">
                  <c:v>41800</c:v>
                </c:pt>
                <c:pt idx="60">
                  <c:v>41830</c:v>
                </c:pt>
                <c:pt idx="61">
                  <c:v>41861</c:v>
                </c:pt>
                <c:pt idx="62">
                  <c:v>41892</c:v>
                </c:pt>
                <c:pt idx="63">
                  <c:v>41922</c:v>
                </c:pt>
                <c:pt idx="64">
                  <c:v>41953</c:v>
                </c:pt>
                <c:pt idx="65">
                  <c:v>41983</c:v>
                </c:pt>
                <c:pt idx="66">
                  <c:v>42014</c:v>
                </c:pt>
              </c:numCache>
            </c:numRef>
          </c:cat>
          <c:val>
            <c:numRef>
              <c:f>Ahmedabad!$C$42:$BT$42</c:f>
              <c:numCache>
                <c:formatCode>General</c:formatCode>
                <c:ptCount val="67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28032"/>
        <c:axId val="36429824"/>
      </c:lineChart>
      <c:dateAx>
        <c:axId val="36428032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lang="en-US" sz="1050"/>
            </a:pPr>
            <a:endParaRPr lang="en-US"/>
          </a:p>
        </c:txPr>
        <c:crossAx val="36429824"/>
        <c:crosses val="autoZero"/>
        <c:auto val="1"/>
        <c:lblOffset val="100"/>
        <c:baseTimeUnit val="months"/>
      </c:dateAx>
      <c:valAx>
        <c:axId val="36429824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428032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 Apollo B Complication rate post coronary intervention </a:t>
            </a:r>
          </a:p>
        </c:rich>
      </c:tx>
      <c:layout>
        <c:manualLayout>
          <c:xMode val="edge"/>
          <c:yMode val="edge"/>
          <c:x val="0.23807298538023924"/>
          <c:y val="2.7056310698592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434782608695692E-2"/>
          <c:y val="0.14384761537533841"/>
          <c:w val="0.92061110285742587"/>
          <c:h val="0.73400064515294416"/>
        </c:manualLayout>
      </c:layout>
      <c:lineChart>
        <c:grouping val="standard"/>
        <c:varyColors val="0"/>
        <c:ser>
          <c:idx val="0"/>
          <c:order val="0"/>
          <c:tx>
            <c:strRef>
              <c:f>Bangalore!$C$51:$G$51</c:f>
              <c:strCache>
                <c:ptCount val="1"/>
                <c:pt idx="0">
                  <c:v>3 days Singapore General Hospital 4 0 Complication rate post coronary intervention 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Bangalore!$H$50:$BY$50</c:f>
              <c:numCache>
                <c:formatCode>mmm/yy</c:formatCode>
                <c:ptCount val="70"/>
                <c:pt idx="0">
                  <c:v>39913</c:v>
                </c:pt>
                <c:pt idx="1">
                  <c:v>39943</c:v>
                </c:pt>
                <c:pt idx="2">
                  <c:v>39974</c:v>
                </c:pt>
                <c:pt idx="3">
                  <c:v>40004</c:v>
                </c:pt>
                <c:pt idx="4">
                  <c:v>40035</c:v>
                </c:pt>
                <c:pt idx="5">
                  <c:v>40066</c:v>
                </c:pt>
                <c:pt idx="6">
                  <c:v>40096</c:v>
                </c:pt>
                <c:pt idx="7">
                  <c:v>40127</c:v>
                </c:pt>
                <c:pt idx="8">
                  <c:v>40157</c:v>
                </c:pt>
                <c:pt idx="9">
                  <c:v>40188</c:v>
                </c:pt>
                <c:pt idx="10">
                  <c:v>40219</c:v>
                </c:pt>
                <c:pt idx="11">
                  <c:v>40247</c:v>
                </c:pt>
                <c:pt idx="12">
                  <c:v>40278</c:v>
                </c:pt>
                <c:pt idx="13">
                  <c:v>40308</c:v>
                </c:pt>
                <c:pt idx="14">
                  <c:v>40339</c:v>
                </c:pt>
                <c:pt idx="15">
                  <c:v>40369</c:v>
                </c:pt>
                <c:pt idx="16">
                  <c:v>40400</c:v>
                </c:pt>
                <c:pt idx="17">
                  <c:v>40431</c:v>
                </c:pt>
                <c:pt idx="18">
                  <c:v>40461</c:v>
                </c:pt>
                <c:pt idx="19">
                  <c:v>40492</c:v>
                </c:pt>
                <c:pt idx="20">
                  <c:v>40522</c:v>
                </c:pt>
                <c:pt idx="21">
                  <c:v>40553</c:v>
                </c:pt>
                <c:pt idx="22">
                  <c:v>40584</c:v>
                </c:pt>
                <c:pt idx="23">
                  <c:v>40612</c:v>
                </c:pt>
                <c:pt idx="24">
                  <c:v>40643</c:v>
                </c:pt>
                <c:pt idx="25">
                  <c:v>40673</c:v>
                </c:pt>
                <c:pt idx="26">
                  <c:v>40704</c:v>
                </c:pt>
                <c:pt idx="27">
                  <c:v>40734</c:v>
                </c:pt>
                <c:pt idx="28">
                  <c:v>40765</c:v>
                </c:pt>
                <c:pt idx="29">
                  <c:v>40796</c:v>
                </c:pt>
                <c:pt idx="30">
                  <c:v>40826</c:v>
                </c:pt>
                <c:pt idx="31">
                  <c:v>40857</c:v>
                </c:pt>
                <c:pt idx="32">
                  <c:v>40887</c:v>
                </c:pt>
                <c:pt idx="33">
                  <c:v>40918</c:v>
                </c:pt>
                <c:pt idx="34">
                  <c:v>40949</c:v>
                </c:pt>
                <c:pt idx="35">
                  <c:v>40978</c:v>
                </c:pt>
                <c:pt idx="36">
                  <c:v>41009</c:v>
                </c:pt>
                <c:pt idx="37">
                  <c:v>41039</c:v>
                </c:pt>
                <c:pt idx="38">
                  <c:v>41070</c:v>
                </c:pt>
                <c:pt idx="39">
                  <c:v>41100</c:v>
                </c:pt>
                <c:pt idx="40">
                  <c:v>41131</c:v>
                </c:pt>
                <c:pt idx="41">
                  <c:v>41162</c:v>
                </c:pt>
                <c:pt idx="42">
                  <c:v>41192</c:v>
                </c:pt>
                <c:pt idx="43">
                  <c:v>41223</c:v>
                </c:pt>
                <c:pt idx="44">
                  <c:v>41253</c:v>
                </c:pt>
                <c:pt idx="45">
                  <c:v>41284</c:v>
                </c:pt>
                <c:pt idx="46">
                  <c:v>41315</c:v>
                </c:pt>
                <c:pt idx="47">
                  <c:v>41343</c:v>
                </c:pt>
                <c:pt idx="48">
                  <c:v>41374</c:v>
                </c:pt>
                <c:pt idx="49">
                  <c:v>41404</c:v>
                </c:pt>
                <c:pt idx="50">
                  <c:v>41435</c:v>
                </c:pt>
                <c:pt idx="51">
                  <c:v>41465</c:v>
                </c:pt>
                <c:pt idx="52">
                  <c:v>41496</c:v>
                </c:pt>
                <c:pt idx="53">
                  <c:v>41527</c:v>
                </c:pt>
                <c:pt idx="54">
                  <c:v>41557</c:v>
                </c:pt>
                <c:pt idx="55">
                  <c:v>41588</c:v>
                </c:pt>
                <c:pt idx="56">
                  <c:v>41618</c:v>
                </c:pt>
                <c:pt idx="57">
                  <c:v>41649</c:v>
                </c:pt>
                <c:pt idx="58">
                  <c:v>41680</c:v>
                </c:pt>
                <c:pt idx="59">
                  <c:v>41708</c:v>
                </c:pt>
                <c:pt idx="60">
                  <c:v>41739</c:v>
                </c:pt>
                <c:pt idx="61">
                  <c:v>41769</c:v>
                </c:pt>
                <c:pt idx="62">
                  <c:v>41800</c:v>
                </c:pt>
                <c:pt idx="63">
                  <c:v>41830</c:v>
                </c:pt>
                <c:pt idx="64">
                  <c:v>41861</c:v>
                </c:pt>
                <c:pt idx="65">
                  <c:v>41892</c:v>
                </c:pt>
                <c:pt idx="66">
                  <c:v>41922</c:v>
                </c:pt>
                <c:pt idx="67">
                  <c:v>41953</c:v>
                </c:pt>
                <c:pt idx="68">
                  <c:v>41983</c:v>
                </c:pt>
                <c:pt idx="69">
                  <c:v>42014</c:v>
                </c:pt>
              </c:numCache>
            </c:numRef>
          </c:cat>
          <c:val>
            <c:numRef>
              <c:f>Bangalore!$H$51:$BY$51</c:f>
              <c:numCache>
                <c:formatCode>General</c:formatCode>
                <c:ptCount val="7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3</c:v>
                </c:pt>
                <c:pt idx="34">
                  <c:v>3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3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30464"/>
        <c:axId val="68460928"/>
      </c:lineChart>
      <c:dateAx>
        <c:axId val="68430464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8460928"/>
        <c:crosses val="autoZero"/>
        <c:auto val="1"/>
        <c:lblOffset val="100"/>
        <c:baseTimeUnit val="months"/>
      </c:dateAx>
      <c:valAx>
        <c:axId val="68460928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843046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6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996" b="1" dirty="0">
                <a:solidFill>
                  <a:sysClr val="windowText" lastClr="000000"/>
                </a:solidFill>
              </a:rPr>
              <a:t>Group Average </a:t>
            </a:r>
            <a:r>
              <a:rPr lang="en-IN" sz="1996" b="1" dirty="0" smtClean="0">
                <a:solidFill>
                  <a:sysClr val="windowText" lastClr="000000"/>
                </a:solidFill>
              </a:rPr>
              <a:t>ACE @ 25 </a:t>
            </a:r>
            <a:r>
              <a:rPr lang="en-IN" sz="1996" b="1" dirty="0">
                <a:solidFill>
                  <a:sysClr val="windowText" lastClr="000000"/>
                </a:solidFill>
              </a:rPr>
              <a:t>Scores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Sheet1!$A$2:$A$34</c:f>
              <c:strCache>
                <c:ptCount val="33"/>
                <c:pt idx="0">
                  <c:v>Jan'10</c:v>
                </c:pt>
                <c:pt idx="1">
                  <c:v>Mar'10</c:v>
                </c:pt>
                <c:pt idx="2">
                  <c:v>May'10</c:v>
                </c:pt>
                <c:pt idx="3">
                  <c:v>Jul'10</c:v>
                </c:pt>
                <c:pt idx="4">
                  <c:v>Sep'10</c:v>
                </c:pt>
                <c:pt idx="5">
                  <c:v>Nov'10</c:v>
                </c:pt>
                <c:pt idx="6">
                  <c:v>Jan'11</c:v>
                </c:pt>
                <c:pt idx="7">
                  <c:v>Mar'11</c:v>
                </c:pt>
                <c:pt idx="8">
                  <c:v>May'11</c:v>
                </c:pt>
                <c:pt idx="9">
                  <c:v>Jul'11</c:v>
                </c:pt>
                <c:pt idx="10">
                  <c:v>Sep'11</c:v>
                </c:pt>
                <c:pt idx="11">
                  <c:v>Nov'11</c:v>
                </c:pt>
                <c:pt idx="12">
                  <c:v>Jan'12</c:v>
                </c:pt>
                <c:pt idx="13">
                  <c:v>Mar'12</c:v>
                </c:pt>
                <c:pt idx="14">
                  <c:v>May'12</c:v>
                </c:pt>
                <c:pt idx="15">
                  <c:v>Jul'12</c:v>
                </c:pt>
                <c:pt idx="16">
                  <c:v>Sep'12</c:v>
                </c:pt>
                <c:pt idx="17">
                  <c:v>Nov'12</c:v>
                </c:pt>
                <c:pt idx="18">
                  <c:v>Jan'13</c:v>
                </c:pt>
                <c:pt idx="19">
                  <c:v>Mar'13</c:v>
                </c:pt>
                <c:pt idx="20">
                  <c:v>May'13</c:v>
                </c:pt>
                <c:pt idx="21">
                  <c:v>Jul'13</c:v>
                </c:pt>
                <c:pt idx="22">
                  <c:v>Sep'13</c:v>
                </c:pt>
                <c:pt idx="23">
                  <c:v>Nov'13</c:v>
                </c:pt>
                <c:pt idx="24">
                  <c:v>Jan'14</c:v>
                </c:pt>
                <c:pt idx="25">
                  <c:v>Mar'14</c:v>
                </c:pt>
                <c:pt idx="26">
                  <c:v>May'14</c:v>
                </c:pt>
                <c:pt idx="27">
                  <c:v>Jul'14</c:v>
                </c:pt>
                <c:pt idx="28">
                  <c:v>Sep'14</c:v>
                </c:pt>
                <c:pt idx="29">
                  <c:v>Nov'14</c:v>
                </c:pt>
                <c:pt idx="30">
                  <c:v>Jan'15</c:v>
                </c:pt>
                <c:pt idx="31">
                  <c:v>Mar'15</c:v>
                </c:pt>
                <c:pt idx="32">
                  <c:v>May'15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71.08</c:v>
                </c:pt>
                <c:pt idx="1">
                  <c:v>71.09</c:v>
                </c:pt>
                <c:pt idx="2">
                  <c:v>71.099999999999994</c:v>
                </c:pt>
                <c:pt idx="3">
                  <c:v>71.2</c:v>
                </c:pt>
                <c:pt idx="4">
                  <c:v>71.400000000000006</c:v>
                </c:pt>
                <c:pt idx="5">
                  <c:v>71.5</c:v>
                </c:pt>
                <c:pt idx="6">
                  <c:v>71.8</c:v>
                </c:pt>
                <c:pt idx="7">
                  <c:v>72</c:v>
                </c:pt>
                <c:pt idx="8">
                  <c:v>72.5</c:v>
                </c:pt>
                <c:pt idx="9">
                  <c:v>72.8</c:v>
                </c:pt>
                <c:pt idx="10">
                  <c:v>72.95</c:v>
                </c:pt>
                <c:pt idx="11">
                  <c:v>74</c:v>
                </c:pt>
                <c:pt idx="12">
                  <c:v>74.52</c:v>
                </c:pt>
                <c:pt idx="13">
                  <c:v>75</c:v>
                </c:pt>
                <c:pt idx="14">
                  <c:v>75.819999999999993</c:v>
                </c:pt>
                <c:pt idx="15">
                  <c:v>75.89</c:v>
                </c:pt>
                <c:pt idx="16">
                  <c:v>75.95</c:v>
                </c:pt>
                <c:pt idx="17">
                  <c:v>75.989999999999995</c:v>
                </c:pt>
                <c:pt idx="18">
                  <c:v>76</c:v>
                </c:pt>
                <c:pt idx="19">
                  <c:v>76.650000000000006</c:v>
                </c:pt>
                <c:pt idx="20">
                  <c:v>77</c:v>
                </c:pt>
                <c:pt idx="21">
                  <c:v>77.150000000000006</c:v>
                </c:pt>
                <c:pt idx="22">
                  <c:v>77.849999999999994</c:v>
                </c:pt>
                <c:pt idx="23">
                  <c:v>78</c:v>
                </c:pt>
                <c:pt idx="24">
                  <c:v>78.95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83.64</c:v>
                </c:pt>
                <c:pt idx="29">
                  <c:v>83.89</c:v>
                </c:pt>
                <c:pt idx="30">
                  <c:v>84</c:v>
                </c:pt>
                <c:pt idx="31">
                  <c:v>84.58</c:v>
                </c:pt>
                <c:pt idx="32">
                  <c:v>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83328"/>
        <c:axId val="86634496"/>
      </c:lineChart>
      <c:catAx>
        <c:axId val="684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4496"/>
        <c:crosses val="autoZero"/>
        <c:auto val="1"/>
        <c:lblAlgn val="ctr"/>
        <c:lblOffset val="100"/>
        <c:noMultiLvlLbl val="0"/>
      </c:catAx>
      <c:valAx>
        <c:axId val="8663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83328"/>
        <c:crosses val="autoZero"/>
        <c:crossBetween val="between"/>
      </c:valAx>
      <c:spPr>
        <a:noFill/>
        <a:ln w="25355">
          <a:noFill/>
        </a:ln>
      </c:spPr>
    </c:plotArea>
    <c:plotVisOnly val="1"/>
    <c:dispBlanksAs val="gap"/>
    <c:showDLblsOverMax val="0"/>
  </c:chart>
  <c:spPr>
    <a:noFill/>
    <a:ln w="12678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C8B8F-E594-4341-9E53-A788C7B6B8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671C6DF5-1DA0-45B7-9B37-0947850D83A0}">
      <dgm:prSet phldrT="[Text]" phldr="1"/>
      <dgm:spPr/>
      <dgm:t>
        <a:bodyPr/>
        <a:lstStyle/>
        <a:p>
          <a:endParaRPr lang="en-US"/>
        </a:p>
      </dgm:t>
    </dgm:pt>
    <dgm:pt modelId="{D6A392F4-06F1-4577-B3C7-EED4B651CF8A}" type="parTrans" cxnId="{C5EE8BD8-5018-4931-B3B7-42AC2E87670B}">
      <dgm:prSet/>
      <dgm:spPr/>
      <dgm:t>
        <a:bodyPr/>
        <a:lstStyle/>
        <a:p>
          <a:endParaRPr lang="en-US"/>
        </a:p>
      </dgm:t>
    </dgm:pt>
    <dgm:pt modelId="{5A95859B-093A-46E6-8C34-B5DA38DE51BF}" type="sibTrans" cxnId="{C5EE8BD8-5018-4931-B3B7-42AC2E87670B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915A8-FE75-4C78-826A-18D65CD32B45}" type="pres">
      <dgm:prSet presAssocID="{6C7C8B8F-E594-4341-9E53-A788C7B6B8A2}" presName="Name0" presStyleCnt="0">
        <dgm:presLayoutVars>
          <dgm:chMax val="7"/>
          <dgm:chPref val="7"/>
          <dgm:dir/>
        </dgm:presLayoutVars>
      </dgm:prSet>
      <dgm:spPr/>
    </dgm:pt>
    <dgm:pt modelId="{0EA8F7CC-C946-4937-B9F7-6CB48259A5AB}" type="pres">
      <dgm:prSet presAssocID="{6C7C8B8F-E594-4341-9E53-A788C7B6B8A2}" presName="Name1" presStyleCnt="0"/>
      <dgm:spPr/>
    </dgm:pt>
    <dgm:pt modelId="{5EF16AF6-A208-4FEC-AF6D-5BF908941C65}" type="pres">
      <dgm:prSet presAssocID="{5A95859B-093A-46E6-8C34-B5DA38DE51BF}" presName="picture_1" presStyleCnt="0"/>
      <dgm:spPr/>
    </dgm:pt>
    <dgm:pt modelId="{D7E7DA41-BF96-4EA8-A593-A52B5AF5CC79}" type="pres">
      <dgm:prSet presAssocID="{5A95859B-093A-46E6-8C34-B5DA38DE51BF}" presName="pictureRepeatNode" presStyleLbl="alignImgPlace1" presStyleIdx="0" presStyleCnt="1" custLinFactNeighborX="49640" custLinFactNeighborY="-59008"/>
      <dgm:spPr/>
      <dgm:t>
        <a:bodyPr/>
        <a:lstStyle/>
        <a:p>
          <a:endParaRPr lang="en-IN"/>
        </a:p>
      </dgm:t>
    </dgm:pt>
    <dgm:pt modelId="{B2E58BB6-436B-411D-894B-C3598E54A351}" type="pres">
      <dgm:prSet presAssocID="{671C6DF5-1DA0-45B7-9B37-0947850D83A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8F83AFA-2222-40C7-80C5-9A1998E3FB39}" type="presOf" srcId="{5A95859B-093A-46E6-8C34-B5DA38DE51BF}" destId="{D7E7DA41-BF96-4EA8-A593-A52B5AF5CC79}" srcOrd="0" destOrd="0" presId="urn:microsoft.com/office/officeart/2008/layout/CircularPictureCallout"/>
    <dgm:cxn modelId="{C5EE8BD8-5018-4931-B3B7-42AC2E87670B}" srcId="{6C7C8B8F-E594-4341-9E53-A788C7B6B8A2}" destId="{671C6DF5-1DA0-45B7-9B37-0947850D83A0}" srcOrd="0" destOrd="0" parTransId="{D6A392F4-06F1-4577-B3C7-EED4B651CF8A}" sibTransId="{5A95859B-093A-46E6-8C34-B5DA38DE51BF}"/>
    <dgm:cxn modelId="{E0FEAEDE-9EEA-47C1-9D01-81F18CBF7A2B}" type="presOf" srcId="{671C6DF5-1DA0-45B7-9B37-0947850D83A0}" destId="{B2E58BB6-436B-411D-894B-C3598E54A351}" srcOrd="0" destOrd="0" presId="urn:microsoft.com/office/officeart/2008/layout/CircularPictureCallout"/>
    <dgm:cxn modelId="{DB3B5BD0-EF39-497E-806D-5AAE4A9E648B}" type="presOf" srcId="{6C7C8B8F-E594-4341-9E53-A788C7B6B8A2}" destId="{464915A8-FE75-4C78-826A-18D65CD32B45}" srcOrd="0" destOrd="0" presId="urn:microsoft.com/office/officeart/2008/layout/CircularPictureCallout"/>
    <dgm:cxn modelId="{E8CC8621-BA50-4605-B995-9FDA718713B6}" type="presParOf" srcId="{464915A8-FE75-4C78-826A-18D65CD32B45}" destId="{0EA8F7CC-C946-4937-B9F7-6CB48259A5AB}" srcOrd="0" destOrd="0" presId="urn:microsoft.com/office/officeart/2008/layout/CircularPictureCallout"/>
    <dgm:cxn modelId="{7A93EEA3-CA30-4841-AACC-CB3A7E077055}" type="presParOf" srcId="{0EA8F7CC-C946-4937-B9F7-6CB48259A5AB}" destId="{5EF16AF6-A208-4FEC-AF6D-5BF908941C65}" srcOrd="0" destOrd="0" presId="urn:microsoft.com/office/officeart/2008/layout/CircularPictureCallout"/>
    <dgm:cxn modelId="{13FC1DE2-EF9E-4E04-BE2C-3DA67EA06E12}" type="presParOf" srcId="{5EF16AF6-A208-4FEC-AF6D-5BF908941C65}" destId="{D7E7DA41-BF96-4EA8-A593-A52B5AF5CC79}" srcOrd="0" destOrd="0" presId="urn:microsoft.com/office/officeart/2008/layout/CircularPictureCallout"/>
    <dgm:cxn modelId="{EEF9204F-2466-4948-A3DA-3D36E684E556}" type="presParOf" srcId="{0EA8F7CC-C946-4937-B9F7-6CB48259A5AB}" destId="{B2E58BB6-436B-411D-894B-C3598E54A35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DA41-BF96-4EA8-A593-A52B5AF5CC79}">
      <dsp:nvSpPr>
        <dsp:cNvPr id="0" name=""/>
        <dsp:cNvSpPr/>
      </dsp:nvSpPr>
      <dsp:spPr>
        <a:xfrm>
          <a:off x="1393407" y="0"/>
          <a:ext cx="1398441" cy="139844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58BB6-436B-411D-894B-C3598E54A351}">
      <dsp:nvSpPr>
        <dsp:cNvPr id="0" name=""/>
        <dsp:cNvSpPr/>
      </dsp:nvSpPr>
      <dsp:spPr>
        <a:xfrm>
          <a:off x="950940" y="1415362"/>
          <a:ext cx="895002" cy="4614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50940" y="1415362"/>
        <a:ext cx="895002" cy="46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A7D407-AC2E-4FD0-B3F7-23911307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F20F3A-37E4-4073-BC4E-044A64D83C75}" type="datetimeFigureOut">
              <a:rPr lang="en-US"/>
              <a:pPr>
                <a:defRPr/>
              </a:pPr>
              <a:t>3/19/2016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A89F3B-6595-46E5-A390-F7C653933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7B768-E8C7-4481-9336-2A1F3E03EDEB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6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AEDA1-2047-4685-8509-AE2E8A133F7F}" type="slidenum">
              <a:rPr lang="en-IN" smtClean="0"/>
              <a:pPr/>
              <a:t>25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94797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62409-B2F3-40C4-A79A-47A33F21B11B}" type="slidenum">
              <a:rPr lang="en-IN" smtClean="0"/>
              <a:pPr/>
              <a:t>26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656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B2CF2-7D3C-4A1D-9666-7F2A23980854}" type="slidenum">
              <a:rPr lang="en-IN" smtClean="0"/>
              <a:pPr/>
              <a:t>27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78172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C15CF-1175-454A-B365-6E13B10405A7}" type="slidenum">
              <a:rPr lang="en-IN" altLang="en-US"/>
              <a:pPr/>
              <a:t>28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38311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EA8296-73B3-4FC3-9D0D-3D83E22CEADD}" type="slidenum">
              <a:rPr lang="en-IN" altLang="en-US"/>
              <a:pPr/>
              <a:t>29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6603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3B176F-A54F-46E3-AA73-B221C7EAEAAB}" type="slidenum">
              <a:rPr lang="en-IN" altLang="en-US"/>
              <a:pPr/>
              <a:t>30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383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F8013-84B1-4C98-84A9-AF2D671BF3AD}" type="slidenum">
              <a:rPr lang="en-IN" altLang="en-US"/>
              <a:pPr/>
              <a:t>31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7630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052F78-9018-4C69-A0D8-E380A7E99615}" type="slidenum">
              <a:rPr lang="en-IN" altLang="en-US"/>
              <a:pPr/>
              <a:t>32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749228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DCF4BB-9D8A-433A-B8CE-A3DB1717F6C8}" type="slidenum">
              <a:rPr lang="en-IN" altLang="en-US"/>
              <a:pPr/>
              <a:t>33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705939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8201E-571E-45D5-8EC5-87C4AC29A163}" type="slidenum">
              <a:rPr lang="en-IN" smtClean="0"/>
              <a:pPr/>
              <a:t>34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620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A9B417-308D-437C-B12B-D3035AE3E474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2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837607-021D-4C31-807D-ACECA4D6BFD4}" type="slidenum">
              <a:rPr lang="en-IN" smtClean="0"/>
              <a:pPr/>
              <a:t>35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127455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D7AC8-73CF-4DFB-AB1C-06DAF5BC8D8E}" type="slidenum">
              <a:rPr lang="en-IN" smtClean="0"/>
              <a:pPr/>
              <a:t>36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807602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ADD31E-E426-4013-84F9-E8D23EC66383}" type="slidenum">
              <a:rPr lang="en-IN" smtClean="0"/>
              <a:pPr/>
              <a:t>37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41644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325B06-B6EF-42A8-9DA4-9F99FA9580E5}" type="slidenum">
              <a:rPr lang="en-IN" smtClean="0"/>
              <a:pPr/>
              <a:t>38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18326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801D6C-6CFC-4D75-8F2B-C3093541B25A}" type="slidenum">
              <a:rPr lang="en-IN" smtClean="0"/>
              <a:pPr/>
              <a:t>39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307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0BE46A-893C-4549-9A52-1673FB507056}" type="slidenum">
              <a:rPr lang="en-IN" smtClean="0"/>
              <a:pPr/>
              <a:t>40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842233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97CB54-1600-494E-BB0B-ED55A914D877}" type="slidenum">
              <a:rPr lang="en-IN" smtClean="0"/>
              <a:pPr/>
              <a:t>41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97748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8FB58-8FDC-42E5-A3A5-1FBB33C82DFE}" type="slidenum">
              <a:rPr lang="en-IN" smtClean="0"/>
              <a:pPr/>
              <a:t>42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708111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19BCF-24BC-4E1C-92A5-17FB06CFF1BE}" type="slidenum">
              <a:rPr lang="en-IN" smtClean="0"/>
              <a:pPr/>
              <a:t>43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424210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E3F0B9-5AD9-43FB-BA24-CDCA6CA5FE45}" type="slidenum">
              <a:rPr lang="en-IN" smtClean="0"/>
              <a:pPr/>
              <a:t>45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32593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8A3E8-2E70-4D72-BE52-A66153F2CED0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5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BB5D5-88B6-4409-9B10-F534ADA7BB52}" type="slidenum">
              <a:rPr lang="en-IN" smtClean="0"/>
              <a:pPr/>
              <a:t>47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011306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BB5D5-88B6-4409-9B10-F534ADA7BB52}" type="slidenum">
              <a:rPr lang="en-IN" smtClean="0"/>
              <a:pPr/>
              <a:t>48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52493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1DF8F-AAD9-4B00-AA85-ADCFC4FFD596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67824-9A64-4A3F-A5DD-97012BC68EAA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7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1AA2F-B904-4581-839E-2132460197C6}" type="slidenum">
              <a:rPr lang="en-I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I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5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197D73-5984-4A12-A2B9-3399D3B95DDF}" type="slidenum">
              <a:rPr lang="en-IN" smtClean="0"/>
              <a:pPr/>
              <a:t>22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5635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0813A8-A84A-4F4C-82E6-9EA5587D3D2E}" type="slidenum">
              <a:rPr lang="en-IN" smtClean="0"/>
              <a:pPr/>
              <a:t>23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43018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B8B535-2F8A-4127-9EAE-48B1FFB22D5E}" type="slidenum">
              <a:rPr lang="en-IN" smtClean="0"/>
              <a:pPr/>
              <a:t>24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5544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6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6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600206"/>
            <a:ext cx="266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6"/>
            <a:ext cx="266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8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0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6"/>
            <a:ext cx="3352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905006"/>
            <a:ext cx="3352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ecound 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6"/>
            <a:ext cx="6858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Third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81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3025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ecound 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1600206"/>
            <a:ext cx="5486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Image Title goes here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6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6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304800" y="1905000"/>
            <a:ext cx="28194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/>
              <a:t>Image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llohospitals.com/request_informatio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1.png"/><Relationship Id="rId9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.in/url?sa=i&amp;rct=j&amp;q=&amp;esrc=s&amp;frm=1&amp;source=images&amp;cd=&amp;cad=rja&amp;uact=8&amp;docid=f7Rjh7_u9ydV-M&amp;tbnid=ZlVRNU4-XtQmiM:&amp;ved=0CAUQjRw&amp;url=http://www.jokesoftheday.net/funny-joke-photo-WIN-Teamwork-WIN/2012082132&amp;ei=F27sU4vaHsbo8AWitILoDw&amp;bvm=bv.73231344,d.dGc&amp;psig=AFQjCNEdqHYkam2rhLpWlsXdnBm2V-mQjw&amp;ust=140808958263361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frm=1&amp;source=images&amp;cd=&amp;cad=rja&amp;uact=8&amp;docid=cqUVYQAechEUyM&amp;tbnid=vJ6reXGoTAQrSM:&amp;ved=0CAUQjRw&amp;url=http://www.pinterest.com/colemank717/funny/&amp;ei=UKDsU5qfA5Dh8AXPioCYDA&amp;bvm=bv.73231344,d.dGc&amp;psig=AFQjCNG05Aqu3sMQC0hLqHwWXWC7UwiuIA&amp;ust=140810275514093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ropki.com/funny-pics-vf47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7212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4724400" cy="2082800"/>
          </a:xfrm>
          <a:ln w="38100">
            <a:noFill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6C8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Quality Beyond Accreditation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0700" y="4344892"/>
            <a:ext cx="5562600" cy="20005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latin typeface="Arial Narrow" panose="020B0606020202030204" pitchFamily="34" charset="0"/>
              </a:rPr>
              <a:t>Prof. Anupam Sibal</a:t>
            </a:r>
          </a:p>
          <a:p>
            <a:pPr algn="ctr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MD, FIAP, FIMSA, FRCP (Lon), FRCP (</a:t>
            </a:r>
            <a:r>
              <a:rPr lang="en-US" altLang="en-U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Glas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),</a:t>
            </a:r>
          </a:p>
          <a:p>
            <a:pPr algn="ctr"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FRCPCH, FAAP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Group Medical Director | Apollo Hospitals Group</a:t>
            </a:r>
          </a:p>
          <a:p>
            <a:pPr algn="ctr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Senior Consultant Pediatric Gastroenterologist and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Hepatologist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95796"/>
            <a:ext cx="5715000" cy="5257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e's dressed to k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8233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002" y="914400"/>
            <a:ext cx="6843996" cy="48233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601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85800"/>
            <a:ext cx="7086600" cy="5343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4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riters-free-reference.com/funnyd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56388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28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s.seattleweekly.com/reverb/prince4du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9" y="0"/>
            <a:ext cx="9200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blogs.browardpalmbeach.com/countygrind/Prince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205706"/>
            <a:ext cx="3776663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464594" y="671579"/>
            <a:ext cx="4214813" cy="551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T 	The 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A	Artist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F	Formerly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K	Known 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A	As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P 	Prince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quest Inform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3" y="2644688"/>
            <a:ext cx="5054995" cy="15686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2464594" y="671579"/>
            <a:ext cx="4214812" cy="551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T 	The 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I	Individual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F	Formerly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K	Known 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A	As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P 	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 bwMode="auto">
          <a:xfrm>
            <a:off x="2375197" y="381000"/>
            <a:ext cx="4393606" cy="57340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4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257300" y="825467"/>
            <a:ext cx="6629400" cy="52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T 	The 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I	Individual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F	Formerly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K	Known 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A	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	P 	Patient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4000" dirty="0">
              <a:solidFill>
                <a:srgbClr val="007D9D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4000" dirty="0">
                <a:solidFill>
                  <a:srgbClr val="007D9D"/>
                </a:solidFill>
                <a:latin typeface="Arial Narrow" panose="020B0606020202030204" pitchFamily="34" charset="0"/>
              </a:rPr>
              <a:t>	      Now  A  Partner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webonmovies.files.wordpress.com/2012/06/what-women-wa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966" y="990600"/>
            <a:ext cx="3216068" cy="466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72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5504" y="569976"/>
            <a:ext cx="8787384" cy="6299206"/>
            <a:chOff x="345504" y="533400"/>
            <a:chExt cx="8787384" cy="6299206"/>
          </a:xfrm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533400" y="1981200"/>
              <a:ext cx="8153400" cy="3657600"/>
            </a:xfrm>
            <a:prstGeom prst="rect">
              <a:avLst/>
            </a:prstGeom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IN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IN" sz="2800" b="1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pic>
          <p:nvPicPr>
            <p:cNvPr id="40965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831" y="4618254"/>
              <a:ext cx="2090337" cy="17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010281"/>
              <a:ext cx="67468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345504" y="533400"/>
              <a:ext cx="4790995" cy="6753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2582A1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lvl="0" fontAlgn="auto">
                <a:spcAft>
                  <a:spcPts val="0"/>
                </a:spcAft>
              </a:pPr>
              <a:r>
                <a:rPr lang="en-US" dirty="0">
                  <a:solidFill>
                    <a:srgbClr val="007D9D"/>
                  </a:solidFill>
                </a:rPr>
                <a:t>The patient perspective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07384" y="1981200"/>
              <a:ext cx="2442286" cy="2504924"/>
              <a:chOff x="3480562" y="1962150"/>
              <a:chExt cx="1743880" cy="17886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80562" y="1962150"/>
                <a:ext cx="1743880" cy="1788606"/>
                <a:chOff x="3336791" y="1962150"/>
                <a:chExt cx="1743880" cy="178860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3336791" y="3293556"/>
                  <a:ext cx="1743880" cy="45720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99E"/>
                      </a:solidFill>
                      <a:effectLst/>
                      <a:uLnTx/>
                      <a:uFillTx/>
                    </a:rPr>
                    <a:t>Value for money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089" y="1962150"/>
                  <a:ext cx="1135284" cy="109728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4035755" y="2191326"/>
                <a:ext cx="633494" cy="633494"/>
                <a:chOff x="-158454" y="3820224"/>
                <a:chExt cx="633494" cy="63349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-157175" y="3821503"/>
                  <a:ext cx="630936" cy="6309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40968" name="Picture 8" descr="https://upload.wikimedia.org/wikipedia/commons/thumb/3/3e/Dollar_sign_in_circle.svg/2000px-Dollar_sign_in_circle.svg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8454" y="3820224"/>
                  <a:ext cx="633494" cy="633494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5" name="Rectangle 24"/>
            <p:cNvSpPr/>
            <p:nvPr/>
          </p:nvSpPr>
          <p:spPr>
            <a:xfrm>
              <a:off x="5979669" y="3889411"/>
              <a:ext cx="2664670" cy="640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799E"/>
                  </a:solidFill>
                </a:rPr>
                <a:t>Service quality</a:t>
              </a:r>
              <a:endParaRPr lang="en-US" sz="1400" b="1" dirty="0">
                <a:solidFill>
                  <a:srgbClr val="00799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137" y="1981200"/>
              <a:ext cx="1589954" cy="153673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94551" y="1981200"/>
              <a:ext cx="2442286" cy="2469104"/>
              <a:chOff x="594551" y="1981200"/>
              <a:chExt cx="2442286" cy="246910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94551" y="1981200"/>
                <a:ext cx="2442286" cy="2469104"/>
                <a:chOff x="827870" y="1962150"/>
                <a:chExt cx="1743880" cy="1763029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827870" y="3267979"/>
                  <a:ext cx="1743880" cy="45720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99E"/>
                      </a:solidFill>
                      <a:effectLst/>
                      <a:uLnTx/>
                      <a:uFillTx/>
                    </a:rPr>
                    <a:t>Good clinical outcomes</a:t>
                  </a:r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0528" y="1962150"/>
                  <a:ext cx="1135284" cy="1097280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499" y="2282314"/>
                <a:ext cx="910390" cy="914400"/>
              </a:xfrm>
              <a:prstGeom prst="ellipse">
                <a:avLst/>
              </a:prstGeom>
            </p:spPr>
          </p:pic>
        </p:grp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1418017860"/>
                </p:ext>
              </p:extLst>
            </p:nvPr>
          </p:nvGraphicFramePr>
          <p:xfrm>
            <a:off x="5136499" y="2057400"/>
            <a:ext cx="2796883" cy="27440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08694"/>
            <a:ext cx="685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62037" y="2042360"/>
            <a:ext cx="7819926" cy="2392283"/>
            <a:chOff x="551597" y="2121544"/>
            <a:chExt cx="7819926" cy="2392283"/>
          </a:xfrm>
        </p:grpSpPr>
        <p:grpSp>
          <p:nvGrpSpPr>
            <p:cNvPr id="12" name="Group 11"/>
            <p:cNvGrpSpPr/>
            <p:nvPr/>
          </p:nvGrpSpPr>
          <p:grpSpPr>
            <a:xfrm>
              <a:off x="3243493" y="2121544"/>
              <a:ext cx="2436134" cy="2374256"/>
              <a:chOff x="8538796" y="4108706"/>
              <a:chExt cx="1737360" cy="16932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538796" y="5344737"/>
                <a:ext cx="1737360" cy="45720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799E"/>
                    </a:solidFill>
                  </a:rPr>
                  <a:t>Patient Experience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32156" y="4108706"/>
                <a:ext cx="1135284" cy="1097280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51597" y="3872739"/>
              <a:ext cx="2436134" cy="64108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799E"/>
                  </a:solidFill>
                </a:rPr>
                <a:t>Good clinical outcomes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35389" y="2121544"/>
              <a:ext cx="2436134" cy="2374256"/>
              <a:chOff x="3652886" y="1967480"/>
              <a:chExt cx="1737360" cy="16932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652886" y="3203511"/>
                <a:ext cx="1737360" cy="45720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799E"/>
                    </a:solidFill>
                  </a:rPr>
                  <a:t>Conducive milieu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1006" y="1967480"/>
                <a:ext cx="1135284" cy="1097280"/>
              </a:xfrm>
              <a:prstGeom prst="rect">
                <a:avLst/>
              </a:prstGeom>
            </p:spPr>
          </p:pic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The physician perspective</a:t>
            </a:r>
          </a:p>
        </p:txBody>
      </p:sp>
      <p:pic>
        <p:nvPicPr>
          <p:cNvPr id="18" name="Picture 4" descr="do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10" y="4399683"/>
            <a:ext cx="1383781" cy="19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16" y="2017776"/>
            <a:ext cx="1589954" cy="1536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76" y="2115954"/>
            <a:ext cx="1371215" cy="13892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22663" y="4586970"/>
            <a:ext cx="3098675" cy="1616548"/>
            <a:chOff x="2895689" y="4586970"/>
            <a:chExt cx="3098675" cy="1616548"/>
          </a:xfrm>
        </p:grpSpPr>
        <p:pic>
          <p:nvPicPr>
            <p:cNvPr id="45063" name="Picture 2" descr="http://www.moneylife.in/site/userimage/image/1372153825_mediclaim1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05" y="4586970"/>
              <a:ext cx="1987559" cy="161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4" descr="http://www.health-underwriter.com/images/icon-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89" y="4639518"/>
              <a:ext cx="1490669" cy="145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29319"/>
            <a:ext cx="762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The health insurance perspective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53934" y="1981200"/>
            <a:ext cx="2442286" cy="2389356"/>
            <a:chOff x="3492202" y="1962150"/>
            <a:chExt cx="1743880" cy="1706086"/>
          </a:xfrm>
        </p:grpSpPr>
        <p:grpSp>
          <p:nvGrpSpPr>
            <p:cNvPr id="12" name="Group 11"/>
            <p:cNvGrpSpPr/>
            <p:nvPr/>
          </p:nvGrpSpPr>
          <p:grpSpPr>
            <a:xfrm>
              <a:off x="3492202" y="1962150"/>
              <a:ext cx="1743880" cy="1706086"/>
              <a:chOff x="3348431" y="1962150"/>
              <a:chExt cx="1743880" cy="170608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48431" y="3211036"/>
                <a:ext cx="1743880" cy="45720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99E"/>
                    </a:solidFill>
                    <a:effectLst/>
                    <a:uLnTx/>
                    <a:uFillTx/>
                  </a:rPr>
                  <a:t>Lower payouts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1089" y="1962150"/>
                <a:ext cx="1135284" cy="109728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035755" y="2191326"/>
              <a:ext cx="633494" cy="633494"/>
              <a:chOff x="-158454" y="3820224"/>
              <a:chExt cx="633494" cy="6334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-157175" y="3821503"/>
                <a:ext cx="630936" cy="6309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5" name="Picture 8" descr="https://upload.wikimedia.org/wikipedia/commons/thumb/3/3e/Dollar_sign_in_circle.svg/2000px-Dollar_sign_in_circl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454" y="3820224"/>
                <a:ext cx="633494" cy="633494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5853286" y="1981200"/>
            <a:ext cx="2436134" cy="2374256"/>
            <a:chOff x="6045829" y="2042360"/>
            <a:chExt cx="2436134" cy="2374256"/>
          </a:xfrm>
        </p:grpSpPr>
        <p:sp>
          <p:nvSpPr>
            <p:cNvPr id="21" name="Rectangle 20"/>
            <p:cNvSpPr/>
            <p:nvPr/>
          </p:nvSpPr>
          <p:spPr>
            <a:xfrm>
              <a:off x="6045829" y="3775528"/>
              <a:ext cx="2436134" cy="64108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799E"/>
                  </a:solidFill>
                </a:rPr>
                <a:t>Retention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3854" y="2042360"/>
              <a:ext cx="1591900" cy="153861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4551" y="1981200"/>
            <a:ext cx="2442286" cy="2389356"/>
            <a:chOff x="594551" y="1981200"/>
            <a:chExt cx="2442286" cy="2389356"/>
          </a:xfrm>
        </p:grpSpPr>
        <p:grpSp>
          <p:nvGrpSpPr>
            <p:cNvPr id="24" name="Group 23"/>
            <p:cNvGrpSpPr/>
            <p:nvPr/>
          </p:nvGrpSpPr>
          <p:grpSpPr>
            <a:xfrm>
              <a:off x="594551" y="1981200"/>
              <a:ext cx="2442286" cy="2389356"/>
              <a:chOff x="827870" y="1962150"/>
              <a:chExt cx="1743880" cy="1706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27870" y="3211036"/>
                <a:ext cx="1743880" cy="45720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99E"/>
                    </a:solidFill>
                    <a:effectLst/>
                    <a:uLnTx/>
                    <a:uFillTx/>
                  </a:rPr>
                  <a:t>Good clinical outcomes</a:t>
                </a: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0528" y="1962150"/>
                <a:ext cx="1135284" cy="1097280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499" y="2282314"/>
              <a:ext cx="910390" cy="914400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7111" name="Picture 7" descr="http://t3.gstatic.com/images?q=tbn:ANd9GcTAR7IJhdppyDqjPC3oHrrhi4l2JP2ctglxHwnIbkTUhdgB7mGGfYaKiq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514">
            <a:off x="4348183" y="3003549"/>
            <a:ext cx="47815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1" y="5986469"/>
            <a:ext cx="7143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The common thread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2448976"/>
            <a:ext cx="3229004" cy="316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7" name="Picture 2" descr="http://lh5.ggpht.com/_qDV6Ssj6qB0/Svo7YGp6WII/AAAAAAAAAEw/6z0fuoYDaXQ/s640/3D%20Character%20%2836%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9" y="3735188"/>
            <a:ext cx="3798511" cy="28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ACE @ 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300" y="2154038"/>
            <a:ext cx="5562600" cy="2862925"/>
            <a:chOff x="495300" y="2154038"/>
            <a:chExt cx="5562600" cy="2862925"/>
          </a:xfrm>
        </p:grpSpPr>
        <p:sp>
          <p:nvSpPr>
            <p:cNvPr id="12" name="Rounded Rectangle 11"/>
            <p:cNvSpPr/>
            <p:nvPr/>
          </p:nvSpPr>
          <p:spPr>
            <a:xfrm>
              <a:off x="495300" y="2154038"/>
              <a:ext cx="5562600" cy="7987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Clinical balanced scorecard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5300" y="3035662"/>
              <a:ext cx="5562600" cy="10996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25 parameters assessed against published international bench  marks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5300" y="4218250"/>
              <a:ext cx="5562600" cy="7987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Apollo light house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 descr="http://askusfirst.files.wordpress.com/2010/08/istock_000010903737sm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3941"/>
          <a:stretch>
            <a:fillRect/>
          </a:stretch>
        </p:blipFill>
        <p:spPr bwMode="auto">
          <a:xfrm>
            <a:off x="5213356" y="1598612"/>
            <a:ext cx="3782206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457200" y="1598612"/>
            <a:ext cx="7391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Cleveland Clinic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Mayo Clinic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National Healthcare Safety Network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Massachusetts General Hospital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AHRQ US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Columbia University Medical Center 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US Census Bureau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i="1" dirty="0"/>
              <a:t>National Kidney Foundation</a:t>
            </a:r>
            <a:r>
              <a:rPr lang="en-US" sz="2000" b="0" dirty="0"/>
              <a:t> Disease Outcomes Quality Initiative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2000" b="0" dirty="0"/>
              <a:t>(</a:t>
            </a:r>
            <a:r>
              <a:rPr lang="en-US" sz="2000" b="0" i="1" dirty="0"/>
              <a:t>NKF</a:t>
            </a:r>
            <a:r>
              <a:rPr lang="en-US" sz="2000" b="0" dirty="0"/>
              <a:t> KDOQI)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International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85950"/>
            <a:ext cx="8382000" cy="1905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000" b="0" dirty="0" smtClean="0">
                <a:latin typeface="Arial Narrow" panose="020B0606020202030204" pitchFamily="34" charset="0"/>
              </a:rPr>
              <a:t>Benchmark: 0.60%</a:t>
            </a:r>
          </a:p>
          <a:p>
            <a:pPr algn="l" eaLnBrk="1" hangingPunct="1">
              <a:defRPr/>
            </a:pPr>
            <a:r>
              <a:rPr lang="en-US" sz="2000" b="0" dirty="0" smtClean="0">
                <a:latin typeface="Arial Narrow" panose="020B0606020202030204" pitchFamily="34" charset="0"/>
              </a:rPr>
              <a:t>Numerator :Number of in-hospital deaths after CABG </a:t>
            </a:r>
          </a:p>
          <a:p>
            <a:pPr algn="l" eaLnBrk="1" hangingPunct="1">
              <a:defRPr/>
            </a:pPr>
            <a:r>
              <a:rPr lang="en-US" sz="2000" b="0" dirty="0" smtClean="0">
                <a:latin typeface="Arial Narrow" panose="020B0606020202030204" pitchFamily="34" charset="0"/>
              </a:rPr>
              <a:t>Denominator: Total number of CABGs </a:t>
            </a:r>
            <a:r>
              <a:rPr lang="en-US" sz="1800" b="0" dirty="0" smtClean="0">
                <a:latin typeface="Arial Narrow" panose="020B0606020202030204" pitchFamily="34" charset="0"/>
              </a:rPr>
              <a:t>conducted</a:t>
            </a:r>
          </a:p>
        </p:txBody>
      </p:sp>
      <p:graphicFrame>
        <p:nvGraphicFramePr>
          <p:cNvPr id="12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90307"/>
              </p:ext>
            </p:extLst>
          </p:nvPr>
        </p:nvGraphicFramePr>
        <p:xfrm>
          <a:off x="381000" y="3962400"/>
          <a:ext cx="8026400" cy="164743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48000"/>
                <a:gridCol w="1435100"/>
                <a:gridCol w="1930400"/>
                <a:gridCol w="16129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Benchmark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Range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Score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</a:tr>
              <a:tr h="2747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CABG mortality rate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≤0.80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T="45738" marB="45738" anchor="ctr" horzOverflow="overflow">
                    <a:solidFill>
                      <a:srgbClr val="00FF00"/>
                    </a:solidFill>
                  </a:tcPr>
                </a:tc>
              </a:tr>
              <a:tr h="2747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0.81-1.20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T="45738" marB="45738" anchor="ctr" horzOverflow="overflow">
                    <a:solidFill>
                      <a:srgbClr val="00FF00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1.21-1.60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T="45738" marB="45738" anchor="ctr" horzOverflow="overflow">
                    <a:solidFill>
                      <a:srgbClr val="FF9900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1.61-2.00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T="45738" marB="45738" anchor="ctr" horzOverflow="overflow">
                    <a:solidFill>
                      <a:srgbClr val="FF0000"/>
                    </a:solidFill>
                  </a:tcPr>
                </a:tc>
              </a:tr>
              <a:tr h="2747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&gt;2.00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T="45738" marB="45738" anchor="ctr" horzOverflow="overflow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CABG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1904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438150" y="1752600"/>
            <a:ext cx="891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Bench mark: 93.1%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2000" b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Numerator: Number of living patients  one year post liver transplant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2000" b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Denominator: Number of liver transplants conducted during a defined period </a:t>
            </a:r>
          </a:p>
        </p:txBody>
      </p:sp>
      <p:graphicFrame>
        <p:nvGraphicFramePr>
          <p:cNvPr id="15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028909"/>
              </p:ext>
            </p:extLst>
          </p:nvPr>
        </p:nvGraphicFramePr>
        <p:xfrm>
          <a:off x="381000" y="4038601"/>
          <a:ext cx="8153400" cy="155418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3095625"/>
                <a:gridCol w="1458913"/>
                <a:gridCol w="1960562"/>
                <a:gridCol w="1638300"/>
              </a:tblGrid>
              <a:tr h="310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year survival rate for liver transplants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93.1% Adult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≥93.1%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>
                    <a:solidFill>
                      <a:srgbClr val="00FF00"/>
                    </a:solidFill>
                  </a:tcPr>
                </a:tc>
              </a:tr>
              <a:tr h="310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Mayo Clinic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93.00-84.81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>
                    <a:solidFill>
                      <a:srgbClr val="00FF00"/>
                    </a:solidFill>
                  </a:tcPr>
                </a:tc>
              </a:tr>
              <a:tr h="310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84.80-76.61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>
                    <a:solidFill>
                      <a:srgbClr val="FF9900"/>
                    </a:solidFill>
                  </a:tcPr>
                </a:tc>
              </a:tr>
              <a:tr h="310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76.60-68.41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>
                    <a:solidFill>
                      <a:srgbClr val="FF0000"/>
                    </a:solidFill>
                  </a:tcPr>
                </a:tc>
              </a:tr>
              <a:tr h="3108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&lt;68.41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anchor="ctr" horzOverflow="overflow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One year survival rate for liver transplants </a:t>
            </a:r>
          </a:p>
        </p:txBody>
      </p:sp>
    </p:spTree>
    <p:extLst>
      <p:ext uri="{BB962C8B-B14F-4D97-AF65-F5344CB8AC3E}">
        <p14:creationId xmlns:p14="http://schemas.microsoft.com/office/powerpoint/2010/main" val="3896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iki.hl7.de/images/Logo-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47376"/>
            <a:ext cx="3657600" cy="33632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Group 1"/>
          <p:cNvGrpSpPr/>
          <p:nvPr/>
        </p:nvGrpSpPr>
        <p:grpSpPr>
          <a:xfrm>
            <a:off x="914400" y="2161468"/>
            <a:ext cx="3146611" cy="2535064"/>
            <a:chOff x="776288" y="1747376"/>
            <a:chExt cx="3146611" cy="2535064"/>
          </a:xfrm>
        </p:grpSpPr>
        <p:sp>
          <p:nvSpPr>
            <p:cNvPr id="5" name="Rounded Rectangle 4"/>
            <p:cNvSpPr/>
            <p:nvPr/>
          </p:nvSpPr>
          <p:spPr>
            <a:xfrm>
              <a:off x="776288" y="1747376"/>
              <a:ext cx="3146611" cy="5486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ISO 9001:2008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76288" y="2740588"/>
              <a:ext cx="3146611" cy="5486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ISO 22870:2006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76288" y="3733800"/>
              <a:ext cx="3146611" cy="5486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2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274320" rtlCol="0" anchor="ctr"/>
            <a:lstStyle/>
            <a:p>
              <a:r>
                <a:rPr 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ISO 14001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 txBox="1">
            <a:spLocks noChangeArrowheads="1"/>
          </p:cNvSpPr>
          <p:nvPr/>
        </p:nvSpPr>
        <p:spPr bwMode="auto">
          <a:xfrm>
            <a:off x="345504" y="1371600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Bench mark: 1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2000" b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Numerator: Total number of CR-BSI cases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en-US" sz="2000" b="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 b="0" dirty="0">
                <a:latin typeface="Arial Narrow" panose="020B0606020202030204" pitchFamily="34" charset="0"/>
              </a:rPr>
              <a:t>Denominator: Total number of catheter (central line ) days </a:t>
            </a:r>
          </a:p>
        </p:txBody>
      </p:sp>
      <p:pic>
        <p:nvPicPr>
          <p:cNvPr id="5223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21388"/>
            <a:ext cx="6858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068919"/>
              </p:ext>
            </p:extLst>
          </p:nvPr>
        </p:nvGraphicFramePr>
        <p:xfrm>
          <a:off x="457200" y="3657600"/>
          <a:ext cx="8153400" cy="175895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3733800"/>
                <a:gridCol w="1473200"/>
                <a:gridCol w="1473200"/>
                <a:gridCol w="1473200"/>
              </a:tblGrid>
              <a:tr h="351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Catheter Related Blood Stream Infections (CR-BSI)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effectLst/>
                        </a:rPr>
                        <a:t>&lt;</a:t>
                      </a:r>
                      <a:r>
                        <a:rPr lang="en-US" sz="1200" u="none" strike="noStrike" dirty="0">
                          <a:effectLst/>
                        </a:rPr>
                        <a:t>1.0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solidFill>
                      <a:srgbClr val="00FF00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National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1.01-2.2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solidFill>
                      <a:srgbClr val="00FF00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Healthcare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2.21-3.4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solidFill>
                      <a:srgbClr val="FF9900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Safety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3.41-4.6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solidFill>
                      <a:srgbClr val="FF0000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&gt;4.6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Catheter Related Blood Stream Infections (BSI) </a:t>
            </a:r>
          </a:p>
        </p:txBody>
      </p:sp>
    </p:spTree>
    <p:extLst>
      <p:ext uri="{BB962C8B-B14F-4D97-AF65-F5344CB8AC3E}">
        <p14:creationId xmlns:p14="http://schemas.microsoft.com/office/powerpoint/2010/main" val="20169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452108"/>
            <a:ext cx="5791200" cy="2362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IN" sz="2400" dirty="0">
                <a:latin typeface="Arial Narrow" panose="020B0606020202030204" pitchFamily="34" charset="0"/>
              </a:rPr>
              <a:t>Parameters scored as a percentage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kern="0" dirty="0">
                <a:latin typeface="Arial Narrow" panose="020B0606020202030204" pitchFamily="34" charset="0"/>
              </a:rPr>
              <a:t>Maximum score attainable 100       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400" kern="0" dirty="0">
                <a:latin typeface="Arial Narrow" panose="020B0606020202030204" pitchFamily="34" charset="0"/>
              </a:rPr>
              <a:t>Over all hospital cumulative scores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76154"/>
              </p:ext>
            </p:extLst>
          </p:nvPr>
        </p:nvGraphicFramePr>
        <p:xfrm>
          <a:off x="2758119" y="4369225"/>
          <a:ext cx="35623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19800" y="4972050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kern="0" dirty="0">
                <a:latin typeface="Arial" charset="0"/>
              </a:rPr>
              <a:t>&gt; 75 </a:t>
            </a:r>
            <a:endParaRPr lang="en-IN" sz="2000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6054" y="4057649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kern="0" dirty="0">
                <a:latin typeface="Arial" charset="0"/>
              </a:rPr>
              <a:t>50 - 75 </a:t>
            </a:r>
            <a:endParaRPr lang="en-IN" sz="2000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0195" y="497205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kern="0" dirty="0">
                <a:latin typeface="Arial" charset="0"/>
              </a:rPr>
              <a:t> &lt;  50 </a:t>
            </a:r>
            <a:endParaRPr lang="en-IN" sz="2000" dirty="0">
              <a:latin typeface="Arial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57681"/>
              </p:ext>
            </p:extLst>
          </p:nvPr>
        </p:nvGraphicFramePr>
        <p:xfrm>
          <a:off x="2590800" y="4285795"/>
          <a:ext cx="3552825" cy="360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428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4" y="7007219"/>
            <a:ext cx="81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srgbClr val="007D9D"/>
                </a:solidFill>
              </a:rPr>
              <a:t>ACE @ 25</a:t>
            </a:r>
            <a:endParaRPr lang="en-US" dirty="0">
              <a:solidFill>
                <a:srgbClr val="007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28150" r="14395" b="13676"/>
          <a:stretch/>
        </p:blipFill>
        <p:spPr bwMode="auto">
          <a:xfrm>
            <a:off x="345504" y="1447800"/>
            <a:ext cx="8358553" cy="44300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srgbClr val="007D9D"/>
                </a:solidFill>
              </a:rPr>
              <a:t>ACE @ 25</a:t>
            </a:r>
            <a:endParaRPr lang="en-US" dirty="0">
              <a:solidFill>
                <a:srgbClr val="007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srgbClr val="007D9D"/>
                </a:solidFill>
              </a:rPr>
              <a:t>ACE @ 25</a:t>
            </a:r>
            <a:endParaRPr lang="en-US" dirty="0">
              <a:solidFill>
                <a:srgbClr val="007D9D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/>
          <a:srcRect t="18143" r="2012" b="6453"/>
          <a:stretch/>
        </p:blipFill>
        <p:spPr bwMode="auto">
          <a:xfrm>
            <a:off x="442899" y="1447800"/>
            <a:ext cx="8258203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9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0806" y="1704638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b="0" dirty="0">
                <a:latin typeface="Arial Narrow" panose="020B0606020202030204" pitchFamily="34" charset="0"/>
              </a:rPr>
              <a:t>Standardization of methodology of data collection and validation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b="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b="0" dirty="0">
                <a:latin typeface="Arial Narrow" panose="020B0606020202030204" pitchFamily="34" charset="0"/>
              </a:rPr>
              <a:t>Auditor training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b="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b="0" dirty="0">
                <a:latin typeface="Arial Narrow" panose="020B0606020202030204" pitchFamily="34" charset="0"/>
              </a:rPr>
              <a:t>Audit guide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b="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b="0" dirty="0">
                <a:latin typeface="Arial Narrow" panose="020B0606020202030204" pitchFamily="34" charset="0"/>
              </a:rPr>
              <a:t>Annual and interim </a:t>
            </a:r>
            <a:r>
              <a:rPr lang="en-US" b="0" dirty="0" smtClean="0">
                <a:latin typeface="Arial Narrow" panose="020B0606020202030204" pitchFamily="34" charset="0"/>
              </a:rPr>
              <a:t>ACAT</a:t>
            </a:r>
            <a:endParaRPr lang="en-US" b="0" dirty="0">
              <a:latin typeface="Arial Narrow" panose="020B0606020202030204" pitchFamily="34" charset="0"/>
            </a:endParaRPr>
          </a:p>
        </p:txBody>
      </p:sp>
      <p:pic>
        <p:nvPicPr>
          <p:cNvPr id="67590" name="Picture 2" descr="http://www.qualityimprovementconsulting.com/files/3258201/uploaded/audit-Carto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06" y="2667000"/>
            <a:ext cx="4724400" cy="3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Apollo clinical audit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686" name="Picture 2" descr="http://3.bp.blogspot.com/_rtNGhPE3wyA/S3Ub4dFyKlI/AAAAAAAAADc/_4PjBxkrrvA/s400/noname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81800" cy="48974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21388"/>
            <a:ext cx="6858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3734" name="Rectangle 1"/>
          <p:cNvSpPr>
            <a:spLocks noChangeArrowheads="1"/>
          </p:cNvSpPr>
          <p:nvPr/>
        </p:nvSpPr>
        <p:spPr bwMode="auto">
          <a:xfrm>
            <a:off x="457200" y="1462726"/>
            <a:ext cx="8229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>
                <a:latin typeface="Arial Narrow" panose="020B0606020202030204" pitchFamily="34" charset="0"/>
              </a:rPr>
              <a:t>Started with 6 locations, expanded to 25 in the first year, 32 in the second year, at present, implemented at 42 locations</a:t>
            </a:r>
          </a:p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en-US" sz="2800" dirty="0">
                <a:latin typeface="Arial Narrow" panose="020B0606020202030204" pitchFamily="34" charset="0"/>
              </a:rPr>
              <a:t>Group leadership review every month</a:t>
            </a:r>
          </a:p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en-US" sz="2800" dirty="0">
                <a:latin typeface="Arial Narrow" panose="020B0606020202030204" pitchFamily="34" charset="0"/>
              </a:rPr>
              <a:t>Quarterly action taken reports to the Board </a:t>
            </a:r>
          </a:p>
          <a:p>
            <a:pPr algn="just"/>
            <a:endParaRPr lang="en-US" sz="2000" dirty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7373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1" y="5908681"/>
            <a:ext cx="7778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782" name="Rectangle 1"/>
          <p:cNvSpPr>
            <a:spLocks noChangeArrowheads="1"/>
          </p:cNvSpPr>
          <p:nvPr/>
        </p:nvSpPr>
        <p:spPr bwMode="auto">
          <a:xfrm>
            <a:off x="463550" y="1547813"/>
            <a:ext cx="8229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en-US" sz="2800" dirty="0">
                <a:latin typeface="Arial Narrow" panose="020B0606020202030204" pitchFamily="34" charset="0"/>
              </a:rPr>
              <a:t>Medical head’s and operational head’s appraisal 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ACE @ 25 awards</a:t>
            </a:r>
          </a:p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After two years of reporting, ACE @ 25 was upgraded to include new parameters and raise the benchmarks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5794"/>
            <a:ext cx="7906603" cy="46855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60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7" y="1371600"/>
            <a:ext cx="8271385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9929" y="4191029"/>
            <a:ext cx="8089578" cy="1588518"/>
            <a:chOff x="276225" y="3886198"/>
            <a:chExt cx="8089578" cy="1588518"/>
          </a:xfrm>
        </p:grpSpPr>
        <p:pic>
          <p:nvPicPr>
            <p:cNvPr id="13315" name="Picture 12" descr="http://www.bnhhospital.com/UserFiles/Image/H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7" y="3886198"/>
              <a:ext cx="1645920" cy="158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1" y="4171513"/>
              <a:ext cx="1645920" cy="90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883" y="4305022"/>
              <a:ext cx="1645920" cy="58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4310173"/>
              <a:ext cx="1645920" cy="57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20165" y="1022261"/>
            <a:ext cx="7661835" cy="1535325"/>
            <a:chOff x="720165" y="1022261"/>
            <a:chExt cx="7661835" cy="1535325"/>
          </a:xfrm>
        </p:grpSpPr>
        <p:pic>
          <p:nvPicPr>
            <p:cNvPr id="13314" name="Picture 7" descr="jci_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356" y="1104124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65" y="1022261"/>
              <a:ext cx="1371600" cy="15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074761"/>
              <a:ext cx="1371600" cy="137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204923"/>
              <a:ext cx="1371600" cy="111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32383" y="3008548"/>
            <a:ext cx="7920225" cy="731520"/>
            <a:chOff x="632383" y="2888701"/>
            <a:chExt cx="7920225" cy="731520"/>
          </a:xfrm>
        </p:grpSpPr>
        <p:pic>
          <p:nvPicPr>
            <p:cNvPr id="13319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83" y="2888701"/>
              <a:ext cx="1886624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240" y="2888701"/>
              <a:ext cx="2331728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88701"/>
              <a:ext cx="1999408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0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80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1208767"/>
            <a:ext cx="8288572" cy="4720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475958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550163"/>
              </p:ext>
            </p:extLst>
          </p:nvPr>
        </p:nvGraphicFramePr>
        <p:xfrm>
          <a:off x="469710" y="1395602"/>
          <a:ext cx="8217090" cy="468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848105"/>
              </p:ext>
            </p:extLst>
          </p:nvPr>
        </p:nvGraphicFramePr>
        <p:xfrm>
          <a:off x="457200" y="1295400"/>
          <a:ext cx="8382000" cy="47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607223"/>
              </p:ext>
            </p:extLst>
          </p:nvPr>
        </p:nvGraphicFramePr>
        <p:xfrm>
          <a:off x="381006" y="1524000"/>
          <a:ext cx="8201025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9" y="6019800"/>
            <a:ext cx="687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ject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t="3882" r="-6227" b="-2112"/>
          <a:stretch/>
        </p:blipFill>
        <p:spPr bwMode="auto">
          <a:xfrm>
            <a:off x="2408238" y="2286000"/>
            <a:ext cx="43275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95263"/>
            <a:ext cx="8910638" cy="8572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EE3524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IN" sz="33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4186" y="1447800"/>
            <a:ext cx="1631852" cy="759953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/>
              <a:t>Apollo Clinical Excellence  (</a:t>
            </a:r>
            <a:r>
              <a:rPr lang="en-US" sz="1050" b="1" dirty="0" smtClean="0"/>
              <a:t>ACE @ 25</a:t>
            </a:r>
            <a:r>
              <a:rPr lang="en-US" sz="1050" b="1" dirty="0"/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6048944" y="2642537"/>
            <a:ext cx="1691226" cy="690305"/>
          </a:xfrm>
          <a:prstGeom prst="ellipse">
            <a:avLst/>
          </a:prstGeom>
          <a:solidFill>
            <a:srgbClr val="99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/>
              <a:t>ACE 2</a:t>
            </a:r>
            <a:endParaRPr lang="en-US" sz="1050" b="1" dirty="0"/>
          </a:p>
        </p:txBody>
      </p:sp>
      <p:sp>
        <p:nvSpPr>
          <p:cNvPr id="6" name="Oval 5"/>
          <p:cNvSpPr/>
          <p:nvPr/>
        </p:nvSpPr>
        <p:spPr>
          <a:xfrm>
            <a:off x="1295400" y="4531745"/>
            <a:ext cx="1690974" cy="779639"/>
          </a:xfrm>
          <a:prstGeom prst="ellipse">
            <a:avLst/>
          </a:prstGeom>
          <a:solidFill>
            <a:srgbClr val="00808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/>
              <a:t>Apollo Incident Reporting System (AIRS)</a:t>
            </a:r>
          </a:p>
        </p:txBody>
      </p:sp>
      <p:sp>
        <p:nvSpPr>
          <p:cNvPr id="7" name="Oval 6"/>
          <p:cNvSpPr/>
          <p:nvPr/>
        </p:nvSpPr>
        <p:spPr>
          <a:xfrm>
            <a:off x="3684796" y="5386244"/>
            <a:ext cx="1601242" cy="709756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Apollo Mortality Review (AMR)</a:t>
            </a:r>
          </a:p>
        </p:txBody>
      </p:sp>
      <p:sp>
        <p:nvSpPr>
          <p:cNvPr id="8" name="Oval 7"/>
          <p:cNvSpPr/>
          <p:nvPr/>
        </p:nvSpPr>
        <p:spPr>
          <a:xfrm>
            <a:off x="6042154" y="4508428"/>
            <a:ext cx="1570634" cy="69030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/>
              <a:t>Apollo Quality </a:t>
            </a:r>
            <a:r>
              <a:rPr lang="en-US" sz="1050" b="1" dirty="0" smtClean="0"/>
              <a:t>Plan (</a:t>
            </a:r>
            <a:r>
              <a:rPr lang="en-US" sz="1050" b="1" dirty="0"/>
              <a:t>AQP)</a:t>
            </a:r>
          </a:p>
        </p:txBody>
      </p:sp>
      <p:sp>
        <p:nvSpPr>
          <p:cNvPr id="9" name="Oval 8"/>
          <p:cNvSpPr/>
          <p:nvPr/>
        </p:nvSpPr>
        <p:spPr>
          <a:xfrm>
            <a:off x="1295400" y="2514600"/>
            <a:ext cx="1680569" cy="793428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13" b="1" dirty="0"/>
              <a:t>Apollo Critical Policies Plans and Procedures (ACPPP)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5504" y="533400"/>
            <a:ext cx="7579296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007D9D"/>
                </a:solidFill>
              </a:rPr>
              <a:t>The Apollo Standards of Clinical Care (TASCC)</a:t>
            </a:r>
          </a:p>
        </p:txBody>
      </p:sp>
    </p:spTree>
    <p:extLst>
      <p:ext uri="{BB962C8B-B14F-4D97-AF65-F5344CB8AC3E}">
        <p14:creationId xmlns:p14="http://schemas.microsoft.com/office/powerpoint/2010/main" val="858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990600"/>
            <a:ext cx="438785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pHCwutHIiwFXpkJmiakJVvAV5UT4sRYqtcKwm-LGHFF_SHBF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2625"/>
            <a:ext cx="4114800" cy="5492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45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4453" name="Picture 4" descr="https://encrypted-tbn3.gstatic.com/images?q=tbn:ANd9GcSEH0jcqOOtqmDSa_hedBCW-zknwyYAkIybrMGRpRJb2OEh-WKMH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1788"/>
            <a:ext cx="4267200" cy="53344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1981200"/>
            <a:ext cx="8153400" cy="3657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IN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39505"/>
              </p:ext>
            </p:extLst>
          </p:nvPr>
        </p:nvGraphicFramePr>
        <p:xfrm>
          <a:off x="2410738" y="457200"/>
          <a:ext cx="4322524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4190892" imgH="5615709" progId="AcroExch.Document.11">
                  <p:embed/>
                </p:oleObj>
              </mc:Choice>
              <mc:Fallback>
                <p:oleObj name="Acrobat Document" r:id="rId4" imgW="4190892" imgH="56157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0738" y="457200"/>
                        <a:ext cx="4322524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2095500"/>
            <a:ext cx="7634287" cy="2667000"/>
            <a:chOff x="1066800" y="2095500"/>
            <a:chExt cx="7634287" cy="2667000"/>
          </a:xfrm>
        </p:grpSpPr>
        <p:pic>
          <p:nvPicPr>
            <p:cNvPr id="11266" name="Picture 4" descr="http://t3.gstatic.com/images?q=tbn:ANd9GcSuaaR7eEbcSEcfkIQiRM7DfSJmBcY28I1tI4WLuQKbyFkrIv4q9Vvwp8g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095500"/>
              <a:ext cx="2667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586287" y="2697480"/>
              <a:ext cx="4114800" cy="1463040"/>
              <a:chOff x="4586287" y="4572000"/>
              <a:chExt cx="4114800" cy="146304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586287" y="4572000"/>
                <a:ext cx="4114800" cy="54864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2000">
                    <a:srgbClr val="FEDE68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274320" rtlCol="0" anchor="ctr"/>
              <a:lstStyle/>
              <a:p>
                <a:r>
                  <a:rPr lang="en-US" sz="2400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323 Standards + 6 IPSGs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586287" y="5486400"/>
                <a:ext cx="4114800" cy="54864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2000">
                    <a:srgbClr val="FEDE68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274320" rtlCol="0" anchor="ctr"/>
              <a:lstStyle/>
              <a:p>
                <a:r>
                  <a:rPr lang="en-US" sz="2400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1196 Measurable elements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15707" y="1600200"/>
            <a:ext cx="8712586" cy="4116548"/>
            <a:chOff x="239638" y="659258"/>
            <a:chExt cx="8712586" cy="4116548"/>
          </a:xfrm>
        </p:grpSpPr>
        <p:grpSp>
          <p:nvGrpSpPr>
            <p:cNvPr id="8" name="Group 7"/>
            <p:cNvGrpSpPr/>
            <p:nvPr/>
          </p:nvGrpSpPr>
          <p:grpSpPr>
            <a:xfrm>
              <a:off x="239638" y="659258"/>
              <a:ext cx="1265435" cy="3257658"/>
              <a:chOff x="2504550" y="4012058"/>
              <a:chExt cx="1265435" cy="325765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634347" y="4012058"/>
                <a:ext cx="1005840" cy="1416557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 Narrow" panose="020B0606020202030204" pitchFamily="34" charset="0"/>
                  </a:rPr>
                  <a:t>The first JCI accredited hospital in India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504550" y="5486400"/>
                <a:ext cx="1265435" cy="1783316"/>
                <a:chOff x="2504550" y="4572000"/>
                <a:chExt cx="1265435" cy="1783316"/>
              </a:xfrm>
            </p:grpSpPr>
            <p:sp>
              <p:nvSpPr>
                <p:cNvPr id="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04550" y="4636383"/>
                  <a:ext cx="12654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5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50000"/>
                    </a:spcBef>
                    <a:buClr>
                      <a:srgbClr val="FF99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IN" altLang="en-US" sz="1400" b="0" dirty="0" err="1" smtClean="0">
                      <a:latin typeface="Arial Narrow" panose="020B0606020202030204" pitchFamily="34" charset="0"/>
                    </a:rPr>
                    <a:t>Indraprastha</a:t>
                  </a:r>
                  <a:r>
                    <a:rPr lang="en-IN" altLang="en-US" sz="1400" b="0" dirty="0" smtClean="0">
                      <a:latin typeface="Arial Narrow" panose="020B0606020202030204" pitchFamily="34" charset="0"/>
                    </a:rPr>
                    <a:t> Apollo Delhi</a:t>
                  </a:r>
                  <a:endParaRPr lang="en-IN" altLang="en-US" sz="1400" b="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" name="Round Same Side Corner Rectangle 4"/>
                <p:cNvSpPr/>
                <p:nvPr/>
              </p:nvSpPr>
              <p:spPr>
                <a:xfrm flipV="1">
                  <a:off x="2634347" y="4572000"/>
                  <a:ext cx="1005840" cy="17833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38100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706105" y="5409300"/>
                  <a:ext cx="862324" cy="880479"/>
                </a:xfrm>
                <a:prstGeom prst="ellipse">
                  <a:avLst/>
                </a:prstGeom>
                <a:solidFill>
                  <a:srgbClr val="FF66CC"/>
                </a:solidFill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863543" y="5602790"/>
                  <a:ext cx="547449" cy="493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June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2005</a:t>
                  </a:r>
                  <a:endParaRPr lang="en-GB" sz="1600" b="1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 flipV="1">
              <a:off x="1301241" y="2992490"/>
              <a:ext cx="1265435" cy="1783316"/>
              <a:chOff x="2504550" y="4572000"/>
              <a:chExt cx="1265435" cy="1783316"/>
            </a:xfrm>
          </p:grpSpPr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 flipV="1">
                <a:off x="2504550" y="4636383"/>
                <a:ext cx="126543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5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50000"/>
                  </a:spcBef>
                  <a:buClr>
                    <a:srgbClr val="FF9900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Apollo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Chennai</a:t>
                </a:r>
                <a:endParaRPr lang="en-IN" altLang="en-US" sz="1400" b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Round Same Side Corner Rectangle 12"/>
              <p:cNvSpPr/>
              <p:nvPr/>
            </p:nvSpPr>
            <p:spPr>
              <a:xfrm flipV="1">
                <a:off x="2634347" y="4572000"/>
                <a:ext cx="1005840" cy="17833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06105" y="5409300"/>
                <a:ext cx="862324" cy="880479"/>
              </a:xfrm>
              <a:prstGeom prst="ellipse">
                <a:avLst/>
              </a:prstGeom>
              <a:solidFill>
                <a:srgbClr val="9966FF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flipV="1">
                <a:off x="2817308" y="5602790"/>
                <a:ext cx="63991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Jan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2006</a:t>
                </a:r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365121" y="659258"/>
              <a:ext cx="1265435" cy="3257658"/>
              <a:chOff x="2504550" y="4012058"/>
              <a:chExt cx="1265435" cy="325765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634347" y="4012058"/>
                <a:ext cx="1005840" cy="1416557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latin typeface="Arial Narrow" panose="020B0606020202030204" pitchFamily="34" charset="0"/>
                  </a:rPr>
                  <a:t>The first JCI accredited Stroke program in the world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504550" y="5486400"/>
                <a:ext cx="1265435" cy="1783316"/>
                <a:chOff x="2504550" y="4572000"/>
                <a:chExt cx="1265435" cy="1783316"/>
              </a:xfrm>
            </p:grpSpPr>
            <p:sp>
              <p:nvSpPr>
                <p:cNvPr id="1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04550" y="4636383"/>
                  <a:ext cx="12654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5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50000"/>
                    </a:spcBef>
                    <a:buClr>
                      <a:srgbClr val="FF99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IN" altLang="en-US" sz="1400" b="0" dirty="0" smtClean="0">
                      <a:latin typeface="Arial Narrow" panose="020B0606020202030204" pitchFamily="34" charset="0"/>
                    </a:rPr>
                    <a:t>Apollo 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IN" altLang="en-US" sz="1400" b="0" dirty="0" smtClean="0">
                      <a:latin typeface="Arial Narrow" panose="020B0606020202030204" pitchFamily="34" charset="0"/>
                    </a:rPr>
                    <a:t>Hyderabad</a:t>
                  </a:r>
                  <a:endParaRPr lang="en-IN" altLang="en-US" sz="1400" b="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" name="Round Same Side Corner Rectangle 19"/>
                <p:cNvSpPr/>
                <p:nvPr/>
              </p:nvSpPr>
              <p:spPr>
                <a:xfrm flipV="1">
                  <a:off x="2634347" y="4572000"/>
                  <a:ext cx="1005840" cy="17833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38100">
                  <a:solidFill>
                    <a:srgbClr val="66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06105" y="5409300"/>
                  <a:ext cx="862324" cy="880479"/>
                </a:xfrm>
                <a:prstGeom prst="ellipse">
                  <a:avLst/>
                </a:prstGeom>
                <a:solidFill>
                  <a:srgbClr val="6699FF"/>
                </a:solidFill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810896" y="5602790"/>
                  <a:ext cx="65274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April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2006</a:t>
                  </a:r>
                  <a:endParaRPr lang="en-GB" sz="1600" b="1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 flipV="1">
              <a:off x="3429000" y="2971800"/>
              <a:ext cx="1265435" cy="1783316"/>
              <a:chOff x="2504550" y="4572000"/>
              <a:chExt cx="1265435" cy="1783316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 flipV="1">
                <a:off x="2504550" y="4636383"/>
                <a:ext cx="126543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5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50000"/>
                  </a:spcBef>
                  <a:buClr>
                    <a:srgbClr val="FF9900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Apollo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Ludhiana</a:t>
                </a:r>
                <a:endParaRPr lang="en-IN" altLang="en-US" sz="1400" b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Round Same Side Corner Rectangle 26"/>
              <p:cNvSpPr/>
              <p:nvPr/>
            </p:nvSpPr>
            <p:spPr>
              <a:xfrm flipV="1">
                <a:off x="2634347" y="4572000"/>
                <a:ext cx="1005840" cy="17833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706105" y="5409300"/>
                <a:ext cx="862324" cy="880479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V="1">
                <a:off x="2817307" y="5602790"/>
                <a:ext cx="63992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Feb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2007</a:t>
                </a:r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495153" y="659258"/>
              <a:ext cx="1265435" cy="3257658"/>
              <a:chOff x="2504550" y="4012058"/>
              <a:chExt cx="1265435" cy="32576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634347" y="4012058"/>
                <a:ext cx="1005840" cy="1416557"/>
              </a:xfrm>
              <a:prstGeom prst="rect">
                <a:avLst/>
              </a:prstGeom>
              <a:solidFill>
                <a:srgbClr val="33CC33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latin typeface="Arial Narrow" panose="020B0606020202030204" pitchFamily="34" charset="0"/>
                  </a:rPr>
                  <a:t>The first JCI accredited hospital in </a:t>
                </a:r>
                <a:r>
                  <a:rPr lang="en-US" sz="1400" dirty="0" smtClean="0">
                    <a:latin typeface="Arial Narrow" panose="020B0606020202030204" pitchFamily="34" charset="0"/>
                  </a:rPr>
                  <a:t>Bangladesh</a:t>
                </a: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504550" y="5486400"/>
                <a:ext cx="1265435" cy="1783316"/>
                <a:chOff x="2504550" y="4572000"/>
                <a:chExt cx="1265435" cy="1783316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2504550" y="4636383"/>
                  <a:ext cx="12654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5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50000"/>
                    </a:spcBef>
                    <a:buClr>
                      <a:srgbClr val="FF99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IN" altLang="en-US" sz="1400" b="0" dirty="0" smtClean="0">
                      <a:latin typeface="Arial Narrow" panose="020B0606020202030204" pitchFamily="34" charset="0"/>
                    </a:rPr>
                    <a:t>Apollo 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IN" altLang="en-US" sz="1400" b="0" dirty="0" smtClean="0">
                      <a:latin typeface="Arial Narrow" panose="020B0606020202030204" pitchFamily="34" charset="0"/>
                    </a:rPr>
                    <a:t>Dhaka</a:t>
                  </a:r>
                  <a:endParaRPr lang="en-IN" altLang="en-US" sz="1400" b="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Round Same Side Corner Rectangle 33"/>
                <p:cNvSpPr/>
                <p:nvPr/>
              </p:nvSpPr>
              <p:spPr>
                <a:xfrm flipV="1">
                  <a:off x="2634347" y="4572000"/>
                  <a:ext cx="1005840" cy="17833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38100">
                  <a:solidFill>
                    <a:srgbClr val="33C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706105" y="5409300"/>
                  <a:ext cx="862324" cy="880479"/>
                </a:xfrm>
                <a:prstGeom prst="ellipse">
                  <a:avLst/>
                </a:prstGeom>
                <a:solidFill>
                  <a:srgbClr val="33CC33"/>
                </a:solidFill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810896" y="5602790"/>
                  <a:ext cx="65274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April</a:t>
                  </a:r>
                </a:p>
                <a:p>
                  <a:pPr algn="ctr"/>
                  <a:r>
                    <a:rPr lang="en-US" sz="1600" b="1" dirty="0" smtClean="0">
                      <a:solidFill>
                        <a:schemeClr val="bg1"/>
                      </a:solidFill>
                      <a:latin typeface="+mn-lt"/>
                    </a:rPr>
                    <a:t>2008</a:t>
                  </a:r>
                  <a:endParaRPr lang="en-GB" sz="1600" b="1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 flipV="1">
              <a:off x="5559032" y="2971800"/>
              <a:ext cx="1265435" cy="1783316"/>
              <a:chOff x="2504550" y="4572000"/>
              <a:chExt cx="1265435" cy="1783316"/>
            </a:xfrm>
          </p:grpSpPr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 flipV="1">
                <a:off x="2504550" y="4636383"/>
                <a:ext cx="126543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5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50000"/>
                  </a:spcBef>
                  <a:buClr>
                    <a:srgbClr val="FF9900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Apollo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Bangalore</a:t>
                </a:r>
                <a:endParaRPr lang="en-IN" altLang="en-US" sz="1400" b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Round Same Side Corner Rectangle 40"/>
              <p:cNvSpPr/>
              <p:nvPr/>
            </p:nvSpPr>
            <p:spPr>
              <a:xfrm flipV="1">
                <a:off x="2634347" y="4572000"/>
                <a:ext cx="1005840" cy="17833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706105" y="5409300"/>
                <a:ext cx="862324" cy="880479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flipV="1">
                <a:off x="2817308" y="5602790"/>
                <a:ext cx="63991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July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2008</a:t>
                </a:r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625185" y="2133600"/>
              <a:ext cx="1265435" cy="1783316"/>
              <a:chOff x="2504550" y="4572000"/>
              <a:chExt cx="1265435" cy="1783316"/>
            </a:xfrm>
          </p:grpSpPr>
          <p:sp>
            <p:nvSpPr>
              <p:cNvPr id="47" name="Rectangle 26"/>
              <p:cNvSpPr>
                <a:spLocks noChangeArrowheads="1"/>
              </p:cNvSpPr>
              <p:nvPr/>
            </p:nvSpPr>
            <p:spPr bwMode="auto">
              <a:xfrm>
                <a:off x="2504550" y="4636383"/>
                <a:ext cx="126543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5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50000"/>
                  </a:spcBef>
                  <a:buClr>
                    <a:srgbClr val="FF9900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Apollo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Kolkata</a:t>
                </a:r>
                <a:endParaRPr lang="en-IN" altLang="en-US" sz="1400" b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Round Same Side Corner Rectangle 47"/>
              <p:cNvSpPr/>
              <p:nvPr/>
            </p:nvSpPr>
            <p:spPr>
              <a:xfrm flipV="1">
                <a:off x="2634347" y="4572000"/>
                <a:ext cx="1005840" cy="17833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706105" y="5409300"/>
                <a:ext cx="862324" cy="880479"/>
              </a:xfrm>
              <a:prstGeom prst="ellipse">
                <a:avLst/>
              </a:prstGeom>
              <a:solidFill>
                <a:srgbClr val="33CC33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806087" y="5602790"/>
                <a:ext cx="66236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June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2009</a:t>
                </a:r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flipV="1">
              <a:off x="7686789" y="2971800"/>
              <a:ext cx="1265435" cy="1783316"/>
              <a:chOff x="2504550" y="4572000"/>
              <a:chExt cx="1265435" cy="1783316"/>
            </a:xfrm>
          </p:grpSpPr>
          <p:sp>
            <p:nvSpPr>
              <p:cNvPr id="54" name="Rectangle 26"/>
              <p:cNvSpPr>
                <a:spLocks noChangeArrowheads="1"/>
              </p:cNvSpPr>
              <p:nvPr/>
            </p:nvSpPr>
            <p:spPr bwMode="auto">
              <a:xfrm flipV="1">
                <a:off x="2504550" y="4636383"/>
                <a:ext cx="126543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5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50000"/>
                  </a:spcBef>
                  <a:buClr>
                    <a:srgbClr val="FF9900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Apollo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IN" altLang="en-US" sz="1400" b="0" dirty="0" smtClean="0">
                    <a:latin typeface="Arial Narrow" panose="020B0606020202030204" pitchFamily="34" charset="0"/>
                  </a:rPr>
                  <a:t>Mauritius</a:t>
                </a:r>
                <a:endParaRPr lang="en-IN" altLang="en-US" sz="1400" b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5" name="Round Same Side Corner Rectangle 54"/>
              <p:cNvSpPr/>
              <p:nvPr/>
            </p:nvSpPr>
            <p:spPr>
              <a:xfrm flipV="1">
                <a:off x="2634347" y="4572000"/>
                <a:ext cx="1005840" cy="17833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06105" y="5409300"/>
                <a:ext cx="862324" cy="880479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flipV="1">
                <a:off x="2817307" y="5680262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n-lt"/>
                  </a:rPr>
                  <a:t>2012</a:t>
                </a:r>
                <a:endParaRPr lang="en-GB" sz="1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00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D9D"/>
                </a:solidFill>
                <a:effectLst/>
                <a:uLnTx/>
                <a:uFillTx/>
                <a:latin typeface="Arial Narrow" panose="020B0606020202030204" pitchFamily="34" charset="0"/>
              </a:rPr>
              <a:t>The JCI journey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7D9D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922" y="1857021"/>
            <a:ext cx="7792157" cy="3143957"/>
            <a:chOff x="457200" y="1857021"/>
            <a:chExt cx="7792157" cy="3143957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2658074"/>
              <a:ext cx="3886200" cy="1541852"/>
              <a:chOff x="776288" y="1747376"/>
              <a:chExt cx="3146611" cy="154185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76288" y="1747376"/>
                <a:ext cx="3146611" cy="54864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2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274320" rtlCol="0" anchor="ctr"/>
              <a:lstStyle/>
              <a:p>
                <a:r>
                  <a:rPr lang="en-US" sz="2400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100 Standards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76288" y="2740588"/>
                <a:ext cx="3146611" cy="54864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2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274320" rtlCol="0" anchor="ctr"/>
              <a:lstStyle/>
              <a:p>
                <a:r>
                  <a:rPr lang="en-US" sz="2400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503 Objective elements</a:t>
                </a:r>
              </a:p>
            </p:txBody>
          </p:sp>
        </p:grpSp>
        <p:pic>
          <p:nvPicPr>
            <p:cNvPr id="13317" name="Picture 5" descr="http://aayushhospitals.com/userfiles/images/NABH%20HIGH%20RES%20LOG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57021"/>
              <a:ext cx="3143957" cy="314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461" y="533400"/>
            <a:ext cx="8908140" cy="5695906"/>
            <a:chOff x="83460" y="138113"/>
            <a:chExt cx="9211353" cy="650411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362575" y="2374900"/>
              <a:ext cx="1017588" cy="127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" y="5334007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47644" y="6115056"/>
              <a:ext cx="1819356" cy="52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 dirty="0"/>
                <a:t>Apollo Speciality Hospitals Madurai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93744" y="6078538"/>
              <a:ext cx="90963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603381" y="5083175"/>
              <a:ext cx="17463" cy="98583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03375" y="5083175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393" y="5441575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5" name="Rectangle 18"/>
            <p:cNvSpPr>
              <a:spLocks noChangeArrowheads="1"/>
            </p:cNvSpPr>
            <p:nvPr/>
          </p:nvSpPr>
          <p:spPr bwMode="auto">
            <a:xfrm>
              <a:off x="1754188" y="5957888"/>
              <a:ext cx="16764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 dirty="0"/>
                <a:t>ASH </a:t>
              </a:r>
              <a:r>
                <a:rPr lang="en-IN" altLang="en-US" sz="1200" b="0" dirty="0" err="1"/>
                <a:t>Nandanam</a:t>
              </a:r>
              <a:r>
                <a:rPr lang="en-IN" altLang="en-US" sz="1200" b="0" dirty="0"/>
                <a:t>, Chennai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393" y="4506928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47" name="Rectangle 23"/>
            <p:cNvSpPr>
              <a:spLocks noChangeArrowheads="1"/>
            </p:cNvSpPr>
            <p:nvPr/>
          </p:nvSpPr>
          <p:spPr bwMode="auto">
            <a:xfrm>
              <a:off x="533406" y="4203706"/>
              <a:ext cx="1643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Hospitals Ahmedabad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974975" y="4170363"/>
              <a:ext cx="0" cy="86995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889" y="4458391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50" name="Rectangle 25"/>
            <p:cNvSpPr>
              <a:spLocks noChangeArrowheads="1"/>
            </p:cNvSpPr>
            <p:nvPr/>
          </p:nvSpPr>
          <p:spPr bwMode="auto">
            <a:xfrm>
              <a:off x="2797175" y="5146681"/>
              <a:ext cx="14874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 dirty="0"/>
                <a:t>Apollo Hospitals Noida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984500" y="4170363"/>
              <a:ext cx="13716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070" y="3547052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53" name="Rectangle 26"/>
            <p:cNvSpPr>
              <a:spLocks noChangeArrowheads="1"/>
            </p:cNvSpPr>
            <p:nvPr/>
          </p:nvSpPr>
          <p:spPr bwMode="auto">
            <a:xfrm>
              <a:off x="1692281" y="3248031"/>
              <a:ext cx="17383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Hospitals Secunderabad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356100" y="3281363"/>
              <a:ext cx="0" cy="8636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56100" y="3248025"/>
              <a:ext cx="106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061" y="3523161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57" name="Rectangle 29"/>
            <p:cNvSpPr>
              <a:spLocks noChangeArrowheads="1"/>
            </p:cNvSpPr>
            <p:nvPr/>
          </p:nvSpPr>
          <p:spPr bwMode="auto">
            <a:xfrm>
              <a:off x="4213225" y="4170363"/>
              <a:ext cx="1371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Hospitals Bilaspur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5381631" y="2386013"/>
              <a:ext cx="11113" cy="8620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06" y="2652061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280" y="2675243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022" y="1752196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62" name="Rectangle 40"/>
            <p:cNvSpPr>
              <a:spLocks noChangeArrowheads="1"/>
            </p:cNvSpPr>
            <p:nvPr/>
          </p:nvSpPr>
          <p:spPr bwMode="auto">
            <a:xfrm>
              <a:off x="3265494" y="2373313"/>
              <a:ext cx="14065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BGS Hospitals Mysore</a:t>
              </a:r>
            </a:p>
          </p:txBody>
        </p:sp>
        <p:sp>
          <p:nvSpPr>
            <p:cNvPr id="14363" name="Rectangle 41"/>
            <p:cNvSpPr>
              <a:spLocks noChangeArrowheads="1"/>
            </p:cNvSpPr>
            <p:nvPr/>
          </p:nvSpPr>
          <p:spPr bwMode="auto">
            <a:xfrm>
              <a:off x="5172081" y="3394081"/>
              <a:ext cx="1400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Jehangir Hospital Pune</a:t>
              </a:r>
            </a:p>
          </p:txBody>
        </p:sp>
        <p:sp>
          <p:nvSpPr>
            <p:cNvPr id="14364" name="Rectangle 45"/>
            <p:cNvSpPr>
              <a:spLocks noChangeArrowheads="1"/>
            </p:cNvSpPr>
            <p:nvPr/>
          </p:nvSpPr>
          <p:spPr bwMode="auto">
            <a:xfrm>
              <a:off x="4060825" y="1544638"/>
              <a:ext cx="15684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100" b="0"/>
                <a:t>Apollo Hospitals Bhubaneswar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6369056" y="1544638"/>
              <a:ext cx="4763" cy="84296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891" y="1911578"/>
              <a:ext cx="737007" cy="7404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67" name="Rectangle 50"/>
            <p:cNvSpPr>
              <a:spLocks noChangeArrowheads="1"/>
            </p:cNvSpPr>
            <p:nvPr/>
          </p:nvSpPr>
          <p:spPr bwMode="auto">
            <a:xfrm>
              <a:off x="6215063" y="2619381"/>
              <a:ext cx="1204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 Hyderguda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6369050" y="1550988"/>
              <a:ext cx="106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806" y="944907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65" name="Straight Connector 64"/>
            <p:cNvCxnSpPr/>
            <p:nvPr/>
          </p:nvCxnSpPr>
          <p:spPr>
            <a:xfrm flipV="1">
              <a:off x="7429500" y="828681"/>
              <a:ext cx="0" cy="715963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1" name="Rectangle 62"/>
            <p:cNvSpPr>
              <a:spLocks noChangeArrowheads="1"/>
            </p:cNvSpPr>
            <p:nvPr/>
          </p:nvSpPr>
          <p:spPr bwMode="auto">
            <a:xfrm>
              <a:off x="5156200" y="731838"/>
              <a:ext cx="14033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ASH, Vanagram Chennai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27" y="1093894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73" name="Rectangle 129030"/>
            <p:cNvSpPr>
              <a:spLocks noChangeArrowheads="1"/>
            </p:cNvSpPr>
            <p:nvPr/>
          </p:nvSpPr>
          <p:spPr bwMode="auto">
            <a:xfrm>
              <a:off x="7080256" y="1835156"/>
              <a:ext cx="14446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Hospital, Kakinada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419975" y="828675"/>
              <a:ext cx="106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605" y="233735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535" y="334769"/>
              <a:ext cx="777526" cy="781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377" name="Rectangle 129032"/>
            <p:cNvSpPr>
              <a:spLocks noChangeArrowheads="1"/>
            </p:cNvSpPr>
            <p:nvPr/>
          </p:nvSpPr>
          <p:spPr bwMode="auto">
            <a:xfrm>
              <a:off x="5988050" y="138113"/>
              <a:ext cx="1587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Hospitals Bhilai</a:t>
              </a:r>
            </a:p>
          </p:txBody>
        </p:sp>
        <p:sp>
          <p:nvSpPr>
            <p:cNvPr id="14378" name="Rectangle 80"/>
            <p:cNvSpPr>
              <a:spLocks noChangeArrowheads="1"/>
            </p:cNvSpPr>
            <p:nvPr/>
          </p:nvSpPr>
          <p:spPr bwMode="auto">
            <a:xfrm>
              <a:off x="7705725" y="144463"/>
              <a:ext cx="15890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en-US" sz="1200" b="0"/>
                <a:t>Apollo Hospital Trichy</a:t>
              </a:r>
            </a:p>
          </p:txBody>
        </p:sp>
        <p:sp>
          <p:nvSpPr>
            <p:cNvPr id="16427" name="Rectangle 2"/>
            <p:cNvSpPr>
              <a:spLocks noChangeArrowheads="1"/>
            </p:cNvSpPr>
            <p:nvPr/>
          </p:nvSpPr>
          <p:spPr bwMode="auto">
            <a:xfrm>
              <a:off x="1685108" y="3359839"/>
              <a:ext cx="49974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85000"/>
                </a:lnSpc>
                <a:spcBef>
                  <a:spcPct val="5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GB" altLang="en-US" sz="3200" dirty="0">
                <a:solidFill>
                  <a:srgbClr val="008080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345504" y="533400"/>
            <a:ext cx="4790995" cy="675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2A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altLang="en-US" dirty="0">
                <a:solidFill>
                  <a:srgbClr val="007D9D"/>
                </a:solidFill>
              </a:rPr>
              <a:t>The NABH j</a:t>
            </a:r>
            <a:r>
              <a:rPr lang="en-GB" altLang="en-US" dirty="0" smtClean="0">
                <a:solidFill>
                  <a:srgbClr val="007D9D"/>
                </a:solidFill>
              </a:rPr>
              <a:t>ourney</a:t>
            </a:r>
            <a:endParaRPr lang="en-GB" altLang="en-US" dirty="0">
              <a:solidFill>
                <a:srgbClr val="007D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F22F8A3C43B4643B077DDC2B2A600FE@RahulL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52" y="457200"/>
            <a:ext cx="4231097" cy="55441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626</Words>
  <Application>Microsoft Office PowerPoint</Application>
  <PresentationFormat>On-screen Show (4:3)</PresentationFormat>
  <Paragraphs>268</Paragraphs>
  <Slides>48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Custom Design</vt:lpstr>
      <vt:lpstr>Acrobat Document</vt:lpstr>
      <vt:lpstr>Quality Beyond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 Srishti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Ramasamy C T</dc:creator>
  <cp:lastModifiedBy>Viji</cp:lastModifiedBy>
  <cp:revision>253</cp:revision>
  <cp:lastPrinted>2013-08-22T05:04:37Z</cp:lastPrinted>
  <dcterms:created xsi:type="dcterms:W3CDTF">2008-11-26T10:41:13Z</dcterms:created>
  <dcterms:modified xsi:type="dcterms:W3CDTF">2016-03-19T05:33:43Z</dcterms:modified>
</cp:coreProperties>
</file>