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89" r:id="rId2"/>
    <p:sldId id="290" r:id="rId3"/>
    <p:sldId id="305" r:id="rId4"/>
    <p:sldId id="295" r:id="rId5"/>
    <p:sldId id="260" r:id="rId6"/>
    <p:sldId id="258" r:id="rId7"/>
    <p:sldId id="259" r:id="rId8"/>
    <p:sldId id="287" r:id="rId9"/>
    <p:sldId id="282" r:id="rId10"/>
    <p:sldId id="262" r:id="rId11"/>
    <p:sldId id="304" r:id="rId12"/>
    <p:sldId id="263" r:id="rId13"/>
    <p:sldId id="264" r:id="rId14"/>
    <p:sldId id="265" r:id="rId15"/>
    <p:sldId id="281" r:id="rId16"/>
    <p:sldId id="268" r:id="rId17"/>
    <p:sldId id="267" r:id="rId18"/>
    <p:sldId id="283" r:id="rId19"/>
    <p:sldId id="284" r:id="rId20"/>
    <p:sldId id="271" r:id="rId21"/>
    <p:sldId id="270" r:id="rId22"/>
    <p:sldId id="286" r:id="rId23"/>
    <p:sldId id="297" r:id="rId24"/>
    <p:sldId id="301" r:id="rId25"/>
    <p:sldId id="302" r:id="rId26"/>
    <p:sldId id="293" r:id="rId27"/>
    <p:sldId id="294" r:id="rId28"/>
    <p:sldId id="303"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CA5661-05F3-4119-8B7E-4CE9A0F481E4}">
          <p14:sldIdLst>
            <p14:sldId id="289"/>
            <p14:sldId id="290"/>
            <p14:sldId id="305"/>
            <p14:sldId id="295"/>
            <p14:sldId id="260"/>
            <p14:sldId id="258"/>
            <p14:sldId id="259"/>
            <p14:sldId id="287"/>
            <p14:sldId id="282"/>
            <p14:sldId id="262"/>
            <p14:sldId id="304"/>
            <p14:sldId id="263"/>
            <p14:sldId id="264"/>
            <p14:sldId id="265"/>
            <p14:sldId id="281"/>
            <p14:sldId id="268"/>
            <p14:sldId id="267"/>
            <p14:sldId id="283"/>
            <p14:sldId id="284"/>
            <p14:sldId id="271"/>
            <p14:sldId id="270"/>
            <p14:sldId id="286"/>
            <p14:sldId id="297"/>
            <p14:sldId id="301"/>
            <p14:sldId id="302"/>
            <p14:sldId id="293"/>
            <p14:sldId id="294"/>
            <p14:sldId id="3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0D46"/>
    <a:srgbClr val="3333CC"/>
    <a:srgbClr val="C3D69B"/>
    <a:srgbClr val="FF3399"/>
    <a:srgbClr val="E58B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34" autoAdjust="0"/>
  </p:normalViewPr>
  <p:slideViewPr>
    <p:cSldViewPr snapToGrid="0" snapToObjects="1">
      <p:cViewPr varScale="1">
        <p:scale>
          <a:sx n="71" d="100"/>
          <a:sy n="71" d="100"/>
        </p:scale>
        <p:origin x="408"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CA8F1F68-7B98-49B9-AD9F-0B1BD1B7BD32}" type="datetimeFigureOut">
              <a:rPr lang="en-US" smtClean="0"/>
              <a:t>9/15/2016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0E7CB96-2599-43C4-A221-870CF7A9FAFF}" type="slidenum">
              <a:rPr lang="en-US" smtClean="0"/>
              <a:t>‹#›</a:t>
            </a:fld>
            <a:endParaRPr lang="en-US"/>
          </a:p>
        </p:txBody>
      </p:sp>
    </p:spTree>
    <p:extLst>
      <p:ext uri="{BB962C8B-B14F-4D97-AF65-F5344CB8AC3E}">
        <p14:creationId xmlns:p14="http://schemas.microsoft.com/office/powerpoint/2010/main" val="1421997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589DEE9-8E9B-2146-BCB7-AE32708759A5}" type="datetimeFigureOut">
              <a:rPr lang="en-US" smtClean="0"/>
              <a:t>9/15/2016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B926D4E-9CC2-7A4F-9018-FDACE0A00FCB}" type="slidenum">
              <a:rPr lang="en-US" smtClean="0"/>
              <a:t>‹#›</a:t>
            </a:fld>
            <a:endParaRPr lang="en-US"/>
          </a:p>
        </p:txBody>
      </p:sp>
    </p:spTree>
    <p:extLst>
      <p:ext uri="{BB962C8B-B14F-4D97-AF65-F5344CB8AC3E}">
        <p14:creationId xmlns:p14="http://schemas.microsoft.com/office/powerpoint/2010/main" val="32212563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05349-8BAF-4A95-A9F4-D18DF9411633}" type="slidenum">
              <a:rPr lang="en-US" smtClean="0"/>
              <a:t>2</a:t>
            </a:fld>
            <a:endParaRPr lang="en-US"/>
          </a:p>
        </p:txBody>
      </p:sp>
    </p:spTree>
    <p:extLst>
      <p:ext uri="{BB962C8B-B14F-4D97-AF65-F5344CB8AC3E}">
        <p14:creationId xmlns:p14="http://schemas.microsoft.com/office/powerpoint/2010/main" val="242554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1C575A-FA3C-4170-BDE2-E20A38399392}" type="slidenum">
              <a:rPr lang="en-US" smtClean="0"/>
              <a:pPr/>
              <a:t>12</a:t>
            </a:fld>
            <a:endParaRPr lang="en-US"/>
          </a:p>
        </p:txBody>
      </p:sp>
    </p:spTree>
    <p:extLst>
      <p:ext uri="{BB962C8B-B14F-4D97-AF65-F5344CB8AC3E}">
        <p14:creationId xmlns:p14="http://schemas.microsoft.com/office/powerpoint/2010/main" val="2139153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13</a:t>
            </a:fld>
            <a:endParaRPr lang="en-US"/>
          </a:p>
        </p:txBody>
      </p:sp>
    </p:spTree>
    <p:extLst>
      <p:ext uri="{BB962C8B-B14F-4D97-AF65-F5344CB8AC3E}">
        <p14:creationId xmlns:p14="http://schemas.microsoft.com/office/powerpoint/2010/main" val="386451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1C575A-FA3C-4170-BDE2-E20A38399392}" type="slidenum">
              <a:rPr lang="en-US" smtClean="0"/>
              <a:pPr/>
              <a:t>14</a:t>
            </a:fld>
            <a:endParaRPr lang="en-US"/>
          </a:p>
        </p:txBody>
      </p:sp>
    </p:spTree>
    <p:extLst>
      <p:ext uri="{BB962C8B-B14F-4D97-AF65-F5344CB8AC3E}">
        <p14:creationId xmlns:p14="http://schemas.microsoft.com/office/powerpoint/2010/main" val="3021663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1C575A-FA3C-4170-BDE2-E20A38399392}" type="slidenum">
              <a:rPr lang="en-US" smtClean="0"/>
              <a:pPr/>
              <a:t>15</a:t>
            </a:fld>
            <a:endParaRPr lang="en-US"/>
          </a:p>
        </p:txBody>
      </p:sp>
    </p:spTree>
    <p:extLst>
      <p:ext uri="{BB962C8B-B14F-4D97-AF65-F5344CB8AC3E}">
        <p14:creationId xmlns:p14="http://schemas.microsoft.com/office/powerpoint/2010/main" val="141574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0705F22-E290-4606-A78A-C2758A56B395}" type="slidenum">
              <a:rPr lang="en-US" smtClean="0">
                <a:latin typeface="Arial" charset="0"/>
                <a:ea typeface="ＭＳ Ｐゴシック" pitchFamily="34" charset="-128"/>
              </a:rPr>
              <a:pPr/>
              <a:t>17</a:t>
            </a:fld>
            <a:endParaRPr lang="en-US" smtClean="0">
              <a:latin typeface="Arial" charset="0"/>
              <a:ea typeface="ＭＳ Ｐゴシック" pitchFamily="34" charset="-128"/>
            </a:endParaRPr>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ln/>
        </p:spPr>
        <p:txBody>
          <a:bodyPr/>
          <a:lstStyle/>
          <a:p>
            <a:pPr eaLnBrk="1" hangingPunct="1">
              <a:spcBef>
                <a:spcPct val="0"/>
              </a:spcBef>
            </a:pPr>
            <a:endParaRPr lang="en-US" smtClean="0">
              <a:ea typeface="ＭＳ Ｐゴシック" pitchFamily="34" charset="-128"/>
            </a:endParaRPr>
          </a:p>
        </p:txBody>
      </p:sp>
      <p:sp>
        <p:nvSpPr>
          <p:cNvPr id="57349"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eaLnBrk="1" hangingPunct="1"/>
            <a:fld id="{27623807-AB3A-46A4-955F-6D21BFE41FA0}" type="slidenum">
              <a:rPr lang="en-US" sz="1200">
                <a:latin typeface="Calibri" pitchFamily="34" charset="0"/>
              </a:rPr>
              <a:pPr algn="r" eaLnBrk="1" hangingPunct="1"/>
              <a:t>17</a:t>
            </a:fld>
            <a:endParaRPr lang="en-US" sz="1200">
              <a:latin typeface="Calibri" pitchFamily="34" charset="0"/>
            </a:endParaRPr>
          </a:p>
        </p:txBody>
      </p:sp>
    </p:spTree>
    <p:extLst>
      <p:ext uri="{BB962C8B-B14F-4D97-AF65-F5344CB8AC3E}">
        <p14:creationId xmlns:p14="http://schemas.microsoft.com/office/powerpoint/2010/main" val="4249883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926D4E-9CC2-7A4F-9018-FDACE0A00FCB}" type="slidenum">
              <a:rPr lang="en-US" smtClean="0"/>
              <a:t>23</a:t>
            </a:fld>
            <a:endParaRPr lang="en-US"/>
          </a:p>
        </p:txBody>
      </p:sp>
    </p:spTree>
    <p:extLst>
      <p:ext uri="{BB962C8B-B14F-4D97-AF65-F5344CB8AC3E}">
        <p14:creationId xmlns:p14="http://schemas.microsoft.com/office/powerpoint/2010/main" val="484468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697" y="4995327"/>
            <a:ext cx="5974023" cy="231069"/>
          </a:xfrm>
        </p:spPr>
        <p:txBody>
          <a:bodyPr/>
          <a:lstStyle/>
          <a:p>
            <a:endParaRPr lang="en-GB"/>
          </a:p>
        </p:txBody>
      </p:sp>
      <p:sp>
        <p:nvSpPr>
          <p:cNvPr id="4" name="Slide Number Placeholder 3"/>
          <p:cNvSpPr>
            <a:spLocks noGrp="1"/>
          </p:cNvSpPr>
          <p:nvPr>
            <p:ph type="sldNum" sz="quarter" idx="10"/>
          </p:nvPr>
        </p:nvSpPr>
        <p:spPr/>
        <p:txBody>
          <a:bodyPr/>
          <a:lstStyle/>
          <a:p>
            <a:fld id="{BC12DB84-B6B8-4517-AF54-F91B9B384CC9}" type="slidenum">
              <a:rPr lang="en-US" smtClean="0"/>
              <a:pPr/>
              <a:t>24</a:t>
            </a:fld>
            <a:endParaRPr lang="en-US"/>
          </a:p>
        </p:txBody>
      </p:sp>
      <p:sp>
        <p:nvSpPr>
          <p:cNvPr id="5" name="Footer Placeholder 4"/>
          <p:cNvSpPr>
            <a:spLocks noGrp="1"/>
          </p:cNvSpPr>
          <p:nvPr>
            <p:ph type="ftr" sz="quarter" idx="11"/>
          </p:nvPr>
        </p:nvSpPr>
        <p:spPr>
          <a:xfrm>
            <a:off x="6485753" y="103470"/>
            <a:ext cx="326615" cy="115535"/>
          </a:xfrm>
        </p:spPr>
        <p:txBody>
          <a:bodyPr/>
          <a:lstStyle/>
          <a:p>
            <a:r>
              <a:rPr lang="en-US" smtClean="0"/>
              <a:t>Doc ID</a:t>
            </a:r>
            <a:endParaRPr lang="en-US"/>
          </a:p>
        </p:txBody>
      </p:sp>
    </p:spTree>
    <p:extLst>
      <p:ext uri="{BB962C8B-B14F-4D97-AF65-F5344CB8AC3E}">
        <p14:creationId xmlns:p14="http://schemas.microsoft.com/office/powerpoint/2010/main" val="93003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The healthcare</a:t>
            </a:r>
            <a:r>
              <a:rPr lang="en-US" baseline="0" dirty="0" smtClean="0"/>
              <a:t> IT market in India comprises of a healthy ecosystem of players both big and small. The focus is not only on category wise vendors but also on the maturity level of the company. </a:t>
            </a:r>
          </a:p>
          <a:p>
            <a:endParaRPr lang="en-US" baseline="0" dirty="0" smtClean="0"/>
          </a:p>
          <a:p>
            <a:r>
              <a:rPr lang="en-US" baseline="0" dirty="0" smtClean="0"/>
              <a:t>Healthcare software solutions are broadly categorized into 4 categories.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Administration and management software – Hospital/Practice management software-</a:t>
            </a:r>
            <a:r>
              <a:rPr lang="en-US" sz="1200" b="1"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These software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deals with the day-to-day operations of a hospital</a:t>
            </a:r>
            <a:r>
              <a:rPr lang="en-US" sz="1200" b="0" kern="1200" baseline="0" dirty="0" smtClean="0">
                <a:solidFill>
                  <a:schemeClr val="tx1"/>
                </a:solidFill>
                <a:effectLst/>
                <a:latin typeface="+mn-lt"/>
                <a:ea typeface="+mn-ea"/>
                <a:cs typeface="+mn-cs"/>
              </a:rPr>
              <a:t> or </a:t>
            </a:r>
            <a:r>
              <a:rPr lang="en-US" sz="1200" b="0" kern="1200" dirty="0" smtClean="0">
                <a:solidFill>
                  <a:schemeClr val="tx1"/>
                </a:solidFill>
                <a:effectLst/>
                <a:latin typeface="+mn-lt"/>
                <a:ea typeface="+mn-ea"/>
                <a:cs typeface="+mn-cs"/>
              </a:rPr>
              <a:t>medical practice. Such software frequently allows users to capture patient demographics, schedule appointments, maintain lists of insurance payers, perform billing tasks, and generate reports (including</a:t>
            </a:r>
            <a:r>
              <a:rPr lang="en-US" sz="1200" b="0" kern="1200" baseline="0" dirty="0" smtClean="0">
                <a:solidFill>
                  <a:schemeClr val="tx1"/>
                </a:solidFill>
                <a:effectLst/>
                <a:latin typeface="+mn-lt"/>
                <a:ea typeface="+mn-ea"/>
                <a:cs typeface="+mn-cs"/>
              </a:rPr>
              <a:t> specific lab reports in some cases)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Health &amp; Wellness analytics- </a:t>
            </a:r>
            <a:r>
              <a:rPr lang="en-US" sz="1200" b="0" kern="1200" dirty="0" smtClean="0">
                <a:solidFill>
                  <a:schemeClr val="tx1"/>
                </a:solidFill>
                <a:effectLst/>
                <a:latin typeface="+mn-lt"/>
                <a:ea typeface="+mn-ea"/>
                <a:cs typeface="+mn-cs"/>
              </a:rPr>
              <a:t>Solutions</a:t>
            </a:r>
            <a:r>
              <a:rPr lang="en-US" sz="1200" b="0" kern="1200" baseline="0" dirty="0" smtClean="0">
                <a:solidFill>
                  <a:schemeClr val="tx1"/>
                </a:solidFill>
                <a:effectLst/>
                <a:latin typeface="+mn-lt"/>
                <a:ea typeface="+mn-ea"/>
                <a:cs typeface="+mn-cs"/>
              </a:rPr>
              <a:t> that helps in tracking, analyzing and predicting users overall physical, mental and emotional health. It makes extensive use of data, statistical and qualitative analysis, explanatory and predictive modeling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Mobile App- </a:t>
            </a:r>
            <a:r>
              <a:rPr lang="en-US" sz="1200" b="0" kern="1200" dirty="0" smtClean="0">
                <a:solidFill>
                  <a:schemeClr val="tx1"/>
                </a:solidFill>
                <a:effectLst/>
                <a:latin typeface="+mn-lt"/>
                <a:ea typeface="+mn-ea"/>
                <a:cs typeface="+mn-cs"/>
              </a:rPr>
              <a:t>Healthcare</a:t>
            </a:r>
            <a:r>
              <a:rPr lang="en-US" sz="1200" b="0" kern="1200" baseline="0" dirty="0" smtClean="0">
                <a:solidFill>
                  <a:schemeClr val="tx1"/>
                </a:solidFill>
                <a:effectLst/>
                <a:latin typeface="+mn-lt"/>
                <a:ea typeface="+mn-ea"/>
                <a:cs typeface="+mn-cs"/>
              </a:rPr>
              <a:t> solutions delivered over mobile phone devices, in the form of an application. It contains solutions such as applications analyzing users health stats, applications acting as mobile clinic or platforms helping you connect with healthcare providers, etc.</a:t>
            </a: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Healthcare Platform- </a:t>
            </a:r>
            <a:r>
              <a:rPr lang="en-US" sz="1200" b="0" kern="1200" dirty="0" smtClean="0">
                <a:solidFill>
                  <a:schemeClr val="tx1"/>
                </a:solidFill>
                <a:effectLst/>
                <a:latin typeface="+mn-lt"/>
                <a:ea typeface="+mn-ea"/>
                <a:cs typeface="+mn-cs"/>
              </a:rPr>
              <a:t>These solutions</a:t>
            </a:r>
            <a:r>
              <a:rPr lang="en-US" sz="1200" b="0" kern="1200" baseline="0" dirty="0" smtClean="0">
                <a:solidFill>
                  <a:schemeClr val="tx1"/>
                </a:solidFill>
                <a:effectLst/>
                <a:latin typeface="+mn-lt"/>
                <a:ea typeface="+mn-ea"/>
                <a:cs typeface="+mn-cs"/>
              </a:rPr>
              <a:t> are delivered over web and aims at </a:t>
            </a:r>
            <a:r>
              <a:rPr lang="en-US" sz="1200" b="0" kern="1200" dirty="0" smtClean="0">
                <a:solidFill>
                  <a:schemeClr val="tx1"/>
                </a:solidFill>
                <a:effectLst/>
                <a:latin typeface="+mn-lt"/>
                <a:ea typeface="+mn-ea"/>
                <a:cs typeface="+mn-cs"/>
              </a:rPr>
              <a:t>providing a bridge between healthcare providers and patients. They include solutions such</a:t>
            </a:r>
            <a:r>
              <a:rPr lang="en-US" sz="1200" b="0" kern="1200" baseline="0" dirty="0" smtClean="0">
                <a:solidFill>
                  <a:schemeClr val="tx1"/>
                </a:solidFill>
                <a:effectLst/>
                <a:latin typeface="+mn-lt"/>
                <a:ea typeface="+mn-ea"/>
                <a:cs typeface="+mn-cs"/>
              </a:rPr>
              <a:t> as cloud clinic (online consulting, video consultation), disease monitoring platform using geodata, remote care delivery platform, etc.</a:t>
            </a: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25</a:t>
            </a:fld>
            <a:endParaRPr lang="en-GB" dirty="0"/>
          </a:p>
        </p:txBody>
      </p:sp>
    </p:spTree>
    <p:extLst>
      <p:ext uri="{BB962C8B-B14F-4D97-AF65-F5344CB8AC3E}">
        <p14:creationId xmlns:p14="http://schemas.microsoft.com/office/powerpoint/2010/main" val="2272396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405349-8BAF-4A95-A9F4-D18DF9411633}" type="slidenum">
              <a:rPr lang="en-US" smtClean="0"/>
              <a:t>26</a:t>
            </a:fld>
            <a:endParaRPr lang="en-US"/>
          </a:p>
        </p:txBody>
      </p:sp>
    </p:spTree>
    <p:extLst>
      <p:ext uri="{BB962C8B-B14F-4D97-AF65-F5344CB8AC3E}">
        <p14:creationId xmlns:p14="http://schemas.microsoft.com/office/powerpoint/2010/main" val="4293498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926D4E-9CC2-7A4F-9018-FDACE0A00FCB}" type="slidenum">
              <a:rPr lang="en-US" smtClean="0"/>
              <a:t>28</a:t>
            </a:fld>
            <a:endParaRPr lang="en-US"/>
          </a:p>
        </p:txBody>
      </p:sp>
    </p:spTree>
    <p:extLst>
      <p:ext uri="{BB962C8B-B14F-4D97-AF65-F5344CB8AC3E}">
        <p14:creationId xmlns:p14="http://schemas.microsoft.com/office/powerpoint/2010/main" val="280872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405349-8BAF-4A95-A9F4-D18DF9411633}" type="slidenum">
              <a:rPr lang="en-US" smtClean="0"/>
              <a:t>3</a:t>
            </a:fld>
            <a:endParaRPr lang="en-US"/>
          </a:p>
        </p:txBody>
      </p:sp>
    </p:spTree>
    <p:extLst>
      <p:ext uri="{BB962C8B-B14F-4D97-AF65-F5344CB8AC3E}">
        <p14:creationId xmlns:p14="http://schemas.microsoft.com/office/powerpoint/2010/main" val="387144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6423BEF5-DD0F-47A0-B419-A8BBC85DFA2D}" type="slidenum">
              <a:rPr lang="en-IN" smtClean="0">
                <a:solidFill>
                  <a:prstClr val="black"/>
                </a:solidFill>
              </a:rPr>
              <a:pPr/>
              <a:t>4</a:t>
            </a:fld>
            <a:endParaRPr lang="en-IN">
              <a:solidFill>
                <a:prstClr val="black"/>
              </a:solidFill>
            </a:endParaRPr>
          </a:p>
        </p:txBody>
      </p:sp>
    </p:spTree>
    <p:extLst>
      <p:ext uri="{BB962C8B-B14F-4D97-AF65-F5344CB8AC3E}">
        <p14:creationId xmlns:p14="http://schemas.microsoft.com/office/powerpoint/2010/main" val="121543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en-GB" dirty="0"/>
              <a:t>When Big Bang disruptions arrive, the slope of market adoption is nearly vertical. </a:t>
            </a:r>
            <a:endParaRPr lang="en-IN" dirty="0"/>
          </a:p>
          <a:p>
            <a:pPr marL="174708" indent="-174708">
              <a:buFont typeface="Arial" pitchFamily="34" charset="0"/>
              <a:buChar char="•"/>
            </a:pPr>
            <a:r>
              <a:rPr lang="en-GB" dirty="0"/>
              <a:t>Thanks to social network and other information exchanges, customers in every segment now have instant access to nearly complete information about new products &amp; services. </a:t>
            </a:r>
            <a:endParaRPr lang="en-IN" dirty="0"/>
          </a:p>
          <a:p>
            <a:pPr marL="174708" indent="-174708">
              <a:buFont typeface="Arial" pitchFamily="34" charset="0"/>
              <a:buChar char="•"/>
            </a:pPr>
            <a:r>
              <a:rPr lang="en-GB" dirty="0"/>
              <a:t>Today there are only two kinds of buyers – trial users and everyone else.</a:t>
            </a:r>
            <a:endParaRPr lang="en-IN" dirty="0"/>
          </a:p>
          <a:p>
            <a:pPr marL="174708" indent="-174708">
              <a:buFont typeface="Arial" pitchFamily="34" charset="0"/>
              <a:buChar char="•"/>
            </a:pPr>
            <a:r>
              <a:rPr lang="en-GB" dirty="0"/>
              <a:t>These markets exhibit winner takes all results and short product lives. </a:t>
            </a:r>
            <a:endParaRPr lang="en-IN" dirty="0"/>
          </a:p>
          <a:p>
            <a:pPr marL="174708" indent="-174708">
              <a:buFont typeface="Arial" pitchFamily="34" charset="0"/>
              <a:buChar char="•"/>
            </a:pPr>
            <a:endParaRPr lang="en-IN" dirty="0"/>
          </a:p>
          <a:p>
            <a:pPr marL="174708" indent="-174708">
              <a:buFont typeface="Arial" pitchFamily="34" charset="0"/>
              <a:buChar char="•"/>
            </a:pPr>
            <a:endParaRPr lang="en-IN" dirty="0"/>
          </a:p>
        </p:txBody>
      </p:sp>
      <p:sp>
        <p:nvSpPr>
          <p:cNvPr id="4" name="Slide Number Placeholder 3"/>
          <p:cNvSpPr>
            <a:spLocks noGrp="1"/>
          </p:cNvSpPr>
          <p:nvPr>
            <p:ph type="sldNum" sz="quarter" idx="10"/>
          </p:nvPr>
        </p:nvSpPr>
        <p:spPr/>
        <p:txBody>
          <a:bodyPr/>
          <a:lstStyle/>
          <a:p>
            <a:fld id="{6423BEF5-DD0F-47A0-B419-A8BBC85DFA2D}" type="slidenum">
              <a:rPr lang="en-IN" smtClean="0">
                <a:solidFill>
                  <a:prstClr val="black"/>
                </a:solidFill>
              </a:rPr>
              <a:pPr/>
              <a:t>5</a:t>
            </a:fld>
            <a:endParaRPr lang="en-IN">
              <a:solidFill>
                <a:prstClr val="black"/>
              </a:solidFill>
            </a:endParaRPr>
          </a:p>
        </p:txBody>
      </p:sp>
    </p:spTree>
    <p:extLst>
      <p:ext uri="{BB962C8B-B14F-4D97-AF65-F5344CB8AC3E}">
        <p14:creationId xmlns:p14="http://schemas.microsoft.com/office/powerpoint/2010/main" val="247674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B1C575A-FA3C-4170-BDE2-E20A3839939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8173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990033"/>
                </a:solidFill>
              </a:rPr>
              <a:t>Google Car</a:t>
            </a:r>
          </a:p>
          <a:p>
            <a:pPr marL="174708" indent="-174708">
              <a:buFont typeface="Arial" pitchFamily="34" charset="0"/>
              <a:buChar char="•"/>
            </a:pPr>
            <a:r>
              <a:rPr lang="en-IN" dirty="0"/>
              <a:t>Piloted already &amp; working prototype by early 2016</a:t>
            </a:r>
          </a:p>
          <a:p>
            <a:r>
              <a:rPr lang="en-IN" b="1" dirty="0">
                <a:solidFill>
                  <a:srgbClr val="990033"/>
                </a:solidFill>
              </a:rPr>
              <a:t>Internet of Things</a:t>
            </a:r>
          </a:p>
          <a:p>
            <a:pPr marL="174708" indent="-174708">
              <a:buFont typeface="Arial" pitchFamily="34" charset="0"/>
              <a:buChar char="•"/>
            </a:pPr>
            <a:r>
              <a:rPr lang="en-IN" dirty="0"/>
              <a:t>Apple announced a new ‘smart home’ platform</a:t>
            </a:r>
          </a:p>
          <a:p>
            <a:pPr marL="174708" indent="-174708">
              <a:buFont typeface="Arial" pitchFamily="34" charset="0"/>
              <a:buChar char="•"/>
            </a:pPr>
            <a:r>
              <a:rPr lang="en-IN" dirty="0"/>
              <a:t>Google - Android and purchased Nest  (smart home appliance maker) for $3.2 billion </a:t>
            </a:r>
          </a:p>
          <a:p>
            <a:pPr marL="174708" indent="-174708">
              <a:buFont typeface="Arial" pitchFamily="34" charset="0"/>
              <a:buChar char="•"/>
            </a:pPr>
            <a:r>
              <a:rPr lang="en-IN" dirty="0"/>
              <a:t>Samsung smart home can be controlled with a single app</a:t>
            </a:r>
          </a:p>
          <a:p>
            <a:pPr marL="174708" indent="-174708">
              <a:buFont typeface="Arial" pitchFamily="34" charset="0"/>
              <a:buChar char="•"/>
            </a:pPr>
            <a:r>
              <a:rPr lang="en-IN" dirty="0"/>
              <a:t>Vodafone to buy Cobra </a:t>
            </a:r>
            <a:r>
              <a:rPr lang="en-IN" dirty="0" err="1"/>
              <a:t>automative</a:t>
            </a:r>
            <a:r>
              <a:rPr lang="en-IN" dirty="0"/>
              <a:t>  Tech – electronic services for car industry - The combination of Vodafone and Cobra will create a new global provider of connected car services</a:t>
            </a:r>
          </a:p>
          <a:p>
            <a:pPr marL="174708" indent="-174708">
              <a:buFont typeface="Arial" pitchFamily="34" charset="0"/>
              <a:buChar char="•"/>
            </a:pPr>
            <a:r>
              <a:rPr lang="en-IN" dirty="0"/>
              <a:t>Cisco offer internet of things solutions for utilities, manufacturing, mining, oil and gas. Network plays a critical role as the connectivity platform for control &amp; operational systems, sensors, machines, and devices.</a:t>
            </a:r>
          </a:p>
          <a:p>
            <a:r>
              <a:rPr lang="en-IN" b="1" dirty="0" err="1">
                <a:solidFill>
                  <a:srgbClr val="990033"/>
                </a:solidFill>
              </a:rPr>
              <a:t>Kutsu</a:t>
            </a:r>
            <a:r>
              <a:rPr lang="en-IN" b="1" dirty="0">
                <a:solidFill>
                  <a:srgbClr val="990033"/>
                </a:solidFill>
              </a:rPr>
              <a:t> Fi - </a:t>
            </a:r>
            <a:r>
              <a:rPr lang="en-US" b="1" dirty="0">
                <a:solidFill>
                  <a:srgbClr val="000000"/>
                </a:solidFill>
                <a:cs typeface="Arial" pitchFamily="34" charset="0"/>
              </a:rPr>
              <a:t>Intelligence personalized public transport</a:t>
            </a:r>
            <a:endParaRPr lang="en-IN" b="1" dirty="0">
              <a:solidFill>
                <a:srgbClr val="990033"/>
              </a:solidFill>
            </a:endParaRPr>
          </a:p>
          <a:p>
            <a:pPr marL="174708" indent="-174708">
              <a:buFont typeface="Arial" pitchFamily="34" charset="0"/>
              <a:buChar char="•"/>
            </a:pPr>
            <a:r>
              <a:rPr lang="en-IN" dirty="0"/>
              <a:t>Available on certain restricted routes in Helsinki, Finland</a:t>
            </a:r>
          </a:p>
          <a:p>
            <a:pPr marL="174708" indent="-174708">
              <a:buFont typeface="Arial" pitchFamily="34" charset="0"/>
              <a:buChar char="•"/>
            </a:pPr>
            <a:r>
              <a:rPr lang="en-IN" dirty="0"/>
              <a:t>Next step – country wide availability</a:t>
            </a:r>
          </a:p>
          <a:p>
            <a:endParaRPr lang="en-IN" dirty="0"/>
          </a:p>
          <a:p>
            <a:endParaRPr lang="en-IN" dirty="0"/>
          </a:p>
          <a:p>
            <a:endParaRPr lang="en-IN" dirty="0"/>
          </a:p>
          <a:p>
            <a:pPr>
              <a:buFont typeface="Wingdings" pitchFamily="2" charset="2"/>
              <a:buChar char="§"/>
            </a:pPr>
            <a:endParaRPr lang="en-IN" b="1" dirty="0"/>
          </a:p>
          <a:p>
            <a:pPr>
              <a:buFont typeface="Wingdings" pitchFamily="2" charset="2"/>
              <a:buChar char="§"/>
            </a:pPr>
            <a:endParaRPr lang="en-IN" b="1" dirty="0"/>
          </a:p>
          <a:p>
            <a:pPr>
              <a:buFont typeface="Wingdings" pitchFamily="2" charset="2"/>
              <a:buChar char="§"/>
            </a:pPr>
            <a:endParaRPr lang="en-IN" dirty="0"/>
          </a:p>
          <a:p>
            <a:endParaRPr lang="en-IN" dirty="0"/>
          </a:p>
        </p:txBody>
      </p:sp>
      <p:sp>
        <p:nvSpPr>
          <p:cNvPr id="4" name="Slide Number Placeholder 3"/>
          <p:cNvSpPr>
            <a:spLocks noGrp="1"/>
          </p:cNvSpPr>
          <p:nvPr>
            <p:ph type="sldNum" sz="quarter" idx="10"/>
          </p:nvPr>
        </p:nvSpPr>
        <p:spPr/>
        <p:txBody>
          <a:bodyPr/>
          <a:lstStyle/>
          <a:p>
            <a:fld id="{6423BEF5-DD0F-47A0-B419-A8BBC85DFA2D}" type="slidenum">
              <a:rPr lang="en-IN" smtClean="0">
                <a:solidFill>
                  <a:prstClr val="black"/>
                </a:solidFill>
              </a:rPr>
              <a:pPr/>
              <a:t>7</a:t>
            </a:fld>
            <a:endParaRPr lang="en-IN">
              <a:solidFill>
                <a:prstClr val="black"/>
              </a:solidFill>
            </a:endParaRPr>
          </a:p>
        </p:txBody>
      </p:sp>
    </p:spTree>
    <p:extLst>
      <p:ext uri="{BB962C8B-B14F-4D97-AF65-F5344CB8AC3E}">
        <p14:creationId xmlns:p14="http://schemas.microsoft.com/office/powerpoint/2010/main" val="199919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926D4E-9CC2-7A4F-9018-FDACE0A00FCB}" type="slidenum">
              <a:rPr lang="en-US" smtClean="0"/>
              <a:t>8</a:t>
            </a:fld>
            <a:endParaRPr lang="en-US"/>
          </a:p>
        </p:txBody>
      </p:sp>
    </p:spTree>
    <p:extLst>
      <p:ext uri="{BB962C8B-B14F-4D97-AF65-F5344CB8AC3E}">
        <p14:creationId xmlns:p14="http://schemas.microsoft.com/office/powerpoint/2010/main" val="47291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1C575A-FA3C-4170-BDE2-E20A38399392}" type="slidenum">
              <a:rPr lang="en-US" smtClean="0"/>
              <a:pPr/>
              <a:t>10</a:t>
            </a:fld>
            <a:endParaRPr lang="en-US"/>
          </a:p>
        </p:txBody>
      </p:sp>
    </p:spTree>
    <p:extLst>
      <p:ext uri="{BB962C8B-B14F-4D97-AF65-F5344CB8AC3E}">
        <p14:creationId xmlns:p14="http://schemas.microsoft.com/office/powerpoint/2010/main" val="210768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926D4E-9CC2-7A4F-9018-FDACE0A00FCB}" type="slidenum">
              <a:rPr lang="en-US" smtClean="0"/>
              <a:t>11</a:t>
            </a:fld>
            <a:endParaRPr lang="en-US"/>
          </a:p>
        </p:txBody>
      </p:sp>
    </p:spTree>
    <p:extLst>
      <p:ext uri="{BB962C8B-B14F-4D97-AF65-F5344CB8AC3E}">
        <p14:creationId xmlns:p14="http://schemas.microsoft.com/office/powerpoint/2010/main" val="29065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Som Mittal</a:t>
            </a:r>
            <a:endParaRPr lang="en-US"/>
          </a:p>
        </p:txBody>
      </p:sp>
      <p:sp>
        <p:nvSpPr>
          <p:cNvPr id="6" name="Slide Number Placeholder 5"/>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324214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Som Mittal</a:t>
            </a:r>
            <a:endParaRPr lang="en-US"/>
          </a:p>
        </p:txBody>
      </p:sp>
      <p:sp>
        <p:nvSpPr>
          <p:cNvPr id="6" name="Slide Number Placeholder 5"/>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322825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Som Mittal</a:t>
            </a:r>
            <a:endParaRPr lang="en-US"/>
          </a:p>
        </p:txBody>
      </p:sp>
      <p:sp>
        <p:nvSpPr>
          <p:cNvPr id="6" name="Slide Number Placeholder 5"/>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40647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7245350" y="6509010"/>
            <a:ext cx="1817688" cy="365125"/>
          </a:xfrm>
          <a:prstGeom prst="rect">
            <a:avLst/>
          </a:prstGeom>
          <a:noFill/>
          <a:ln>
            <a:noFill/>
          </a:ln>
          <a:extLst/>
        </p:spPr>
        <p:txBody>
          <a:bodyPr lIns="95773" tIns="47886" rIns="95773" bIns="47886" anchor="ctr"/>
          <a:lstStyle>
            <a:lvl1pPr defTabSz="957263">
              <a:defRPr sz="1600" b="1">
                <a:solidFill>
                  <a:schemeClr val="tx1"/>
                </a:solidFill>
                <a:latin typeface="Arial" charset="0"/>
                <a:ea typeface="PMingLiU" pitchFamily="18" charset="-120"/>
              </a:defRPr>
            </a:lvl1pPr>
            <a:lvl2pPr marL="742950" indent="-285750" defTabSz="957263">
              <a:defRPr sz="1600" b="1">
                <a:solidFill>
                  <a:schemeClr val="tx1"/>
                </a:solidFill>
                <a:latin typeface="Arial" charset="0"/>
                <a:ea typeface="PMingLiU" pitchFamily="18" charset="-120"/>
              </a:defRPr>
            </a:lvl2pPr>
            <a:lvl3pPr marL="1143000" indent="-228600" defTabSz="957263">
              <a:defRPr sz="1600" b="1">
                <a:solidFill>
                  <a:schemeClr val="tx1"/>
                </a:solidFill>
                <a:latin typeface="Arial" charset="0"/>
                <a:ea typeface="PMingLiU" pitchFamily="18" charset="-120"/>
              </a:defRPr>
            </a:lvl3pPr>
            <a:lvl4pPr marL="1600200" indent="-228600" defTabSz="957263">
              <a:defRPr sz="1600" b="1">
                <a:solidFill>
                  <a:schemeClr val="tx1"/>
                </a:solidFill>
                <a:latin typeface="Arial" charset="0"/>
                <a:ea typeface="PMingLiU" pitchFamily="18" charset="-120"/>
              </a:defRPr>
            </a:lvl4pPr>
            <a:lvl5pPr marL="2057400" indent="-228600" defTabSz="957263">
              <a:defRPr sz="1600" b="1">
                <a:solidFill>
                  <a:schemeClr val="tx1"/>
                </a:solidFill>
                <a:latin typeface="Arial" charset="0"/>
                <a:ea typeface="PMingLiU" pitchFamily="18" charset="-120"/>
              </a:defRPr>
            </a:lvl5pPr>
            <a:lvl6pPr marL="2514600" indent="-228600" algn="ctr" defTabSz="957263" eaLnBrk="0" fontAlgn="base" hangingPunct="0">
              <a:spcBef>
                <a:spcPct val="0"/>
              </a:spcBef>
              <a:spcAft>
                <a:spcPct val="0"/>
              </a:spcAft>
              <a:defRPr sz="1600" b="1">
                <a:solidFill>
                  <a:schemeClr val="tx1"/>
                </a:solidFill>
                <a:latin typeface="Arial" charset="0"/>
                <a:ea typeface="PMingLiU" pitchFamily="18" charset="-120"/>
              </a:defRPr>
            </a:lvl6pPr>
            <a:lvl7pPr marL="2971800" indent="-228600" algn="ctr" defTabSz="957263" eaLnBrk="0" fontAlgn="base" hangingPunct="0">
              <a:spcBef>
                <a:spcPct val="0"/>
              </a:spcBef>
              <a:spcAft>
                <a:spcPct val="0"/>
              </a:spcAft>
              <a:defRPr sz="1600" b="1">
                <a:solidFill>
                  <a:schemeClr val="tx1"/>
                </a:solidFill>
                <a:latin typeface="Arial" charset="0"/>
                <a:ea typeface="PMingLiU" pitchFamily="18" charset="-120"/>
              </a:defRPr>
            </a:lvl7pPr>
            <a:lvl8pPr marL="3429000" indent="-228600" algn="ctr" defTabSz="957263" eaLnBrk="0" fontAlgn="base" hangingPunct="0">
              <a:spcBef>
                <a:spcPct val="0"/>
              </a:spcBef>
              <a:spcAft>
                <a:spcPct val="0"/>
              </a:spcAft>
              <a:defRPr sz="1600" b="1">
                <a:solidFill>
                  <a:schemeClr val="tx1"/>
                </a:solidFill>
                <a:latin typeface="Arial" charset="0"/>
                <a:ea typeface="PMingLiU" pitchFamily="18" charset="-120"/>
              </a:defRPr>
            </a:lvl8pPr>
            <a:lvl9pPr marL="3886200" indent="-228600" algn="ctr" defTabSz="957263" eaLnBrk="0" fontAlgn="base" hangingPunct="0">
              <a:spcBef>
                <a:spcPct val="0"/>
              </a:spcBef>
              <a:spcAft>
                <a:spcPct val="0"/>
              </a:spcAft>
              <a:defRPr sz="1600" b="1">
                <a:solidFill>
                  <a:schemeClr val="tx1"/>
                </a:solidFill>
                <a:latin typeface="Arial" charset="0"/>
                <a:ea typeface="PMingLiU" pitchFamily="18" charset="-120"/>
              </a:defRPr>
            </a:lvl9pPr>
          </a:lstStyle>
          <a:p>
            <a:pPr algn="r">
              <a:defRPr/>
            </a:pPr>
            <a:fld id="{7A8CEB98-D255-4F2F-A1B3-48B204B20F31}" type="slidenum">
              <a:rPr lang="en-US" sz="1300" b="0" smtClean="0">
                <a:solidFill>
                  <a:schemeClr val="tx1"/>
                </a:solidFill>
                <a:latin typeface="Calibri" pitchFamily="34" charset="0"/>
                <a:cs typeface="Arial" charset="0"/>
              </a:rPr>
              <a:pPr algn="r">
                <a:defRPr/>
              </a:pPr>
              <a:t>‹#›</a:t>
            </a:fld>
            <a:endParaRPr lang="en-US" sz="1300" b="0" dirty="0" smtClean="0">
              <a:solidFill>
                <a:schemeClr val="tx1"/>
              </a:solidFill>
              <a:latin typeface="Calibri" pitchFamily="34" charset="0"/>
              <a:cs typeface="Arial" charset="0"/>
            </a:endParaRPr>
          </a:p>
        </p:txBody>
      </p:sp>
      <p:sp>
        <p:nvSpPr>
          <p:cNvPr id="3" name="Content Placeholder 2"/>
          <p:cNvSpPr>
            <a:spLocks noGrp="1"/>
          </p:cNvSpPr>
          <p:nvPr>
            <p:ph idx="1"/>
          </p:nvPr>
        </p:nvSpPr>
        <p:spPr>
          <a:xfrm>
            <a:off x="422031" y="1249364"/>
            <a:ext cx="8229600" cy="4525963"/>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cxnSp>
        <p:nvCxnSpPr>
          <p:cNvPr id="5" name="Straight Connector 4"/>
          <p:cNvCxnSpPr/>
          <p:nvPr userDrawn="1"/>
        </p:nvCxnSpPr>
        <p:spPr>
          <a:xfrm>
            <a:off x="180489" y="687668"/>
            <a:ext cx="8784000"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sp>
        <p:nvSpPr>
          <p:cNvPr id="6" name="Footer Placeholder 4"/>
          <p:cNvSpPr>
            <a:spLocks noGrp="1"/>
          </p:cNvSpPr>
          <p:nvPr>
            <p:ph type="ftr" sz="quarter" idx="11"/>
          </p:nvPr>
        </p:nvSpPr>
        <p:spPr>
          <a:xfrm>
            <a:off x="3124689" y="6490665"/>
            <a:ext cx="2895600" cy="365125"/>
          </a:xfrm>
        </p:spPr>
        <p:txBody>
          <a:bodyPr/>
          <a:lstStyle>
            <a:lvl1pPr>
              <a:defRPr>
                <a:solidFill>
                  <a:schemeClr val="bg1"/>
                </a:solidFill>
              </a:defRPr>
            </a:lvl1pPr>
          </a:lstStyle>
          <a:p>
            <a:r>
              <a:rPr lang="en-US" smtClean="0"/>
              <a:t>Som Mittal</a:t>
            </a:r>
            <a:endParaRPr lang="en-US" dirty="0" smtClean="0"/>
          </a:p>
        </p:txBody>
      </p:sp>
    </p:spTree>
    <p:extLst>
      <p:ext uri="{BB962C8B-B14F-4D97-AF65-F5344CB8AC3E}">
        <p14:creationId xmlns:p14="http://schemas.microsoft.com/office/powerpoint/2010/main" val="5260886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7245350" y="6509010"/>
            <a:ext cx="1817688" cy="365125"/>
          </a:xfrm>
          <a:prstGeom prst="rect">
            <a:avLst/>
          </a:prstGeom>
          <a:noFill/>
          <a:ln>
            <a:noFill/>
          </a:ln>
          <a:extLst/>
        </p:spPr>
        <p:txBody>
          <a:bodyPr lIns="95773" tIns="47886" rIns="95773" bIns="47886" anchor="ctr"/>
          <a:lstStyle>
            <a:lvl1pPr defTabSz="957263">
              <a:defRPr sz="1600" b="1">
                <a:solidFill>
                  <a:schemeClr val="tx1"/>
                </a:solidFill>
                <a:latin typeface="Arial" charset="0"/>
                <a:ea typeface="PMingLiU" pitchFamily="18" charset="-120"/>
              </a:defRPr>
            </a:lvl1pPr>
            <a:lvl2pPr marL="742950" indent="-285750" defTabSz="957263">
              <a:defRPr sz="1600" b="1">
                <a:solidFill>
                  <a:schemeClr val="tx1"/>
                </a:solidFill>
                <a:latin typeface="Arial" charset="0"/>
                <a:ea typeface="PMingLiU" pitchFamily="18" charset="-120"/>
              </a:defRPr>
            </a:lvl2pPr>
            <a:lvl3pPr marL="1143000" indent="-228600" defTabSz="957263">
              <a:defRPr sz="1600" b="1">
                <a:solidFill>
                  <a:schemeClr val="tx1"/>
                </a:solidFill>
                <a:latin typeface="Arial" charset="0"/>
                <a:ea typeface="PMingLiU" pitchFamily="18" charset="-120"/>
              </a:defRPr>
            </a:lvl3pPr>
            <a:lvl4pPr marL="1600200" indent="-228600" defTabSz="957263">
              <a:defRPr sz="1600" b="1">
                <a:solidFill>
                  <a:schemeClr val="tx1"/>
                </a:solidFill>
                <a:latin typeface="Arial" charset="0"/>
                <a:ea typeface="PMingLiU" pitchFamily="18" charset="-120"/>
              </a:defRPr>
            </a:lvl4pPr>
            <a:lvl5pPr marL="2057400" indent="-228600" defTabSz="957263">
              <a:defRPr sz="1600" b="1">
                <a:solidFill>
                  <a:schemeClr val="tx1"/>
                </a:solidFill>
                <a:latin typeface="Arial" charset="0"/>
                <a:ea typeface="PMingLiU" pitchFamily="18" charset="-120"/>
              </a:defRPr>
            </a:lvl5pPr>
            <a:lvl6pPr marL="2514600" indent="-228600" algn="ctr" defTabSz="957263" eaLnBrk="0" fontAlgn="base" hangingPunct="0">
              <a:spcBef>
                <a:spcPct val="0"/>
              </a:spcBef>
              <a:spcAft>
                <a:spcPct val="0"/>
              </a:spcAft>
              <a:defRPr sz="1600" b="1">
                <a:solidFill>
                  <a:schemeClr val="tx1"/>
                </a:solidFill>
                <a:latin typeface="Arial" charset="0"/>
                <a:ea typeface="PMingLiU" pitchFamily="18" charset="-120"/>
              </a:defRPr>
            </a:lvl6pPr>
            <a:lvl7pPr marL="2971800" indent="-228600" algn="ctr" defTabSz="957263" eaLnBrk="0" fontAlgn="base" hangingPunct="0">
              <a:spcBef>
                <a:spcPct val="0"/>
              </a:spcBef>
              <a:spcAft>
                <a:spcPct val="0"/>
              </a:spcAft>
              <a:defRPr sz="1600" b="1">
                <a:solidFill>
                  <a:schemeClr val="tx1"/>
                </a:solidFill>
                <a:latin typeface="Arial" charset="0"/>
                <a:ea typeface="PMingLiU" pitchFamily="18" charset="-120"/>
              </a:defRPr>
            </a:lvl7pPr>
            <a:lvl8pPr marL="3429000" indent="-228600" algn="ctr" defTabSz="957263" eaLnBrk="0" fontAlgn="base" hangingPunct="0">
              <a:spcBef>
                <a:spcPct val="0"/>
              </a:spcBef>
              <a:spcAft>
                <a:spcPct val="0"/>
              </a:spcAft>
              <a:defRPr sz="1600" b="1">
                <a:solidFill>
                  <a:schemeClr val="tx1"/>
                </a:solidFill>
                <a:latin typeface="Arial" charset="0"/>
                <a:ea typeface="PMingLiU" pitchFamily="18" charset="-120"/>
              </a:defRPr>
            </a:lvl8pPr>
            <a:lvl9pPr marL="3886200" indent="-228600" algn="ctr" defTabSz="957263" eaLnBrk="0" fontAlgn="base" hangingPunct="0">
              <a:spcBef>
                <a:spcPct val="0"/>
              </a:spcBef>
              <a:spcAft>
                <a:spcPct val="0"/>
              </a:spcAft>
              <a:defRPr sz="1600" b="1">
                <a:solidFill>
                  <a:schemeClr val="tx1"/>
                </a:solidFill>
                <a:latin typeface="Arial" charset="0"/>
                <a:ea typeface="PMingLiU" pitchFamily="18" charset="-120"/>
              </a:defRPr>
            </a:lvl9pPr>
          </a:lstStyle>
          <a:p>
            <a:pPr algn="r" fontAlgn="base">
              <a:spcBef>
                <a:spcPct val="0"/>
              </a:spcBef>
              <a:spcAft>
                <a:spcPct val="0"/>
              </a:spcAft>
              <a:defRPr/>
            </a:pPr>
            <a:fld id="{7A8CEB98-D255-4F2F-A1B3-48B204B20F31}" type="slidenum">
              <a:rPr lang="en-US" sz="1300" b="0" smtClean="0">
                <a:solidFill>
                  <a:prstClr val="white"/>
                </a:solidFill>
                <a:latin typeface="Calibri" pitchFamily="34" charset="0"/>
                <a:cs typeface="Arial" charset="0"/>
              </a:rPr>
              <a:pPr algn="r" fontAlgn="base">
                <a:spcBef>
                  <a:spcPct val="0"/>
                </a:spcBef>
                <a:spcAft>
                  <a:spcPct val="0"/>
                </a:spcAft>
                <a:defRPr/>
              </a:pPr>
              <a:t>‹#›</a:t>
            </a:fld>
            <a:endParaRPr lang="en-US" sz="1300" b="0" dirty="0" smtClean="0">
              <a:solidFill>
                <a:prstClr val="white"/>
              </a:solidFill>
              <a:latin typeface="Calibri" pitchFamily="34" charset="0"/>
              <a:cs typeface="Arial" charset="0"/>
            </a:endParaRPr>
          </a:p>
        </p:txBody>
      </p:sp>
      <p:sp>
        <p:nvSpPr>
          <p:cNvPr id="6" name="Footer Placeholder 4"/>
          <p:cNvSpPr>
            <a:spLocks noGrp="1"/>
          </p:cNvSpPr>
          <p:nvPr>
            <p:ph type="ftr" sz="quarter" idx="11"/>
          </p:nvPr>
        </p:nvSpPr>
        <p:spPr>
          <a:xfrm>
            <a:off x="3124201" y="6356350"/>
            <a:ext cx="2895600" cy="365125"/>
          </a:xfrm>
        </p:spPr>
        <p:txBody>
          <a:bodyPr/>
          <a:lstStyle/>
          <a:p>
            <a:r>
              <a:rPr lang="en-US" dirty="0" smtClean="0">
                <a:solidFill>
                  <a:prstClr val="black">
                    <a:tint val="75000"/>
                  </a:prstClr>
                </a:solidFill>
              </a:rPr>
              <a:t>Som Mittal</a:t>
            </a:r>
          </a:p>
        </p:txBody>
      </p:sp>
    </p:spTree>
    <p:extLst>
      <p:ext uri="{BB962C8B-B14F-4D97-AF65-F5344CB8AC3E}">
        <p14:creationId xmlns:p14="http://schemas.microsoft.com/office/powerpoint/2010/main" val="19193733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7245350" y="6509010"/>
            <a:ext cx="1817688" cy="365125"/>
          </a:xfrm>
          <a:prstGeom prst="rect">
            <a:avLst/>
          </a:prstGeom>
          <a:noFill/>
          <a:ln>
            <a:noFill/>
          </a:ln>
          <a:extLst/>
        </p:spPr>
        <p:txBody>
          <a:bodyPr lIns="95773" tIns="47886" rIns="95773" bIns="47886" anchor="ctr"/>
          <a:lstStyle>
            <a:lvl1pPr defTabSz="957263">
              <a:defRPr sz="1600" b="1">
                <a:solidFill>
                  <a:schemeClr val="tx1"/>
                </a:solidFill>
                <a:latin typeface="Arial" charset="0"/>
                <a:ea typeface="PMingLiU" pitchFamily="18" charset="-120"/>
              </a:defRPr>
            </a:lvl1pPr>
            <a:lvl2pPr marL="742950" indent="-285750" defTabSz="957263">
              <a:defRPr sz="1600" b="1">
                <a:solidFill>
                  <a:schemeClr val="tx1"/>
                </a:solidFill>
                <a:latin typeface="Arial" charset="0"/>
                <a:ea typeface="PMingLiU" pitchFamily="18" charset="-120"/>
              </a:defRPr>
            </a:lvl2pPr>
            <a:lvl3pPr marL="1143000" indent="-228600" defTabSz="957263">
              <a:defRPr sz="1600" b="1">
                <a:solidFill>
                  <a:schemeClr val="tx1"/>
                </a:solidFill>
                <a:latin typeface="Arial" charset="0"/>
                <a:ea typeface="PMingLiU" pitchFamily="18" charset="-120"/>
              </a:defRPr>
            </a:lvl3pPr>
            <a:lvl4pPr marL="1600200" indent="-228600" defTabSz="957263">
              <a:defRPr sz="1600" b="1">
                <a:solidFill>
                  <a:schemeClr val="tx1"/>
                </a:solidFill>
                <a:latin typeface="Arial" charset="0"/>
                <a:ea typeface="PMingLiU" pitchFamily="18" charset="-120"/>
              </a:defRPr>
            </a:lvl4pPr>
            <a:lvl5pPr marL="2057400" indent="-228600" defTabSz="957263">
              <a:defRPr sz="1600" b="1">
                <a:solidFill>
                  <a:schemeClr val="tx1"/>
                </a:solidFill>
                <a:latin typeface="Arial" charset="0"/>
                <a:ea typeface="PMingLiU" pitchFamily="18" charset="-120"/>
              </a:defRPr>
            </a:lvl5pPr>
            <a:lvl6pPr marL="2514600" indent="-228600" algn="ctr" defTabSz="957263" eaLnBrk="0" fontAlgn="base" hangingPunct="0">
              <a:spcBef>
                <a:spcPct val="0"/>
              </a:spcBef>
              <a:spcAft>
                <a:spcPct val="0"/>
              </a:spcAft>
              <a:defRPr sz="1600" b="1">
                <a:solidFill>
                  <a:schemeClr val="tx1"/>
                </a:solidFill>
                <a:latin typeface="Arial" charset="0"/>
                <a:ea typeface="PMingLiU" pitchFamily="18" charset="-120"/>
              </a:defRPr>
            </a:lvl6pPr>
            <a:lvl7pPr marL="2971800" indent="-228600" algn="ctr" defTabSz="957263" eaLnBrk="0" fontAlgn="base" hangingPunct="0">
              <a:spcBef>
                <a:spcPct val="0"/>
              </a:spcBef>
              <a:spcAft>
                <a:spcPct val="0"/>
              </a:spcAft>
              <a:defRPr sz="1600" b="1">
                <a:solidFill>
                  <a:schemeClr val="tx1"/>
                </a:solidFill>
                <a:latin typeface="Arial" charset="0"/>
                <a:ea typeface="PMingLiU" pitchFamily="18" charset="-120"/>
              </a:defRPr>
            </a:lvl7pPr>
            <a:lvl8pPr marL="3429000" indent="-228600" algn="ctr" defTabSz="957263" eaLnBrk="0" fontAlgn="base" hangingPunct="0">
              <a:spcBef>
                <a:spcPct val="0"/>
              </a:spcBef>
              <a:spcAft>
                <a:spcPct val="0"/>
              </a:spcAft>
              <a:defRPr sz="1600" b="1">
                <a:solidFill>
                  <a:schemeClr val="tx1"/>
                </a:solidFill>
                <a:latin typeface="Arial" charset="0"/>
                <a:ea typeface="PMingLiU" pitchFamily="18" charset="-120"/>
              </a:defRPr>
            </a:lvl8pPr>
            <a:lvl9pPr marL="3886200" indent="-228600" algn="ctr" defTabSz="957263" eaLnBrk="0" fontAlgn="base" hangingPunct="0">
              <a:spcBef>
                <a:spcPct val="0"/>
              </a:spcBef>
              <a:spcAft>
                <a:spcPct val="0"/>
              </a:spcAft>
              <a:defRPr sz="1600" b="1">
                <a:solidFill>
                  <a:schemeClr val="tx1"/>
                </a:solidFill>
                <a:latin typeface="Arial" charset="0"/>
                <a:ea typeface="PMingLiU" pitchFamily="18" charset="-120"/>
              </a:defRPr>
            </a:lvl9pPr>
          </a:lstStyle>
          <a:p>
            <a:pPr algn="r" fontAlgn="base">
              <a:spcBef>
                <a:spcPct val="0"/>
              </a:spcBef>
              <a:spcAft>
                <a:spcPct val="0"/>
              </a:spcAft>
              <a:defRPr/>
            </a:pPr>
            <a:fld id="{7A8CEB98-D255-4F2F-A1B3-48B204B20F31}" type="slidenum">
              <a:rPr lang="en-US" sz="1300" b="0" smtClean="0">
                <a:solidFill>
                  <a:prstClr val="white"/>
                </a:solidFill>
                <a:latin typeface="Calibri" pitchFamily="34" charset="0"/>
                <a:cs typeface="Arial" charset="0"/>
              </a:rPr>
              <a:pPr algn="r" fontAlgn="base">
                <a:spcBef>
                  <a:spcPct val="0"/>
                </a:spcBef>
                <a:spcAft>
                  <a:spcPct val="0"/>
                </a:spcAft>
                <a:defRPr/>
              </a:pPr>
              <a:t>‹#›</a:t>
            </a:fld>
            <a:endParaRPr lang="en-US" sz="1300" b="0" dirty="0" smtClean="0">
              <a:solidFill>
                <a:prstClr val="white"/>
              </a:solidFill>
              <a:latin typeface="Calibri" pitchFamily="34" charset="0"/>
              <a:cs typeface="Arial" charset="0"/>
            </a:endParaRPr>
          </a:p>
        </p:txBody>
      </p:sp>
      <p:sp>
        <p:nvSpPr>
          <p:cNvPr id="6" name="Footer Placeholder 4"/>
          <p:cNvSpPr>
            <a:spLocks noGrp="1"/>
          </p:cNvSpPr>
          <p:nvPr>
            <p:ph type="ftr" sz="quarter" idx="11"/>
          </p:nvPr>
        </p:nvSpPr>
        <p:spPr>
          <a:xfrm>
            <a:off x="3124201" y="6356350"/>
            <a:ext cx="2895600" cy="365125"/>
          </a:xfrm>
        </p:spPr>
        <p:txBody>
          <a:bodyPr/>
          <a:lstStyle/>
          <a:p>
            <a:r>
              <a:rPr lang="en-US" dirty="0" smtClean="0">
                <a:solidFill>
                  <a:prstClr val="black">
                    <a:tint val="75000"/>
                  </a:prstClr>
                </a:solidFill>
              </a:rPr>
              <a:t>Som Mittal</a:t>
            </a:r>
          </a:p>
        </p:txBody>
      </p:sp>
    </p:spTree>
    <p:extLst>
      <p:ext uri="{BB962C8B-B14F-4D97-AF65-F5344CB8AC3E}">
        <p14:creationId xmlns:p14="http://schemas.microsoft.com/office/powerpoint/2010/main" val="6658591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22030" y="1508760"/>
            <a:ext cx="8305566" cy="4590288"/>
          </a:xfrm>
        </p:spPr>
        <p:txBody>
          <a:bodyPr lIns="0" tIns="0" rIns="0" bIns="0"/>
          <a:lstStyle>
            <a:lvl1pPr>
              <a:spcBef>
                <a:spcPts val="384"/>
              </a:spcBef>
              <a:defRPr/>
            </a:lvl1pPr>
            <a:lvl2pPr marL="457200" indent="-230400">
              <a:spcBef>
                <a:spcPts val="384"/>
              </a:spcBef>
              <a:defRPr/>
            </a:lvl2pPr>
            <a:lvl3pPr marL="914400" indent="-230400">
              <a:spcBef>
                <a:spcPts val="384"/>
              </a:spcBef>
              <a:defRPr/>
            </a:lvl3pPr>
            <a:lvl4pPr marL="1375200" indent="-234000">
              <a:spcBef>
                <a:spcPts val="384"/>
              </a:spcBef>
              <a:defRPr/>
            </a:lvl4pPr>
            <a:lvl5pPr marL="2059200" indent="-230400">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269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Som Mittal</a:t>
            </a:r>
            <a:endParaRPr lang="en-US"/>
          </a:p>
        </p:txBody>
      </p:sp>
      <p:sp>
        <p:nvSpPr>
          <p:cNvPr id="6" name="Slide Number Placeholder 5"/>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88558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Som Mittal</a:t>
            </a:r>
            <a:endParaRPr lang="en-US"/>
          </a:p>
        </p:txBody>
      </p:sp>
      <p:sp>
        <p:nvSpPr>
          <p:cNvPr id="6" name="Slide Number Placeholder 5"/>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281440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Som Mittal</a:t>
            </a:r>
            <a:endParaRPr lang="en-US"/>
          </a:p>
        </p:txBody>
      </p:sp>
      <p:sp>
        <p:nvSpPr>
          <p:cNvPr id="7" name="Slide Number Placeholder 6"/>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1778690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Som Mittal</a:t>
            </a:r>
            <a:endParaRPr lang="en-US"/>
          </a:p>
        </p:txBody>
      </p:sp>
      <p:sp>
        <p:nvSpPr>
          <p:cNvPr id="9" name="Slide Number Placeholder 8"/>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1654532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Som Mittal</a:t>
            </a:r>
            <a:endParaRPr lang="en-US"/>
          </a:p>
        </p:txBody>
      </p:sp>
      <p:sp>
        <p:nvSpPr>
          <p:cNvPr id="5" name="Slide Number Placeholder 4"/>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279456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Som Mittal</a:t>
            </a:r>
            <a:endParaRPr lang="en-US"/>
          </a:p>
        </p:txBody>
      </p:sp>
      <p:sp>
        <p:nvSpPr>
          <p:cNvPr id="4" name="Slide Number Placeholder 3"/>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414439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Som Mittal</a:t>
            </a:r>
            <a:endParaRPr lang="en-US"/>
          </a:p>
        </p:txBody>
      </p:sp>
      <p:sp>
        <p:nvSpPr>
          <p:cNvPr id="7" name="Slide Number Placeholder 6"/>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305550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Som Mittal</a:t>
            </a:r>
            <a:endParaRPr lang="en-US"/>
          </a:p>
        </p:txBody>
      </p:sp>
      <p:sp>
        <p:nvSpPr>
          <p:cNvPr id="7" name="Slide Number Placeholder 6"/>
          <p:cNvSpPr>
            <a:spLocks noGrp="1"/>
          </p:cNvSpPr>
          <p:nvPr>
            <p:ph type="sldNum" sz="quarter" idx="12"/>
          </p:nvPr>
        </p:nvSpPr>
        <p:spPr/>
        <p:txBody>
          <a:bodyPr/>
          <a:lstStyle/>
          <a:p>
            <a:fld id="{621A0C54-A3EA-5348-8BDE-7B2EADA151ED}" type="slidenum">
              <a:rPr lang="en-US" smtClean="0"/>
              <a:t>‹#›</a:t>
            </a:fld>
            <a:endParaRPr lang="en-US"/>
          </a:p>
        </p:txBody>
      </p:sp>
    </p:spTree>
    <p:extLst>
      <p:ext uri="{BB962C8B-B14F-4D97-AF65-F5344CB8AC3E}">
        <p14:creationId xmlns:p14="http://schemas.microsoft.com/office/powerpoint/2010/main" val="369375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Som Mittal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A0C54-A3EA-5348-8BDE-7B2EADA151ED}" type="slidenum">
              <a:rPr lang="en-US" smtClean="0"/>
              <a:t>‹#›</a:t>
            </a:fld>
            <a:endParaRPr lang="en-US"/>
          </a:p>
        </p:txBody>
      </p:sp>
    </p:spTree>
    <p:extLst>
      <p:ext uri="{BB962C8B-B14F-4D97-AF65-F5344CB8AC3E}">
        <p14:creationId xmlns:p14="http://schemas.microsoft.com/office/powerpoint/2010/main" val="228399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2.xml"/><Relationship Id="rId7" Type="http://schemas.openxmlformats.org/officeDocument/2006/relationships/image" Target="../media/image61.png"/><Relationship Id="rId2" Type="http://schemas.openxmlformats.org/officeDocument/2006/relationships/tags" Target="../tags/tag21.xml"/><Relationship Id="rId1" Type="http://schemas.openxmlformats.org/officeDocument/2006/relationships/vmlDrawing" Target="../drawings/vmlDrawing5.v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10.xml"/><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hyperlink" Target="http://www.ssgmce.org/img/STD%20Booth.JPG" TargetMode="External"/><Relationship Id="rId7" Type="http://schemas.openxmlformats.org/officeDocument/2006/relationships/image" Target="../media/image74.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image" Target="../media/image90.wmf"/><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7.jpeg"/><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image" Target="../media/image96.emf"/><Relationship Id="rId5" Type="http://schemas.openxmlformats.org/officeDocument/2006/relationships/oleObject" Target="../embeddings/oleObject6.bin"/><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3" Type="http://schemas.openxmlformats.org/officeDocument/2006/relationships/tags" Target="../tags/tag35.xml"/><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png"/><Relationship Id="rId21" Type="http://schemas.openxmlformats.org/officeDocument/2006/relationships/image" Target="../media/image102.jpeg"/><Relationship Id="rId34" Type="http://schemas.openxmlformats.org/officeDocument/2006/relationships/image" Target="../media/image115.png"/><Relationship Id="rId42" Type="http://schemas.openxmlformats.org/officeDocument/2006/relationships/image" Target="../media/image123.png"/><Relationship Id="rId47" Type="http://schemas.openxmlformats.org/officeDocument/2006/relationships/image" Target="../media/image128.jpeg"/><Relationship Id="rId50" Type="http://schemas.openxmlformats.org/officeDocument/2006/relationships/image" Target="../media/image131.png"/><Relationship Id="rId55" Type="http://schemas.openxmlformats.org/officeDocument/2006/relationships/hyperlink" Target="http://www.welldoc.com/" TargetMode="External"/><Relationship Id="rId63" Type="http://schemas.openxmlformats.org/officeDocument/2006/relationships/image" Target="../media/image143.png"/><Relationship Id="rId68" Type="http://schemas.openxmlformats.org/officeDocument/2006/relationships/image" Target="../media/image148.png"/><Relationship Id="rId7" Type="http://schemas.openxmlformats.org/officeDocument/2006/relationships/tags" Target="../tags/tag29.xml"/><Relationship Id="rId71" Type="http://schemas.openxmlformats.org/officeDocument/2006/relationships/image" Target="../media/image151.png"/><Relationship Id="rId2" Type="http://schemas.openxmlformats.org/officeDocument/2006/relationships/tags" Target="../tags/tag24.xml"/><Relationship Id="rId16" Type="http://schemas.openxmlformats.org/officeDocument/2006/relationships/oleObject" Target="../embeddings/oleObject7.bin"/><Relationship Id="rId29" Type="http://schemas.openxmlformats.org/officeDocument/2006/relationships/image" Target="../media/image110.png"/><Relationship Id="rId1" Type="http://schemas.openxmlformats.org/officeDocument/2006/relationships/vmlDrawing" Target="../drawings/vmlDrawing7.v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png"/><Relationship Id="rId40" Type="http://schemas.openxmlformats.org/officeDocument/2006/relationships/image" Target="../media/image121.png"/><Relationship Id="rId45" Type="http://schemas.openxmlformats.org/officeDocument/2006/relationships/image" Target="../media/image126.png"/><Relationship Id="rId53" Type="http://schemas.openxmlformats.org/officeDocument/2006/relationships/image" Target="../media/image134.jpeg"/><Relationship Id="rId58" Type="http://schemas.openxmlformats.org/officeDocument/2006/relationships/image" Target="../media/image138.png"/><Relationship Id="rId66" Type="http://schemas.openxmlformats.org/officeDocument/2006/relationships/image" Target="../media/image146.png"/><Relationship Id="rId5" Type="http://schemas.openxmlformats.org/officeDocument/2006/relationships/tags" Target="../tags/tag27.xml"/><Relationship Id="rId15" Type="http://schemas.openxmlformats.org/officeDocument/2006/relationships/notesSlide" Target="../notesSlides/notesSlide16.xml"/><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7.png"/><Relationship Id="rId49" Type="http://schemas.openxmlformats.org/officeDocument/2006/relationships/image" Target="../media/image130.png"/><Relationship Id="rId57" Type="http://schemas.openxmlformats.org/officeDocument/2006/relationships/image" Target="../media/image137.png"/><Relationship Id="rId61" Type="http://schemas.openxmlformats.org/officeDocument/2006/relationships/image" Target="../media/image141.png"/><Relationship Id="rId10" Type="http://schemas.openxmlformats.org/officeDocument/2006/relationships/tags" Target="../tags/tag32.xml"/><Relationship Id="rId19" Type="http://schemas.openxmlformats.org/officeDocument/2006/relationships/image" Target="../media/image100.png"/><Relationship Id="rId31" Type="http://schemas.openxmlformats.org/officeDocument/2006/relationships/image" Target="../media/image112.png"/><Relationship Id="rId44" Type="http://schemas.openxmlformats.org/officeDocument/2006/relationships/image" Target="../media/image125.png"/><Relationship Id="rId52" Type="http://schemas.openxmlformats.org/officeDocument/2006/relationships/image" Target="../media/image133.jpeg"/><Relationship Id="rId60" Type="http://schemas.openxmlformats.org/officeDocument/2006/relationships/image" Target="../media/image140.png"/><Relationship Id="rId65" Type="http://schemas.openxmlformats.org/officeDocument/2006/relationships/image" Target="../media/image14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slideLayout" Target="../slideLayouts/slideLayout12.xml"/><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35" Type="http://schemas.openxmlformats.org/officeDocument/2006/relationships/image" Target="../media/image116.png"/><Relationship Id="rId43" Type="http://schemas.openxmlformats.org/officeDocument/2006/relationships/image" Target="../media/image124.png"/><Relationship Id="rId48" Type="http://schemas.openxmlformats.org/officeDocument/2006/relationships/image" Target="../media/image129.png"/><Relationship Id="rId56" Type="http://schemas.openxmlformats.org/officeDocument/2006/relationships/image" Target="../media/image136.gif"/><Relationship Id="rId64" Type="http://schemas.openxmlformats.org/officeDocument/2006/relationships/image" Target="../media/image144.png"/><Relationship Id="rId69" Type="http://schemas.openxmlformats.org/officeDocument/2006/relationships/image" Target="../media/image149.png"/><Relationship Id="rId8" Type="http://schemas.openxmlformats.org/officeDocument/2006/relationships/tags" Target="../tags/tag30.xml"/><Relationship Id="rId51" Type="http://schemas.openxmlformats.org/officeDocument/2006/relationships/image" Target="../media/image132.png"/><Relationship Id="rId3" Type="http://schemas.openxmlformats.org/officeDocument/2006/relationships/tags" Target="../tags/tag25.xml"/><Relationship Id="rId12" Type="http://schemas.openxmlformats.org/officeDocument/2006/relationships/tags" Target="../tags/tag34.xml"/><Relationship Id="rId17" Type="http://schemas.openxmlformats.org/officeDocument/2006/relationships/image" Target="../media/image98.emf"/><Relationship Id="rId25"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image" Target="../media/image119.png"/><Relationship Id="rId46" Type="http://schemas.openxmlformats.org/officeDocument/2006/relationships/image" Target="../media/image127.png"/><Relationship Id="rId59" Type="http://schemas.openxmlformats.org/officeDocument/2006/relationships/image" Target="../media/image139.png"/><Relationship Id="rId67" Type="http://schemas.openxmlformats.org/officeDocument/2006/relationships/image" Target="../media/image147.png"/><Relationship Id="rId20" Type="http://schemas.openxmlformats.org/officeDocument/2006/relationships/image" Target="../media/image101.png"/><Relationship Id="rId41" Type="http://schemas.openxmlformats.org/officeDocument/2006/relationships/image" Target="../media/image122.png"/><Relationship Id="rId54" Type="http://schemas.openxmlformats.org/officeDocument/2006/relationships/image" Target="../media/image135.png"/><Relationship Id="rId62" Type="http://schemas.openxmlformats.org/officeDocument/2006/relationships/image" Target="../media/image142.png"/><Relationship Id="rId70" Type="http://schemas.openxmlformats.org/officeDocument/2006/relationships/image" Target="../media/image150.png"/></Relationships>
</file>

<file path=ppt/slides/_rels/slide25.xml.rels><?xml version="1.0" encoding="UTF-8" standalone="yes"?>
<Relationships xmlns="http://schemas.openxmlformats.org/package/2006/relationships"><Relationship Id="rId26" Type="http://schemas.openxmlformats.org/officeDocument/2006/relationships/image" Target="../media/image174.png"/><Relationship Id="rId21" Type="http://schemas.openxmlformats.org/officeDocument/2006/relationships/image" Target="../media/image169.png"/><Relationship Id="rId34" Type="http://schemas.openxmlformats.org/officeDocument/2006/relationships/image" Target="../media/image182.png"/><Relationship Id="rId42" Type="http://schemas.openxmlformats.org/officeDocument/2006/relationships/image" Target="../media/image190.png"/><Relationship Id="rId47" Type="http://schemas.openxmlformats.org/officeDocument/2006/relationships/image" Target="../media/image195.png"/><Relationship Id="rId50" Type="http://schemas.openxmlformats.org/officeDocument/2006/relationships/image" Target="../media/image198.png"/><Relationship Id="rId55" Type="http://schemas.openxmlformats.org/officeDocument/2006/relationships/image" Target="../media/image203.png"/><Relationship Id="rId63" Type="http://schemas.openxmlformats.org/officeDocument/2006/relationships/image" Target="../media/image211.png"/><Relationship Id="rId68" Type="http://schemas.openxmlformats.org/officeDocument/2006/relationships/image" Target="../media/image216.png"/><Relationship Id="rId76" Type="http://schemas.openxmlformats.org/officeDocument/2006/relationships/image" Target="../media/image224.JPG"/><Relationship Id="rId84" Type="http://schemas.openxmlformats.org/officeDocument/2006/relationships/image" Target="../media/image232.png"/><Relationship Id="rId89" Type="http://schemas.openxmlformats.org/officeDocument/2006/relationships/image" Target="../media/image237.png"/><Relationship Id="rId97" Type="http://schemas.openxmlformats.org/officeDocument/2006/relationships/image" Target="../media/image245.png"/><Relationship Id="rId7" Type="http://schemas.openxmlformats.org/officeDocument/2006/relationships/image" Target="../media/image155.png"/><Relationship Id="rId71" Type="http://schemas.openxmlformats.org/officeDocument/2006/relationships/image" Target="../media/image219.png"/><Relationship Id="rId92" Type="http://schemas.openxmlformats.org/officeDocument/2006/relationships/image" Target="../media/image240.png"/><Relationship Id="rId2" Type="http://schemas.openxmlformats.org/officeDocument/2006/relationships/slideLayout" Target="../slideLayouts/slideLayout12.xml"/><Relationship Id="rId16" Type="http://schemas.openxmlformats.org/officeDocument/2006/relationships/image" Target="../media/image164.png"/><Relationship Id="rId29" Type="http://schemas.openxmlformats.org/officeDocument/2006/relationships/image" Target="../media/image177.png"/><Relationship Id="rId11" Type="http://schemas.openxmlformats.org/officeDocument/2006/relationships/image" Target="../media/image159.png"/><Relationship Id="rId24" Type="http://schemas.openxmlformats.org/officeDocument/2006/relationships/image" Target="../media/image172.png"/><Relationship Id="rId32" Type="http://schemas.openxmlformats.org/officeDocument/2006/relationships/image" Target="../media/image180.png"/><Relationship Id="rId37" Type="http://schemas.openxmlformats.org/officeDocument/2006/relationships/image" Target="../media/image185.png"/><Relationship Id="rId40" Type="http://schemas.openxmlformats.org/officeDocument/2006/relationships/image" Target="../media/image188.png"/><Relationship Id="rId45" Type="http://schemas.openxmlformats.org/officeDocument/2006/relationships/image" Target="../media/image193.png"/><Relationship Id="rId53" Type="http://schemas.openxmlformats.org/officeDocument/2006/relationships/image" Target="../media/image201.png"/><Relationship Id="rId58" Type="http://schemas.openxmlformats.org/officeDocument/2006/relationships/image" Target="../media/image206.png"/><Relationship Id="rId66" Type="http://schemas.openxmlformats.org/officeDocument/2006/relationships/image" Target="../media/image214.png"/><Relationship Id="rId74" Type="http://schemas.openxmlformats.org/officeDocument/2006/relationships/image" Target="../media/image222.JPG"/><Relationship Id="rId79" Type="http://schemas.openxmlformats.org/officeDocument/2006/relationships/image" Target="../media/image227.png"/><Relationship Id="rId87" Type="http://schemas.openxmlformats.org/officeDocument/2006/relationships/image" Target="../media/image235.png"/><Relationship Id="rId5" Type="http://schemas.openxmlformats.org/officeDocument/2006/relationships/image" Target="../media/image153.png"/><Relationship Id="rId61" Type="http://schemas.openxmlformats.org/officeDocument/2006/relationships/image" Target="../media/image209.png"/><Relationship Id="rId82" Type="http://schemas.openxmlformats.org/officeDocument/2006/relationships/image" Target="../media/image230.png"/><Relationship Id="rId90" Type="http://schemas.openxmlformats.org/officeDocument/2006/relationships/image" Target="../media/image238.png"/><Relationship Id="rId95" Type="http://schemas.openxmlformats.org/officeDocument/2006/relationships/image" Target="../media/image243.png"/><Relationship Id="rId19" Type="http://schemas.openxmlformats.org/officeDocument/2006/relationships/image" Target="../media/image167.pn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75.png"/><Relationship Id="rId30" Type="http://schemas.openxmlformats.org/officeDocument/2006/relationships/image" Target="../media/image178.png"/><Relationship Id="rId35" Type="http://schemas.openxmlformats.org/officeDocument/2006/relationships/image" Target="../media/image183.png"/><Relationship Id="rId43" Type="http://schemas.openxmlformats.org/officeDocument/2006/relationships/image" Target="../media/image191.png"/><Relationship Id="rId48" Type="http://schemas.openxmlformats.org/officeDocument/2006/relationships/image" Target="../media/image196.png"/><Relationship Id="rId56" Type="http://schemas.openxmlformats.org/officeDocument/2006/relationships/image" Target="../media/image204.png"/><Relationship Id="rId64" Type="http://schemas.openxmlformats.org/officeDocument/2006/relationships/image" Target="../media/image212.png"/><Relationship Id="rId69" Type="http://schemas.openxmlformats.org/officeDocument/2006/relationships/image" Target="../media/image217.png"/><Relationship Id="rId77" Type="http://schemas.openxmlformats.org/officeDocument/2006/relationships/image" Target="../media/image225.JPG"/><Relationship Id="rId8" Type="http://schemas.openxmlformats.org/officeDocument/2006/relationships/image" Target="../media/image156.png"/><Relationship Id="rId51" Type="http://schemas.openxmlformats.org/officeDocument/2006/relationships/image" Target="../media/image199.png"/><Relationship Id="rId72" Type="http://schemas.openxmlformats.org/officeDocument/2006/relationships/image" Target="../media/image220.JPG"/><Relationship Id="rId80" Type="http://schemas.openxmlformats.org/officeDocument/2006/relationships/image" Target="../media/image228.png"/><Relationship Id="rId85" Type="http://schemas.openxmlformats.org/officeDocument/2006/relationships/image" Target="../media/image233.png"/><Relationship Id="rId93" Type="http://schemas.openxmlformats.org/officeDocument/2006/relationships/image" Target="../media/image241.png"/><Relationship Id="rId98" Type="http://schemas.openxmlformats.org/officeDocument/2006/relationships/image" Target="../media/image246.png"/><Relationship Id="rId3" Type="http://schemas.openxmlformats.org/officeDocument/2006/relationships/notesSlide" Target="../notesSlides/notesSlide17.xml"/><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33" Type="http://schemas.openxmlformats.org/officeDocument/2006/relationships/image" Target="../media/image181.png"/><Relationship Id="rId38" Type="http://schemas.openxmlformats.org/officeDocument/2006/relationships/image" Target="../media/image186.png"/><Relationship Id="rId46" Type="http://schemas.openxmlformats.org/officeDocument/2006/relationships/image" Target="../media/image194.png"/><Relationship Id="rId59" Type="http://schemas.openxmlformats.org/officeDocument/2006/relationships/image" Target="../media/image207.png"/><Relationship Id="rId67" Type="http://schemas.openxmlformats.org/officeDocument/2006/relationships/image" Target="../media/image215.png"/><Relationship Id="rId20" Type="http://schemas.openxmlformats.org/officeDocument/2006/relationships/image" Target="../media/image168.png"/><Relationship Id="rId41" Type="http://schemas.openxmlformats.org/officeDocument/2006/relationships/image" Target="../media/image189.png"/><Relationship Id="rId54" Type="http://schemas.openxmlformats.org/officeDocument/2006/relationships/image" Target="../media/image202.png"/><Relationship Id="rId62" Type="http://schemas.openxmlformats.org/officeDocument/2006/relationships/image" Target="../media/image210.png"/><Relationship Id="rId70" Type="http://schemas.openxmlformats.org/officeDocument/2006/relationships/image" Target="../media/image218.png"/><Relationship Id="rId75" Type="http://schemas.openxmlformats.org/officeDocument/2006/relationships/image" Target="../media/image223.JPG"/><Relationship Id="rId83" Type="http://schemas.openxmlformats.org/officeDocument/2006/relationships/image" Target="../media/image231.png"/><Relationship Id="rId88" Type="http://schemas.openxmlformats.org/officeDocument/2006/relationships/image" Target="../media/image236.png"/><Relationship Id="rId91" Type="http://schemas.openxmlformats.org/officeDocument/2006/relationships/image" Target="../media/image239.png"/><Relationship Id="rId96" Type="http://schemas.openxmlformats.org/officeDocument/2006/relationships/image" Target="../media/image244.png"/><Relationship Id="rId1" Type="http://schemas.openxmlformats.org/officeDocument/2006/relationships/tags" Target="../tags/tag36.xml"/><Relationship Id="rId6" Type="http://schemas.openxmlformats.org/officeDocument/2006/relationships/image" Target="../media/image154.png"/><Relationship Id="rId15" Type="http://schemas.openxmlformats.org/officeDocument/2006/relationships/image" Target="../media/image163.png"/><Relationship Id="rId23" Type="http://schemas.openxmlformats.org/officeDocument/2006/relationships/image" Target="../media/image171.png"/><Relationship Id="rId28" Type="http://schemas.openxmlformats.org/officeDocument/2006/relationships/image" Target="../media/image176.png"/><Relationship Id="rId36" Type="http://schemas.openxmlformats.org/officeDocument/2006/relationships/image" Target="../media/image184.png"/><Relationship Id="rId49" Type="http://schemas.openxmlformats.org/officeDocument/2006/relationships/image" Target="../media/image197.png"/><Relationship Id="rId57" Type="http://schemas.openxmlformats.org/officeDocument/2006/relationships/image" Target="../media/image205.png"/><Relationship Id="rId10" Type="http://schemas.openxmlformats.org/officeDocument/2006/relationships/image" Target="../media/image158.png"/><Relationship Id="rId31" Type="http://schemas.openxmlformats.org/officeDocument/2006/relationships/image" Target="../media/image179.png"/><Relationship Id="rId44" Type="http://schemas.openxmlformats.org/officeDocument/2006/relationships/image" Target="../media/image192.png"/><Relationship Id="rId52" Type="http://schemas.openxmlformats.org/officeDocument/2006/relationships/image" Target="../media/image200.png"/><Relationship Id="rId60" Type="http://schemas.openxmlformats.org/officeDocument/2006/relationships/image" Target="../media/image208.png"/><Relationship Id="rId65" Type="http://schemas.openxmlformats.org/officeDocument/2006/relationships/image" Target="../media/image213.png"/><Relationship Id="rId73" Type="http://schemas.openxmlformats.org/officeDocument/2006/relationships/image" Target="../media/image221.JPG"/><Relationship Id="rId78" Type="http://schemas.openxmlformats.org/officeDocument/2006/relationships/image" Target="../media/image226.png"/><Relationship Id="rId81" Type="http://schemas.openxmlformats.org/officeDocument/2006/relationships/image" Target="../media/image229.png"/><Relationship Id="rId86" Type="http://schemas.openxmlformats.org/officeDocument/2006/relationships/image" Target="../media/image234.png"/><Relationship Id="rId94" Type="http://schemas.openxmlformats.org/officeDocument/2006/relationships/image" Target="../media/image242.png"/><Relationship Id="rId99" Type="http://schemas.openxmlformats.org/officeDocument/2006/relationships/image" Target="../media/image247.png"/><Relationship Id="rId4" Type="http://schemas.openxmlformats.org/officeDocument/2006/relationships/image" Target="../media/image152.png"/><Relationship Id="rId9" Type="http://schemas.openxmlformats.org/officeDocument/2006/relationships/image" Target="../media/image157.png"/><Relationship Id="rId13" Type="http://schemas.openxmlformats.org/officeDocument/2006/relationships/image" Target="../media/image161.png"/><Relationship Id="rId18" Type="http://schemas.openxmlformats.org/officeDocument/2006/relationships/image" Target="../media/image166.png"/><Relationship Id="rId39" Type="http://schemas.openxmlformats.org/officeDocument/2006/relationships/image" Target="../media/image18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png"/><Relationship Id="rId7" Type="http://schemas.openxmlformats.org/officeDocument/2006/relationships/image" Target="../media/image252.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51.jpeg"/><Relationship Id="rId5" Type="http://schemas.openxmlformats.org/officeDocument/2006/relationships/image" Target="../media/image250.png"/><Relationship Id="rId10" Type="http://schemas.openxmlformats.org/officeDocument/2006/relationships/image" Target="../media/image255.jpeg"/><Relationship Id="rId4" Type="http://schemas.openxmlformats.org/officeDocument/2006/relationships/image" Target="../media/image249.jpeg"/><Relationship Id="rId9" Type="http://schemas.openxmlformats.org/officeDocument/2006/relationships/image" Target="../media/image254.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22.jpg"/><Relationship Id="rId3" Type="http://schemas.openxmlformats.org/officeDocument/2006/relationships/slideLayout" Target="../slideLayouts/slideLayout12.xml"/><Relationship Id="rId21" Type="http://schemas.openxmlformats.org/officeDocument/2006/relationships/image" Target="../media/image17.jpeg"/><Relationship Id="rId7" Type="http://schemas.openxmlformats.org/officeDocument/2006/relationships/image" Target="../media/image7.png"/><Relationship Id="rId12" Type="http://schemas.microsoft.com/office/2007/relationships/hdphoto" Target="../media/hdphoto2.wdp"/><Relationship Id="rId17" Type="http://schemas.openxmlformats.org/officeDocument/2006/relationships/image" Target="../media/image13.gif"/><Relationship Id="rId25" Type="http://schemas.openxmlformats.org/officeDocument/2006/relationships/image" Target="../media/image21.png"/><Relationship Id="rId2" Type="http://schemas.openxmlformats.org/officeDocument/2006/relationships/tags" Target="../tags/tag1.xml"/><Relationship Id="rId16" Type="http://schemas.microsoft.com/office/2007/relationships/hdphoto" Target="../media/hdphoto4.wdp"/><Relationship Id="rId20" Type="http://schemas.openxmlformats.org/officeDocument/2006/relationships/image" Target="../media/image16.jpeg"/><Relationship Id="rId29" Type="http://schemas.openxmlformats.org/officeDocument/2006/relationships/image" Target="../media/image25.jpeg"/><Relationship Id="rId1" Type="http://schemas.openxmlformats.org/officeDocument/2006/relationships/vmlDrawing" Target="../drawings/vmlDrawing1.vml"/><Relationship Id="rId6" Type="http://schemas.openxmlformats.org/officeDocument/2006/relationships/image" Target="../media/image6.emf"/><Relationship Id="rId11" Type="http://schemas.openxmlformats.org/officeDocument/2006/relationships/image" Target="../media/image10.png"/><Relationship Id="rId24" Type="http://schemas.openxmlformats.org/officeDocument/2006/relationships/image" Target="../media/image20.png"/><Relationship Id="rId5" Type="http://schemas.openxmlformats.org/officeDocument/2006/relationships/oleObject" Target="../embeddings/oleObject1.bin"/><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9.jpeg"/><Relationship Id="rId19" Type="http://schemas.openxmlformats.org/officeDocument/2006/relationships/image" Target="../media/image15.jpeg"/><Relationship Id="rId31" Type="http://schemas.openxmlformats.org/officeDocument/2006/relationships/image" Target="../media/image27.jpg"/><Relationship Id="rId4" Type="http://schemas.openxmlformats.org/officeDocument/2006/relationships/notesSlide" Target="../notesSlides/notesSlide3.xml"/><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image" Target="../media/image18.png"/><Relationship Id="rId27" Type="http://schemas.openxmlformats.org/officeDocument/2006/relationships/image" Target="../media/image23.jpeg"/><Relationship Id="rId30"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18" Type="http://schemas.openxmlformats.org/officeDocument/2006/relationships/image" Target="../media/image40.png"/><Relationship Id="rId3" Type="http://schemas.openxmlformats.org/officeDocument/2006/relationships/slideLayout" Target="../slideLayouts/slideLayout13.xml"/><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tags" Target="../tags/tag2.xml"/><Relationship Id="rId16" Type="http://schemas.openxmlformats.org/officeDocument/2006/relationships/image" Target="../media/image38.jpeg"/><Relationship Id="rId1" Type="http://schemas.openxmlformats.org/officeDocument/2006/relationships/vmlDrawing" Target="../drawings/vmlDrawing2.vml"/><Relationship Id="rId6" Type="http://schemas.openxmlformats.org/officeDocument/2006/relationships/image" Target="../media/image29.emf"/><Relationship Id="rId11" Type="http://schemas.openxmlformats.org/officeDocument/2006/relationships/image" Target="../media/image34.jpeg"/><Relationship Id="rId5" Type="http://schemas.openxmlformats.org/officeDocument/2006/relationships/oleObject" Target="../embeddings/oleObject2.bin"/><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32.jpe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7.wdp"/><Relationship Id="rId18" Type="http://schemas.openxmlformats.org/officeDocument/2006/relationships/image" Target="../media/image50.jpeg"/><Relationship Id="rId3" Type="http://schemas.openxmlformats.org/officeDocument/2006/relationships/slideLayout" Target="../slideLayouts/slideLayout14.xml"/><Relationship Id="rId21" Type="http://schemas.openxmlformats.org/officeDocument/2006/relationships/image" Target="../media/image53.png"/><Relationship Id="rId7" Type="http://schemas.openxmlformats.org/officeDocument/2006/relationships/image" Target="../media/image41.jpeg"/><Relationship Id="rId12" Type="http://schemas.openxmlformats.org/officeDocument/2006/relationships/image" Target="../media/image45.png"/><Relationship Id="rId17" Type="http://schemas.openxmlformats.org/officeDocument/2006/relationships/image" Target="../media/image49.gif"/><Relationship Id="rId2" Type="http://schemas.openxmlformats.org/officeDocument/2006/relationships/tags" Target="../tags/tag3.xml"/><Relationship Id="rId16" Type="http://schemas.openxmlformats.org/officeDocument/2006/relationships/image" Target="../media/image48.jpeg"/><Relationship Id="rId20" Type="http://schemas.openxmlformats.org/officeDocument/2006/relationships/image" Target="../media/image52.jpeg"/><Relationship Id="rId1" Type="http://schemas.openxmlformats.org/officeDocument/2006/relationships/vmlDrawing" Target="../drawings/vmlDrawing3.vml"/><Relationship Id="rId6" Type="http://schemas.openxmlformats.org/officeDocument/2006/relationships/image" Target="../media/image29.emf"/><Relationship Id="rId11" Type="http://schemas.openxmlformats.org/officeDocument/2006/relationships/image" Target="../media/image44.png"/><Relationship Id="rId5" Type="http://schemas.openxmlformats.org/officeDocument/2006/relationships/oleObject" Target="../embeddings/oleObject3.bin"/><Relationship Id="rId15" Type="http://schemas.openxmlformats.org/officeDocument/2006/relationships/image" Target="../media/image47.jpeg"/><Relationship Id="rId23" Type="http://schemas.openxmlformats.org/officeDocument/2006/relationships/image" Target="../media/image55.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notesSlide" Target="../notesSlides/notesSlide6.xml"/><Relationship Id="rId9" Type="http://schemas.microsoft.com/office/2007/relationships/hdphoto" Target="../media/hdphoto6.wdp"/><Relationship Id="rId14" Type="http://schemas.openxmlformats.org/officeDocument/2006/relationships/image" Target="../media/image46.jpeg"/><Relationship Id="rId22"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56.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image" Target="../media/image57.jpeg"/><Relationship Id="rId3" Type="http://schemas.openxmlformats.org/officeDocument/2006/relationships/tags" Target="../tags/tag7.xml"/><Relationship Id="rId21" Type="http://schemas.openxmlformats.org/officeDocument/2006/relationships/image" Target="../media/image60.jpe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slideLayout" Target="../slideLayouts/slideLayout2.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image" Target="../media/image59.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image" Target="../media/image58.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lgn="ctr"/>
            <a:r>
              <a:rPr lang="en-US" sz="1200" dirty="0" err="1" smtClean="0">
                <a:solidFill>
                  <a:schemeClr val="tx1"/>
                </a:solidFill>
              </a:rPr>
              <a:t>Som</a:t>
            </a:r>
            <a:r>
              <a:rPr lang="en-US" sz="1200" dirty="0" smtClean="0">
                <a:solidFill>
                  <a:schemeClr val="tx1"/>
                </a:solidFill>
              </a:rPr>
              <a:t> Mittal</a:t>
            </a:r>
            <a:endParaRPr lang="en-US" sz="1200" dirty="0">
              <a:solidFill>
                <a:schemeClr val="tx1"/>
              </a:solidFill>
            </a:endParaRPr>
          </a:p>
        </p:txBody>
      </p:sp>
      <p:sp>
        <p:nvSpPr>
          <p:cNvPr id="2" name="Slide Number Placeholder 1"/>
          <p:cNvSpPr>
            <a:spLocks noGrp="1"/>
          </p:cNvSpPr>
          <p:nvPr>
            <p:ph type="sldNum" sz="quarter" idx="4294967295"/>
          </p:nvPr>
        </p:nvSpPr>
        <p:spPr>
          <a:xfrm>
            <a:off x="6616931" y="6311260"/>
            <a:ext cx="2133600" cy="365125"/>
          </a:xfrm>
        </p:spPr>
        <p:txBody>
          <a:bodyPr/>
          <a:lstStyle/>
          <a:p>
            <a:fld id="{3E1A41CF-8462-4BDC-BB2B-71A147090224}" type="slidenum">
              <a:rPr lang="en-US" smtClean="0">
                <a:solidFill>
                  <a:schemeClr val="accent5">
                    <a:lumMod val="20000"/>
                    <a:lumOff val="80000"/>
                  </a:schemeClr>
                </a:solidFill>
              </a:rPr>
              <a:t>1</a:t>
            </a:fld>
            <a:endParaRPr lang="en-US" dirty="0">
              <a:solidFill>
                <a:schemeClr val="accent5">
                  <a:lumMod val="20000"/>
                  <a:lumOff val="8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5" y="0"/>
            <a:ext cx="9144000" cy="6858000"/>
          </a:xfrm>
          <a:prstGeom prst="rect">
            <a:avLst/>
          </a:prstGeom>
          <a:ln>
            <a:solidFill>
              <a:schemeClr val="accent1"/>
            </a:solidFill>
          </a:ln>
        </p:spPr>
      </p:pic>
      <p:sp>
        <p:nvSpPr>
          <p:cNvPr id="6" name="TextBox 5"/>
          <p:cNvSpPr txBox="1"/>
          <p:nvPr/>
        </p:nvSpPr>
        <p:spPr>
          <a:xfrm>
            <a:off x="430306" y="188259"/>
            <a:ext cx="7974106" cy="1077218"/>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T</a:t>
            </a:r>
            <a:r>
              <a:rPr lang="en-US" sz="3200" b="1" dirty="0" smtClean="0">
                <a:solidFill>
                  <a:schemeClr val="bg1"/>
                </a:solidFill>
                <a:latin typeface="Cambria" panose="02040503050406030204" pitchFamily="18" charset="0"/>
                <a:cs typeface="Arial" panose="020B0604020202020204" pitchFamily="34" charset="0"/>
              </a:rPr>
              <a:t>ransforming Healthcare-</a:t>
            </a:r>
          </a:p>
          <a:p>
            <a:pPr algn="ctr"/>
            <a:r>
              <a:rPr lang="en-US" sz="3200" b="1" dirty="0" smtClean="0">
                <a:solidFill>
                  <a:schemeClr val="bg1"/>
                </a:solidFill>
                <a:latin typeface="Cambria" panose="02040503050406030204" pitchFamily="18" charset="0"/>
                <a:cs typeface="Arial" panose="020B0604020202020204" pitchFamily="34" charset="0"/>
              </a:rPr>
              <a:t>Leveraging Technology</a:t>
            </a:r>
            <a:endParaRPr lang="en-US" sz="3200" b="1" dirty="0">
              <a:solidFill>
                <a:schemeClr val="bg1"/>
              </a:solidFill>
              <a:latin typeface="Cambria" panose="02040503050406030204" pitchFamily="18" charset="0"/>
              <a:cs typeface="Arial" panose="020B0604020202020204" pitchFamily="34" charset="0"/>
            </a:endParaRPr>
          </a:p>
        </p:txBody>
      </p:sp>
      <p:sp>
        <p:nvSpPr>
          <p:cNvPr id="8" name="TextBox 7"/>
          <p:cNvSpPr txBox="1"/>
          <p:nvPr/>
        </p:nvSpPr>
        <p:spPr>
          <a:xfrm>
            <a:off x="6481828" y="5181519"/>
            <a:ext cx="2403805" cy="646331"/>
          </a:xfrm>
          <a:prstGeom prst="rect">
            <a:avLst/>
          </a:prstGeom>
          <a:noFill/>
        </p:spPr>
        <p:txBody>
          <a:bodyPr wrap="square" rtlCol="0">
            <a:spAutoFit/>
          </a:bodyPr>
          <a:lstStyle/>
          <a:p>
            <a:pPr algn="ctr"/>
            <a:r>
              <a:rPr lang="en-US" b="1" dirty="0" err="1">
                <a:solidFill>
                  <a:schemeClr val="bg1"/>
                </a:solidFill>
                <a:latin typeface="Arial" panose="020B0604020202020204" pitchFamily="34" charset="0"/>
                <a:cs typeface="Arial" panose="020B0604020202020204" pitchFamily="34" charset="0"/>
              </a:rPr>
              <a:t>Som</a:t>
            </a:r>
            <a:r>
              <a:rPr lang="en-US" b="1" dirty="0">
                <a:solidFill>
                  <a:schemeClr val="bg1"/>
                </a:solidFill>
                <a:latin typeface="Arial" panose="020B0604020202020204" pitchFamily="34" charset="0"/>
                <a:cs typeface="Arial" panose="020B0604020202020204" pitchFamily="34" charset="0"/>
              </a:rPr>
              <a:t> Mittal</a:t>
            </a:r>
          </a:p>
          <a:p>
            <a:pPr algn="ctr"/>
            <a:r>
              <a:rPr lang="en-US" b="1" dirty="0">
                <a:solidFill>
                  <a:schemeClr val="bg1"/>
                </a:solidFill>
                <a:latin typeface="Arial" panose="020B0604020202020204" pitchFamily="34" charset="0"/>
                <a:cs typeface="Arial" panose="020B0604020202020204" pitchFamily="34" charset="0"/>
              </a:rPr>
              <a:t>Sep 2016</a:t>
            </a:r>
          </a:p>
        </p:txBody>
      </p:sp>
    </p:spTree>
    <p:extLst>
      <p:ext uri="{BB962C8B-B14F-4D97-AF65-F5344CB8AC3E}">
        <p14:creationId xmlns:p14="http://schemas.microsoft.com/office/powerpoint/2010/main" val="546995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31750"/>
            <a:ext cx="8229600" cy="668338"/>
          </a:xfrm>
        </p:spPr>
        <p:txBody>
          <a:bodyPr>
            <a:normAutofit/>
          </a:bodyPr>
          <a:lstStyle/>
          <a:p>
            <a:pPr algn="l"/>
            <a:r>
              <a:rPr lang="en-US" sz="2500" b="1" dirty="0" smtClean="0">
                <a:latin typeface="Arial" panose="020B0604020202020204" pitchFamily="34" charset="0"/>
                <a:cs typeface="Arial" panose="020B0604020202020204" pitchFamily="34" charset="0"/>
              </a:rPr>
              <a:t>What's impacting the hospital?</a:t>
            </a:r>
            <a:endParaRPr lang="en-US" sz="2500" b="1" dirty="0">
              <a:latin typeface="Arial" panose="020B0604020202020204" pitchFamily="34" charset="0"/>
              <a:cs typeface="Arial" panose="020B0604020202020204" pitchFamily="34" charset="0"/>
            </a:endParaRPr>
          </a:p>
        </p:txBody>
      </p:sp>
      <p:sp>
        <p:nvSpPr>
          <p:cNvPr id="3" name="Content Placeholder 6"/>
          <p:cNvSpPr txBox="1">
            <a:spLocks/>
          </p:cNvSpPr>
          <p:nvPr/>
        </p:nvSpPr>
        <p:spPr>
          <a:xfrm>
            <a:off x="214313" y="914400"/>
            <a:ext cx="3954055" cy="5620450"/>
          </a:xfrm>
          <a:prstGeom prst="rect">
            <a:avLst/>
          </a:prstGeom>
        </p:spPr>
        <p:txBody>
          <a:bodyPr/>
          <a:lstStyle/>
          <a:p>
            <a:pPr marL="0" marR="0" lvl="0" indent="0" algn="l" defTabSz="914400" rtl="0" eaLnBrk="1" fontAlgn="auto" latinLnBrk="0" hangingPunct="1">
              <a:lnSpc>
                <a:spcPct val="100000"/>
              </a:lnSpc>
              <a:spcBef>
                <a:spcPts val="384"/>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Search</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Big Data</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RFID Technology</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Mobile Diagnostics</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Connected Devices,</a:t>
            </a:r>
            <a:r>
              <a:rPr kumimoji="0" lang="en-US" b="1" i="0" u="none" strike="noStrike" kern="1200" cap="none" spc="0" normalizeH="0" noProof="0" dirty="0" smtClean="0">
                <a:ln>
                  <a:noFill/>
                </a:ln>
                <a:solidFill>
                  <a:schemeClr val="tx1"/>
                </a:solidFill>
                <a:effectLst/>
                <a:uLnTx/>
                <a:uFillTx/>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Wearable &amp; Embedded Devices</a:t>
            </a:r>
          </a:p>
          <a:p>
            <a:pPr lvl="0">
              <a:spcBef>
                <a:spcPts val="384"/>
              </a:spcBef>
              <a:defRPr/>
            </a:pPr>
            <a:endParaRPr lang="en-US" sz="1100" b="1" dirty="0" smtClean="0">
              <a:latin typeface="Arial" panose="020B0604020202020204" pitchFamily="34" charset="0"/>
              <a:cs typeface="Arial" panose="020B0604020202020204" pitchFamily="34" charset="0"/>
            </a:endParaRPr>
          </a:p>
          <a:p>
            <a:pPr lvl="0">
              <a:spcBef>
                <a:spcPts val="384"/>
              </a:spcBef>
              <a:defRPr/>
            </a:pPr>
            <a:r>
              <a:rPr lang="en-US" b="1" dirty="0" smtClean="0">
                <a:latin typeface="Arial" panose="020B0604020202020204" pitchFamily="34" charset="0"/>
                <a:cs typeface="Arial" panose="020B0604020202020204" pitchFamily="34" charset="0"/>
              </a:rPr>
              <a:t>Wellness Apps</a:t>
            </a:r>
          </a:p>
          <a:p>
            <a:pPr lvl="0">
              <a:spcBef>
                <a:spcPts val="384"/>
              </a:spcBef>
              <a:defRPr/>
            </a:pPr>
            <a:endParaRPr lang="en-US" b="1" dirty="0" smtClean="0">
              <a:latin typeface="Arial" panose="020B0604020202020204" pitchFamily="34" charset="0"/>
              <a:cs typeface="Arial" panose="020B0604020202020204" pitchFamily="34" charset="0"/>
            </a:endParaRPr>
          </a:p>
          <a:p>
            <a:pPr>
              <a:spcBef>
                <a:spcPts val="384"/>
              </a:spcBef>
              <a:defRPr/>
            </a:pPr>
            <a:r>
              <a:rPr lang="en-US" b="1" dirty="0" smtClean="0">
                <a:latin typeface="Arial" panose="020B0604020202020204" pitchFamily="34" charset="0"/>
                <a:cs typeface="Arial" panose="020B0604020202020204" pitchFamily="34" charset="0"/>
              </a:rPr>
              <a:t>3d Printing &amp; Bio-printing</a:t>
            </a:r>
          </a:p>
          <a:p>
            <a:pPr>
              <a:spcBef>
                <a:spcPts val="384"/>
              </a:spcBef>
              <a:defRPr/>
            </a:pPr>
            <a:r>
              <a:rPr lang="en-US" sz="1100" u="sng" dirty="0" smtClean="0">
                <a:latin typeface="Arial" panose="020B0604020202020204" pitchFamily="34" charset="0"/>
                <a:cs typeface="Arial" panose="020B0604020202020204" pitchFamily="34" charset="0"/>
              </a:rPr>
              <a:t>Source: BCG</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4378281" y="2518364"/>
            <a:ext cx="4269030" cy="618068"/>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400" b="1" dirty="0" smtClean="0">
                <a:solidFill>
                  <a:srgbClr val="000000"/>
                </a:solidFill>
                <a:latin typeface="Arial" panose="020B0604020202020204" pitchFamily="34" charset="0"/>
                <a:cs typeface="Arial" pitchFamily="34" charset="0"/>
              </a:rPr>
              <a:t>With RFID tags affixed to items like, wheel chairs, beds, cardiac monitors the staff can very quickly locate an item </a:t>
            </a:r>
          </a:p>
        </p:txBody>
      </p:sp>
      <p:sp>
        <p:nvSpPr>
          <p:cNvPr id="11" name="Rectangle 10"/>
          <p:cNvSpPr/>
          <p:nvPr/>
        </p:nvSpPr>
        <p:spPr>
          <a:xfrm>
            <a:off x="4378281" y="1654070"/>
            <a:ext cx="4269030" cy="669749"/>
          </a:xfrm>
          <a:prstGeom prst="rect">
            <a:avLst/>
          </a:prstGeom>
          <a:solidFill>
            <a:schemeClr val="tx2">
              <a:lumMod val="20000"/>
              <a:lumOff val="8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endParaRPr lang="en-US" sz="1400" b="1" dirty="0" smtClean="0">
              <a:solidFill>
                <a:schemeClr val="tx1"/>
              </a:solidFill>
              <a:latin typeface="Arial" panose="020B0604020202020204" pitchFamily="34" charset="0"/>
              <a:cs typeface="Arial" panose="020B0604020202020204" pitchFamily="34" charset="0"/>
            </a:endParaRPr>
          </a:p>
          <a:p>
            <a:r>
              <a:rPr lang="en-US" sz="1400" b="1" dirty="0" smtClean="0">
                <a:solidFill>
                  <a:schemeClr val="tx1"/>
                </a:solidFill>
                <a:latin typeface="Arial" panose="020B0604020202020204" pitchFamily="34" charset="0"/>
                <a:cs typeface="Arial" panose="020B0604020202020204" pitchFamily="34" charset="0"/>
              </a:rPr>
              <a:t>The software provides real-time feedback and guidance for treatment to improve patient outcomes.</a:t>
            </a:r>
          </a:p>
          <a:p>
            <a:endParaRPr lang="en-US" sz="1400" b="1" dirty="0" smtClean="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378281" y="902926"/>
            <a:ext cx="4269030" cy="627624"/>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400" b="1" dirty="0" smtClean="0">
                <a:solidFill>
                  <a:schemeClr val="tx1"/>
                </a:solidFill>
                <a:latin typeface="Arial" panose="020B0604020202020204" pitchFamily="34" charset="0"/>
                <a:cs typeface="Arial" panose="020B0604020202020204" pitchFamily="34" charset="0"/>
              </a:rPr>
              <a:t>Online information or tools have influenced the choice of healthcare providers, treatments, and services</a:t>
            </a:r>
          </a:p>
        </p:txBody>
      </p:sp>
      <p:sp>
        <p:nvSpPr>
          <p:cNvPr id="16" name="Rectangle 15"/>
          <p:cNvSpPr/>
          <p:nvPr/>
        </p:nvSpPr>
        <p:spPr>
          <a:xfrm>
            <a:off x="4378281" y="3247453"/>
            <a:ext cx="4269030" cy="585814"/>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400" b="1" dirty="0" smtClean="0">
                <a:solidFill>
                  <a:schemeClr val="tx1"/>
                </a:solidFill>
                <a:latin typeface="Arial" panose="020B0604020202020204" pitchFamily="34" charset="0"/>
                <a:cs typeface="Arial" pitchFamily="34" charset="0"/>
              </a:rPr>
              <a:t>The mobile device snaps onto native app and wirelessly communicates between the app and the hospital</a:t>
            </a:r>
          </a:p>
        </p:txBody>
      </p:sp>
      <p:sp>
        <p:nvSpPr>
          <p:cNvPr id="18" name="Rectangle 17"/>
          <p:cNvSpPr/>
          <p:nvPr/>
        </p:nvSpPr>
        <p:spPr>
          <a:xfrm>
            <a:off x="4378279" y="3963051"/>
            <a:ext cx="4269031" cy="604577"/>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400" b="1" dirty="0" smtClean="0">
                <a:solidFill>
                  <a:schemeClr val="tx1"/>
                </a:solidFill>
                <a:latin typeface="Arial" panose="020B0604020202020204" pitchFamily="34" charset="0"/>
                <a:ea typeface="ＭＳ Ｐゴシック" pitchFamily="34" charset="-128"/>
                <a:cs typeface="Arial" panose="020B0604020202020204" pitchFamily="34" charset="0"/>
              </a:rPr>
              <a:t>A device (sensor or meter) is connected to another device through a network to an application</a:t>
            </a:r>
            <a:endParaRPr lang="en-US" sz="1400" b="1" dirty="0" smtClean="0">
              <a:solidFill>
                <a:schemeClr val="tx1"/>
              </a:solidFill>
              <a:latin typeface="Arial" pitchFamily="34" charset="0"/>
              <a:cs typeface="Arial" pitchFamily="34" charset="0"/>
            </a:endParaRPr>
          </a:p>
        </p:txBody>
      </p:sp>
      <p:sp>
        <p:nvSpPr>
          <p:cNvPr id="21" name="Rectangle 20"/>
          <p:cNvSpPr/>
          <p:nvPr/>
        </p:nvSpPr>
        <p:spPr>
          <a:xfrm>
            <a:off x="4378281" y="4659886"/>
            <a:ext cx="4269031" cy="710854"/>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400" b="1" dirty="0" smtClean="0">
                <a:solidFill>
                  <a:schemeClr val="tx1"/>
                </a:solidFill>
                <a:latin typeface="Arial" panose="020B0604020202020204" pitchFamily="34" charset="0"/>
                <a:cs typeface="Arial" pitchFamily="34" charset="0"/>
              </a:rPr>
              <a:t>Healthcare &amp; fitness app enhances learning, engages users to take proactive role in their health management</a:t>
            </a:r>
          </a:p>
        </p:txBody>
      </p:sp>
      <p:sp>
        <p:nvSpPr>
          <p:cNvPr id="24" name="Rectangle 23"/>
          <p:cNvSpPr/>
          <p:nvPr/>
        </p:nvSpPr>
        <p:spPr>
          <a:xfrm>
            <a:off x="4378280" y="5499670"/>
            <a:ext cx="4269032" cy="612900"/>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400" b="1" dirty="0" smtClean="0">
                <a:solidFill>
                  <a:schemeClr val="tx1"/>
                </a:solidFill>
                <a:latin typeface="Arial" panose="020B0604020202020204" pitchFamily="34" charset="0"/>
                <a:cs typeface="Arial" pitchFamily="34" charset="0"/>
              </a:rPr>
              <a:t>A 3D printer uses data from patients to replicate the organs  reflecting their intricacies and deformities. </a:t>
            </a:r>
          </a:p>
        </p:txBody>
      </p:sp>
      <p:sp>
        <p:nvSpPr>
          <p:cNvPr id="26" name="FlowTriangle"/>
          <p:cNvSpPr>
            <a:spLocks noChangeArrowheads="1"/>
          </p:cNvSpPr>
          <p:nvPr/>
        </p:nvSpPr>
        <p:spPr bwMode="gray">
          <a:xfrm rot="5400000">
            <a:off x="1447514" y="3222747"/>
            <a:ext cx="5058553" cy="383153"/>
          </a:xfrm>
          <a:prstGeom prst="triangle">
            <a:avLst>
              <a:gd name="adj" fmla="val 50000"/>
            </a:avLst>
          </a:prstGeom>
          <a:solidFill>
            <a:schemeClr val="bg1">
              <a:lumMod val="85000"/>
            </a:schemeClr>
          </a:solidFill>
          <a:ln>
            <a:solidFill>
              <a:schemeClr val="bg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ot="10800000" vert="eaVert" wrap="none" anchor="ctr"/>
          <a:lstStyle/>
          <a:p>
            <a:pPr algn="ctr"/>
            <a:endParaRPr lang="en-US" sz="1400" b="1" dirty="0">
              <a:solidFill>
                <a:srgbClr val="000000"/>
              </a:solidFill>
              <a:latin typeface="Arial" pitchFamily="34" charset="0"/>
              <a:cs typeface="Arial" pitchFamily="34" charset="0"/>
            </a:endParaRPr>
          </a:p>
        </p:txBody>
      </p:sp>
      <p:sp>
        <p:nvSpPr>
          <p:cNvPr id="4" name="Footer Placeholder 3"/>
          <p:cNvSpPr>
            <a:spLocks noGrp="1"/>
          </p:cNvSpPr>
          <p:nvPr>
            <p:ph type="ftr" sz="quarter" idx="11"/>
          </p:nvPr>
        </p:nvSpPr>
        <p:spPr/>
        <p:txBody>
          <a:bodyPr/>
          <a:lstStyle/>
          <a:p>
            <a:r>
              <a:rPr lang="en-US" dirty="0" err="1" smtClean="0">
                <a:solidFill>
                  <a:schemeClr val="tx1"/>
                </a:solidFill>
              </a:rPr>
              <a:t>Som</a:t>
            </a:r>
            <a:r>
              <a:rPr lang="en-US" dirty="0" smtClean="0">
                <a:solidFill>
                  <a:schemeClr val="tx1"/>
                </a:solidFill>
              </a:rPr>
              <a:t> Mittal</a:t>
            </a:r>
          </a:p>
        </p:txBody>
      </p:sp>
      <p:cxnSp>
        <p:nvCxnSpPr>
          <p:cNvPr id="9" name="Straight Connector 8"/>
          <p:cNvCxnSpPr/>
          <p:nvPr/>
        </p:nvCxnSpPr>
        <p:spPr>
          <a:xfrm flipV="1">
            <a:off x="0" y="6315075"/>
            <a:ext cx="9144000" cy="142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5396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13701" y="6575587"/>
            <a:ext cx="2895600" cy="365125"/>
          </a:xfrm>
        </p:spPr>
        <p:txBody>
          <a:bodyPr/>
          <a:lstStyle/>
          <a:p>
            <a:r>
              <a:rPr lang="en-US" dirty="0" err="1" smtClean="0">
                <a:solidFill>
                  <a:schemeClr val="bg2">
                    <a:lumMod val="10000"/>
                  </a:schemeClr>
                </a:solidFill>
              </a:rPr>
              <a:t>Som</a:t>
            </a:r>
            <a:r>
              <a:rPr lang="en-US" dirty="0" smtClean="0">
                <a:solidFill>
                  <a:schemeClr val="bg2">
                    <a:lumMod val="10000"/>
                  </a:schemeClr>
                </a:solidFill>
              </a:rPr>
              <a:t> Mittal</a:t>
            </a:r>
          </a:p>
        </p:txBody>
      </p:sp>
      <p:sp>
        <p:nvSpPr>
          <p:cNvPr id="4" name="Content Placeholder 6"/>
          <p:cNvSpPr txBox="1">
            <a:spLocks/>
          </p:cNvSpPr>
          <p:nvPr/>
        </p:nvSpPr>
        <p:spPr>
          <a:xfrm>
            <a:off x="375678" y="753035"/>
            <a:ext cx="3954055" cy="5737630"/>
          </a:xfrm>
          <a:prstGeom prst="rect">
            <a:avLst/>
          </a:prstGeom>
        </p:spPr>
        <p:txBody>
          <a:bodyPr/>
          <a:lstStyle/>
          <a:p>
            <a:r>
              <a:rPr lang="en-US" b="1" dirty="0">
                <a:solidFill>
                  <a:schemeClr val="tx2"/>
                </a:solidFill>
                <a:latin typeface="Arial" panose="020B0604020202020204" pitchFamily="34" charset="0"/>
                <a:cs typeface="Arial" panose="020B0604020202020204" pitchFamily="34" charset="0"/>
              </a:rPr>
              <a:t>Patients</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r>
              <a:rPr lang="en-US" b="1" dirty="0" smtClean="0">
                <a:solidFill>
                  <a:schemeClr val="tx2"/>
                </a:solidFill>
                <a:latin typeface="Arial" panose="020B0604020202020204" pitchFamily="34" charset="0"/>
                <a:cs typeface="Arial" panose="020B0604020202020204" pitchFamily="34" charset="0"/>
              </a:rPr>
              <a:t>Suppliers</a:t>
            </a:r>
            <a:endParaRPr lang="en-US" b="1" dirty="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lang="en-US"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lang="en-US"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lang="en-US"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Providers, health systems</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Third world countries</a:t>
            </a: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b="1"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Technology advances</a:t>
            </a:r>
          </a:p>
          <a:p>
            <a:pPr lvl="0">
              <a:spcBef>
                <a:spcPts val="384"/>
              </a:spcBef>
              <a:defRPr/>
            </a:pPr>
            <a:endParaRPr lang="en-US" sz="1100"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384"/>
              </a:spcBef>
              <a:spcAft>
                <a:spcPts val="0"/>
              </a:spcAft>
              <a:buClrTx/>
              <a:buSzTx/>
              <a:buFontTx/>
              <a:buNone/>
              <a:tabLst/>
              <a:defRPr/>
            </a:pP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FlowTriangle"/>
          <p:cNvSpPr>
            <a:spLocks noChangeArrowheads="1"/>
          </p:cNvSpPr>
          <p:nvPr/>
        </p:nvSpPr>
        <p:spPr bwMode="gray">
          <a:xfrm rot="5400000">
            <a:off x="769044" y="3488864"/>
            <a:ext cx="5620450" cy="383153"/>
          </a:xfrm>
          <a:prstGeom prst="triangle">
            <a:avLst>
              <a:gd name="adj" fmla="val 50000"/>
            </a:avLst>
          </a:prstGeom>
          <a:solidFill>
            <a:schemeClr val="bg1">
              <a:lumMod val="85000"/>
            </a:schemeClr>
          </a:solidFill>
          <a:ln>
            <a:solidFill>
              <a:schemeClr val="bg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ot="10800000" vert="eaVert" wrap="none" anchor="ctr"/>
          <a:lstStyle/>
          <a:p>
            <a:pPr algn="ctr"/>
            <a:endParaRPr lang="en-US" sz="1400" b="1" dirty="0">
              <a:solidFill>
                <a:srgbClr val="000000"/>
              </a:solidFill>
              <a:latin typeface="Arial" pitchFamily="34" charset="0"/>
              <a:cs typeface="Arial" pitchFamily="34" charset="0"/>
            </a:endParaRPr>
          </a:p>
        </p:txBody>
      </p:sp>
      <p:sp>
        <p:nvSpPr>
          <p:cNvPr id="7" name="Rectangle 6"/>
          <p:cNvSpPr/>
          <p:nvPr/>
        </p:nvSpPr>
        <p:spPr>
          <a:xfrm>
            <a:off x="3886200" y="753035"/>
            <a:ext cx="5042647" cy="777515"/>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600" b="1" dirty="0">
                <a:solidFill>
                  <a:srgbClr val="7030A0"/>
                </a:solidFill>
                <a:latin typeface="Arial" panose="020B0604020202020204" pitchFamily="34" charset="0"/>
                <a:cs typeface="Arial" panose="020B0604020202020204" pitchFamily="34" charset="0"/>
              </a:rPr>
              <a:t>Want to interact more digitally with their health system (driven by experience in other aspects of their lives), however</a:t>
            </a:r>
          </a:p>
        </p:txBody>
      </p:sp>
      <p:sp>
        <p:nvSpPr>
          <p:cNvPr id="8" name="Rectangle 7"/>
          <p:cNvSpPr/>
          <p:nvPr/>
        </p:nvSpPr>
        <p:spPr>
          <a:xfrm>
            <a:off x="3886200" y="1635248"/>
            <a:ext cx="5042647" cy="2600576"/>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285750" lvl="1" indent="-231775">
              <a:spcBef>
                <a:spcPct val="5000"/>
              </a:spcBef>
              <a:buFont typeface="Arial" panose="020B0604020202020204" pitchFamily="34" charset="0"/>
              <a:buChar char="•"/>
            </a:pPr>
            <a:endParaRPr lang="en-US" sz="1600" b="1" dirty="0">
              <a:solidFill>
                <a:schemeClr val="bg2">
                  <a:lumMod val="10000"/>
                </a:schemeClr>
              </a:solidFill>
              <a:latin typeface="Arial" panose="020B0604020202020204" pitchFamily="34" charset="0"/>
              <a:cs typeface="Arial" panose="020B0604020202020204" pitchFamily="34" charset="0"/>
            </a:endParaRPr>
          </a:p>
          <a:p>
            <a:pPr marL="285750" lvl="1" indent="-231775">
              <a:spcBef>
                <a:spcPct val="5000"/>
              </a:spcBef>
            </a:pPr>
            <a:endParaRPr lang="en-US" sz="1600" b="1" dirty="0">
              <a:solidFill>
                <a:srgbClr val="C00000"/>
              </a:solidFill>
              <a:latin typeface="Arial" panose="020B0604020202020204" pitchFamily="34" charset="0"/>
              <a:cs typeface="Arial" panose="020B0604020202020204" pitchFamily="34" charset="0"/>
            </a:endParaRPr>
          </a:p>
          <a:p>
            <a:pPr marL="285750" lvl="1" indent="-231775">
              <a:spcBef>
                <a:spcPct val="5000"/>
              </a:spcBef>
            </a:pPr>
            <a:r>
              <a:rPr lang="en-US" sz="1600" b="1" dirty="0" smtClean="0">
                <a:solidFill>
                  <a:srgbClr val="C00000"/>
                </a:solidFill>
                <a:latin typeface="Arial" panose="020B0604020202020204" pitchFamily="34" charset="0"/>
                <a:cs typeface="Arial" panose="020B0604020202020204" pitchFamily="34" charset="0"/>
              </a:rPr>
              <a:t>There </a:t>
            </a:r>
            <a:r>
              <a:rPr lang="en-US" sz="1600" b="1" dirty="0">
                <a:solidFill>
                  <a:srgbClr val="C00000"/>
                </a:solidFill>
                <a:latin typeface="Arial" panose="020B0604020202020204" pitchFamily="34" charset="0"/>
                <a:cs typeface="Arial" panose="020B0604020202020204" pitchFamily="34" charset="0"/>
              </a:rPr>
              <a:t>are new entrants into the market, who will do things very different</a:t>
            </a:r>
          </a:p>
          <a:p>
            <a:pPr marL="285750" lvl="1" indent="-231775">
              <a:spcBef>
                <a:spcPct val="5000"/>
              </a:spcBef>
              <a:buFont typeface="Arial" panose="020B0604020202020204" pitchFamily="34" charset="0"/>
              <a:buChar char="•"/>
            </a:pPr>
            <a:r>
              <a:rPr lang="en-US" sz="1600" b="1" dirty="0">
                <a:solidFill>
                  <a:srgbClr val="C00000"/>
                </a:solidFill>
                <a:latin typeface="Arial" panose="020B0604020202020204" pitchFamily="34" charset="0"/>
                <a:cs typeface="Arial" panose="020B0604020202020204" pitchFamily="34" charset="0"/>
              </a:rPr>
              <a:t>New </a:t>
            </a:r>
            <a:r>
              <a:rPr lang="en-US" sz="1600" b="1" dirty="0" err="1">
                <a:solidFill>
                  <a:srgbClr val="C00000"/>
                </a:solidFill>
                <a:latin typeface="Arial" panose="020B0604020202020204" pitchFamily="34" charset="0"/>
                <a:cs typeface="Arial" panose="020B0604020202020204" pitchFamily="34" charset="0"/>
              </a:rPr>
              <a:t>healthtech</a:t>
            </a:r>
            <a:r>
              <a:rPr lang="en-US" sz="1600" b="1" dirty="0">
                <a:solidFill>
                  <a:srgbClr val="C00000"/>
                </a:solidFill>
                <a:latin typeface="Arial" panose="020B0604020202020204" pitchFamily="34" charset="0"/>
                <a:cs typeface="Arial" panose="020B0604020202020204" pitchFamily="34" charset="0"/>
              </a:rPr>
              <a:t> start-ups are much more data-driven </a:t>
            </a:r>
          </a:p>
          <a:p>
            <a:pPr marL="285750" lvl="1" indent="-231775">
              <a:spcBef>
                <a:spcPct val="5000"/>
              </a:spcBef>
              <a:buFont typeface="Arial" panose="020B0604020202020204" pitchFamily="34" charset="0"/>
              <a:buChar char="•"/>
            </a:pPr>
            <a:r>
              <a:rPr lang="en-US" sz="1600" b="1" dirty="0">
                <a:solidFill>
                  <a:srgbClr val="C00000"/>
                </a:solidFill>
                <a:latin typeface="Arial" panose="020B0604020202020204" pitchFamily="34" charset="0"/>
                <a:cs typeface="Arial" panose="020B0604020202020204" pitchFamily="34" charset="0"/>
              </a:rPr>
              <a:t>New offerings will avoid the "benefit-effort dilemma" as they address the patient directly </a:t>
            </a:r>
          </a:p>
          <a:p>
            <a:pPr marL="285750" lvl="1" indent="-231775">
              <a:spcBef>
                <a:spcPct val="5000"/>
              </a:spcBef>
              <a:buFont typeface="Arial" panose="020B0604020202020204" pitchFamily="34" charset="0"/>
              <a:buChar char="•"/>
            </a:pPr>
            <a:r>
              <a:rPr lang="en-US" sz="1600" b="1" dirty="0">
                <a:solidFill>
                  <a:srgbClr val="C00000"/>
                </a:solidFill>
                <a:latin typeface="Arial" panose="020B0604020202020204" pitchFamily="34" charset="0"/>
                <a:cs typeface="Arial" panose="020B0604020202020204" pitchFamily="34" charset="0"/>
              </a:rPr>
              <a:t>New entrants don't have to take care of existing business</a:t>
            </a:r>
          </a:p>
          <a:p>
            <a:pPr marL="285750" lvl="1" indent="-231775">
              <a:spcBef>
                <a:spcPct val="5000"/>
              </a:spcBef>
              <a:buFont typeface="Arial" panose="020B0604020202020204" pitchFamily="34" charset="0"/>
              <a:buChar char="•"/>
            </a:pPr>
            <a:r>
              <a:rPr lang="en-US" sz="1600" b="1" dirty="0">
                <a:solidFill>
                  <a:srgbClr val="C00000"/>
                </a:solidFill>
                <a:latin typeface="Arial" panose="020B0604020202020204" pitchFamily="34" charset="0"/>
                <a:cs typeface="Arial" panose="020B0604020202020204" pitchFamily="34" charset="0"/>
              </a:rPr>
              <a:t>New entrants can offer segmented services</a:t>
            </a:r>
            <a:r>
              <a:rPr lang="en-US" sz="1300" b="1" dirty="0">
                <a:solidFill>
                  <a:schemeClr val="bg2">
                    <a:lumMod val="10000"/>
                  </a:schemeClr>
                </a:solidFill>
                <a:latin typeface="Arial" panose="020B0604020202020204" pitchFamily="34" charset="0"/>
                <a:cs typeface="Arial" panose="020B0604020202020204" pitchFamily="34" charset="0"/>
              </a:rPr>
              <a:t>.</a:t>
            </a:r>
          </a:p>
          <a:p>
            <a:endParaRPr lang="en-US" sz="1400" b="1" dirty="0" smtClean="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9" name="Rectangle 8"/>
          <p:cNvSpPr/>
          <p:nvPr/>
        </p:nvSpPr>
        <p:spPr>
          <a:xfrm>
            <a:off x="3886200" y="4375845"/>
            <a:ext cx="5042647" cy="627624"/>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600" b="1" dirty="0">
                <a:solidFill>
                  <a:schemeClr val="accent3">
                    <a:lumMod val="75000"/>
                  </a:schemeClr>
                </a:solidFill>
                <a:latin typeface="Arial" panose="020B0604020202020204" pitchFamily="34" charset="0"/>
                <a:cs typeface="Arial" panose="020B0604020202020204" pitchFamily="34" charset="0"/>
              </a:rPr>
              <a:t>Struggling to meet challenges of productivity, shortage of staff turning to digital solutions</a:t>
            </a:r>
          </a:p>
        </p:txBody>
      </p:sp>
      <p:sp>
        <p:nvSpPr>
          <p:cNvPr id="10" name="Rectangle 9"/>
          <p:cNvSpPr/>
          <p:nvPr/>
        </p:nvSpPr>
        <p:spPr>
          <a:xfrm>
            <a:off x="3886199" y="5140751"/>
            <a:ext cx="5042648" cy="627624"/>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53975" lvl="1">
              <a:spcBef>
                <a:spcPct val="5000"/>
              </a:spcBef>
            </a:pPr>
            <a:r>
              <a:rPr lang="en-US" sz="1600" b="1" dirty="0">
                <a:solidFill>
                  <a:srgbClr val="530D46"/>
                </a:solidFill>
                <a:latin typeface="Arial" panose="020B0604020202020204" pitchFamily="34" charset="0"/>
                <a:cs typeface="Arial" panose="020B0604020202020204" pitchFamily="34" charset="0"/>
              </a:rPr>
              <a:t>Creating new models of low cost health care and demonstrating what is possible.</a:t>
            </a:r>
          </a:p>
        </p:txBody>
      </p:sp>
      <p:sp>
        <p:nvSpPr>
          <p:cNvPr id="11" name="Rectangle 10"/>
          <p:cNvSpPr/>
          <p:nvPr/>
        </p:nvSpPr>
        <p:spPr>
          <a:xfrm>
            <a:off x="3886198" y="5864506"/>
            <a:ext cx="5042649" cy="627624"/>
          </a:xfrm>
          <a:prstGeom prst="rect">
            <a:avLst/>
          </a:prstGeom>
          <a:solidFill>
            <a:schemeClr val="tx2">
              <a:lumMod val="20000"/>
              <a:lumOff val="80000"/>
            </a:schemeClr>
          </a:solidFill>
          <a:ln w="952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r>
              <a:rPr lang="en-US" sz="1600" b="1" dirty="0">
                <a:solidFill>
                  <a:srgbClr val="0070C0"/>
                </a:solidFill>
                <a:latin typeface="Arial" panose="020B0604020202020204" pitchFamily="34" charset="0"/>
                <a:cs typeface="Arial" panose="020B0604020202020204" pitchFamily="34" charset="0"/>
              </a:rPr>
              <a:t>Making new things possible (including cloud / big data)</a:t>
            </a:r>
          </a:p>
        </p:txBody>
      </p:sp>
      <p:sp>
        <p:nvSpPr>
          <p:cNvPr id="12" name="TextBox 11"/>
          <p:cNvSpPr txBox="1"/>
          <p:nvPr/>
        </p:nvSpPr>
        <p:spPr>
          <a:xfrm>
            <a:off x="228601" y="161365"/>
            <a:ext cx="8700246" cy="477054"/>
          </a:xfrm>
          <a:prstGeom prst="rect">
            <a:avLst/>
          </a:prstGeom>
          <a:noFill/>
        </p:spPr>
        <p:txBody>
          <a:bodyPr wrap="square" rtlCol="0">
            <a:spAutoFit/>
          </a:bodyPr>
          <a:lstStyle/>
          <a:p>
            <a:pPr>
              <a:spcBef>
                <a:spcPct val="0"/>
              </a:spcBef>
            </a:pPr>
            <a:r>
              <a:rPr lang="en-GB" sz="2500" b="1" dirty="0">
                <a:latin typeface="Arial" panose="020B0604020202020204" pitchFamily="34" charset="0"/>
                <a:ea typeface="+mj-ea"/>
                <a:cs typeface="Arial" panose="020B0604020202020204" pitchFamily="34" charset="0"/>
              </a:rPr>
              <a:t>5 Trends Driving Adoption Of Technology In Healthcare</a:t>
            </a:r>
            <a:endParaRPr lang="en-US" sz="2500" b="1" dirty="0">
              <a:latin typeface="Arial" panose="020B0604020202020204" pitchFamily="34" charset="0"/>
              <a:ea typeface="+mj-ea"/>
              <a:cs typeface="Arial" panose="020B0604020202020204" pitchFamily="34" charset="0"/>
            </a:endParaRPr>
          </a:p>
        </p:txBody>
      </p:sp>
      <p:cxnSp>
        <p:nvCxnSpPr>
          <p:cNvPr id="14" name="Straight Connector 13"/>
          <p:cNvCxnSpPr/>
          <p:nvPr/>
        </p:nvCxnSpPr>
        <p:spPr>
          <a:xfrm>
            <a:off x="0" y="6575587"/>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647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nvPr>
        </p:nvGraphicFramePr>
        <p:xfrm>
          <a:off x="1465" y="1589"/>
          <a:ext cx="1465" cy="1587"/>
        </p:xfrm>
        <a:graphic>
          <a:graphicData uri="http://schemas.openxmlformats.org/presentationml/2006/ole">
            <mc:AlternateContent xmlns:mc="http://schemas.openxmlformats.org/markup-compatibility/2006">
              <mc:Choice xmlns:v="urn:schemas-microsoft-com:vml" Requires="v">
                <p:oleObj spid="_x0000_s4158"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 y="1589"/>
                        <a:ext cx="1465"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idx="4294967295"/>
          </p:nvPr>
        </p:nvSpPr>
        <p:spPr>
          <a:xfrm>
            <a:off x="0" y="341469"/>
            <a:ext cx="7700439" cy="207497"/>
          </a:xfrm>
        </p:spPr>
        <p:txBody>
          <a:bodyPr>
            <a:noAutofit/>
          </a:bodyPr>
          <a:lstStyle/>
          <a:p>
            <a:pPr algn="l"/>
            <a:r>
              <a:rPr lang="en-US" sz="2500" b="1" dirty="0" smtClean="0">
                <a:latin typeface="Arial" panose="020B0604020202020204" pitchFamily="34" charset="0"/>
                <a:cs typeface="Arial" panose="020B0604020202020204" pitchFamily="34" charset="0"/>
              </a:rPr>
              <a:t> Smart hospitals - IOT-  Intelligent sensors</a:t>
            </a:r>
            <a:endParaRPr lang="en-US" sz="2500" b="1" dirty="0">
              <a:latin typeface="Arial" panose="020B0604020202020204" pitchFamily="34" charset="0"/>
              <a:cs typeface="Arial" panose="020B0604020202020204" pitchFamily="34" charset="0"/>
            </a:endParaRPr>
          </a:p>
        </p:txBody>
      </p:sp>
      <p:sp>
        <p:nvSpPr>
          <p:cNvPr id="4" name="TextBox 3"/>
          <p:cNvSpPr txBox="1"/>
          <p:nvPr/>
        </p:nvSpPr>
        <p:spPr>
          <a:xfrm>
            <a:off x="140124" y="912067"/>
            <a:ext cx="3594391" cy="458757"/>
          </a:xfrm>
          <a:prstGeom prst="rect">
            <a:avLst/>
          </a:prstGeom>
          <a:noFill/>
        </p:spPr>
        <p:txBody>
          <a:bodyPr wrap="square" tIns="90000" bIns="90000" rtlCol="0" anchor="t">
            <a:spAutoFit/>
          </a:bodyPr>
          <a:lstStyle/>
          <a:p>
            <a:pPr algn="ctr"/>
            <a:r>
              <a:rPr lang="en-US" b="1" dirty="0" smtClean="0">
                <a:solidFill>
                  <a:schemeClr val="accent1">
                    <a:lumMod val="75000"/>
                  </a:schemeClr>
                </a:solidFill>
                <a:latin typeface="Arial" pitchFamily="34" charset="0"/>
                <a:cs typeface="Arial" pitchFamily="34" charset="0"/>
              </a:rPr>
              <a:t>Body Area Network (BAN)</a:t>
            </a:r>
          </a:p>
        </p:txBody>
      </p:sp>
      <p:sp>
        <p:nvSpPr>
          <p:cNvPr id="6" name="Rectangle 5"/>
          <p:cNvSpPr/>
          <p:nvPr/>
        </p:nvSpPr>
        <p:spPr>
          <a:xfrm>
            <a:off x="326304" y="1507291"/>
            <a:ext cx="3408211" cy="4025523"/>
          </a:xfrm>
          <a:prstGeom prst="rect">
            <a:avLst/>
          </a:prstGeom>
          <a:solidFill>
            <a:schemeClr val="accent1">
              <a:lumMod val="20000"/>
              <a:lumOff val="8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288925" lvl="1" indent="-174625" fontAlgn="base">
              <a:buClr>
                <a:srgbClr val="177B57"/>
              </a:buClr>
              <a:buSzPct val="100000"/>
              <a:buFont typeface="Arial"/>
              <a:buChar char="•"/>
            </a:pPr>
            <a:r>
              <a:rPr lang="en-US" sz="1400" b="1" dirty="0" smtClean="0">
                <a:solidFill>
                  <a:schemeClr val="tx1">
                    <a:lumMod val="95000"/>
                    <a:lumOff val="5000"/>
                  </a:schemeClr>
                </a:solidFill>
                <a:latin typeface="Arial"/>
                <a:cs typeface="Arial" pitchFamily="34" charset="0"/>
              </a:rPr>
              <a:t>Short range wireless network for an individual or an asset</a:t>
            </a:r>
          </a:p>
          <a:p>
            <a:pPr marL="288925" lvl="1" indent="-174625" fontAlgn="base">
              <a:buClr>
                <a:srgbClr val="177B57"/>
              </a:buClr>
              <a:buSzPct val="100000"/>
              <a:buFont typeface="Arial"/>
              <a:buChar char="•"/>
            </a:pPr>
            <a:endParaRPr lang="en-US" sz="1400" b="1" dirty="0" smtClean="0">
              <a:solidFill>
                <a:schemeClr val="tx1">
                  <a:lumMod val="95000"/>
                  <a:lumOff val="5000"/>
                </a:schemeClr>
              </a:solidFill>
              <a:latin typeface="Arial"/>
              <a:cs typeface="Arial" pitchFamily="34" charset="0"/>
            </a:endParaRPr>
          </a:p>
          <a:p>
            <a:pPr marL="288925" lvl="1" indent="-174625" fontAlgn="base">
              <a:buClr>
                <a:srgbClr val="177B57"/>
              </a:buClr>
              <a:buSzPct val="100000"/>
              <a:buFont typeface="Arial"/>
              <a:buChar char="•"/>
            </a:pPr>
            <a:r>
              <a:rPr lang="en-US" sz="1400" b="1" dirty="0" smtClean="0">
                <a:solidFill>
                  <a:schemeClr val="tx1">
                    <a:lumMod val="95000"/>
                    <a:lumOff val="5000"/>
                  </a:schemeClr>
                </a:solidFill>
                <a:latin typeface="Arial"/>
                <a:cs typeface="Arial" pitchFamily="34" charset="0"/>
              </a:rPr>
              <a:t>Consists of wearable or implanted electronic devices that transmit ID or sensor data to a gateway device.</a:t>
            </a:r>
          </a:p>
          <a:p>
            <a:pPr marL="288925" lvl="1" indent="-174625" fontAlgn="base">
              <a:buClr>
                <a:srgbClr val="177B57"/>
              </a:buClr>
              <a:buSzPct val="100000"/>
              <a:buFont typeface="Arial"/>
              <a:buChar char="•"/>
            </a:pPr>
            <a:endParaRPr lang="en-US" sz="1400" b="1" dirty="0" smtClean="0">
              <a:solidFill>
                <a:schemeClr val="tx1">
                  <a:lumMod val="95000"/>
                  <a:lumOff val="5000"/>
                </a:schemeClr>
              </a:solidFill>
              <a:latin typeface="Arial"/>
              <a:cs typeface="Arial" pitchFamily="34" charset="0"/>
            </a:endParaRPr>
          </a:p>
          <a:p>
            <a:pPr marL="288925" lvl="1" indent="-174625" fontAlgn="base">
              <a:buClr>
                <a:srgbClr val="177B57"/>
              </a:buClr>
              <a:buSzPct val="100000"/>
              <a:buFont typeface="Arial"/>
              <a:buChar char="•"/>
            </a:pPr>
            <a:r>
              <a:rPr lang="en-US" sz="1400" b="1" dirty="0" smtClean="0">
                <a:solidFill>
                  <a:schemeClr val="tx1">
                    <a:lumMod val="95000"/>
                    <a:lumOff val="5000"/>
                  </a:schemeClr>
                </a:solidFill>
                <a:latin typeface="Arial"/>
                <a:cs typeface="Arial" pitchFamily="34" charset="0"/>
              </a:rPr>
              <a:t>Uses either electric field, electric current or electromagnetic communication technology.</a:t>
            </a:r>
          </a:p>
          <a:p>
            <a:pPr marL="288925" lvl="1" indent="-174625" fontAlgn="base">
              <a:buClr>
                <a:srgbClr val="177B57"/>
              </a:buClr>
              <a:buSzPct val="100000"/>
              <a:buFont typeface="Arial"/>
              <a:buChar char="•"/>
            </a:pPr>
            <a:endParaRPr lang="en-US" sz="1400" b="1" dirty="0" smtClean="0">
              <a:solidFill>
                <a:schemeClr val="tx1">
                  <a:lumMod val="95000"/>
                  <a:lumOff val="5000"/>
                </a:schemeClr>
              </a:solidFill>
              <a:latin typeface="Arial"/>
              <a:cs typeface="Arial" pitchFamily="34" charset="0"/>
            </a:endParaRPr>
          </a:p>
          <a:p>
            <a:pPr marL="288925" lvl="1" indent="-174625" fontAlgn="base">
              <a:buClr>
                <a:srgbClr val="177B57"/>
              </a:buClr>
              <a:buSzPct val="100000"/>
              <a:buFont typeface="Arial"/>
              <a:buChar char="•"/>
            </a:pPr>
            <a:r>
              <a:rPr lang="en-US" sz="1400" b="1" dirty="0" smtClean="0">
                <a:solidFill>
                  <a:schemeClr val="tx1">
                    <a:lumMod val="95000"/>
                    <a:lumOff val="5000"/>
                  </a:schemeClr>
                </a:solidFill>
                <a:latin typeface="Arial"/>
                <a:cs typeface="Arial" pitchFamily="34" charset="0"/>
              </a:rPr>
              <a:t>Connects to an external access point that is not more than several meters distant</a:t>
            </a:r>
          </a:p>
          <a:p>
            <a:pPr marL="288925" lvl="1" indent="-174625" fontAlgn="base">
              <a:buClr>
                <a:srgbClr val="177B57"/>
              </a:buClr>
              <a:buSzPct val="100000"/>
              <a:buFont typeface="Arial"/>
              <a:buChar char="•"/>
            </a:pPr>
            <a:endParaRPr lang="en-US" sz="1400" b="1" dirty="0" smtClean="0">
              <a:solidFill>
                <a:schemeClr val="tx1">
                  <a:lumMod val="95000"/>
                  <a:lumOff val="5000"/>
                </a:schemeClr>
              </a:solidFill>
              <a:latin typeface="Arial"/>
              <a:cs typeface="Arial" pitchFamily="34" charset="0"/>
            </a:endParaRPr>
          </a:p>
        </p:txBody>
      </p:sp>
      <p:sp>
        <p:nvSpPr>
          <p:cNvPr id="7" name="Rectangle 6"/>
          <p:cNvSpPr/>
          <p:nvPr/>
        </p:nvSpPr>
        <p:spPr>
          <a:xfrm>
            <a:off x="1632152" y="5669281"/>
            <a:ext cx="6319370" cy="604911"/>
          </a:xfrm>
          <a:prstGeom prst="rect">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2000" b="1" dirty="0" smtClean="0">
                <a:solidFill>
                  <a:schemeClr val="bg1"/>
                </a:solidFill>
                <a:latin typeface="Arial" pitchFamily="34" charset="0"/>
                <a:cs typeface="Arial" pitchFamily="34" charset="0"/>
              </a:rPr>
              <a:t>Wireless Technology = Pervasive healthcare</a:t>
            </a:r>
          </a:p>
        </p:txBody>
      </p:sp>
      <p:pic>
        <p:nvPicPr>
          <p:cNvPr id="8195" name="Picture 3"/>
          <p:cNvPicPr>
            <a:picLocks noChangeAspect="1" noChangeArrowheads="1"/>
          </p:cNvPicPr>
          <p:nvPr/>
        </p:nvPicPr>
        <p:blipFill>
          <a:blip r:embed="rId7" cstate="print"/>
          <a:srcRect/>
          <a:stretch>
            <a:fillRect/>
          </a:stretch>
        </p:blipFill>
        <p:spPr bwMode="auto">
          <a:xfrm>
            <a:off x="7951522" y="844371"/>
            <a:ext cx="949569" cy="1209675"/>
          </a:xfrm>
          <a:prstGeom prst="rect">
            <a:avLst/>
          </a:prstGeom>
          <a:noFill/>
          <a:ln w="9525">
            <a:noFill/>
            <a:miter lim="800000"/>
            <a:headEnd/>
            <a:tailEnd/>
          </a:ln>
        </p:spPr>
      </p:pic>
      <p:sp>
        <p:nvSpPr>
          <p:cNvPr id="18" name="Rectangle 17"/>
          <p:cNvSpPr/>
          <p:nvPr/>
        </p:nvSpPr>
        <p:spPr>
          <a:xfrm>
            <a:off x="7416802" y="3310319"/>
            <a:ext cx="1542061" cy="956603"/>
          </a:xfrm>
          <a:prstGeom prst="rect">
            <a:avLst/>
          </a:prstGeom>
          <a:solidFill>
            <a:schemeClr val="accent1">
              <a:lumMod val="20000"/>
              <a:lumOff val="80000"/>
            </a:schemeClr>
          </a:solidFill>
          <a:ln w="9525">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400" b="1" dirty="0" smtClean="0">
                <a:solidFill>
                  <a:srgbClr val="000000"/>
                </a:solidFill>
                <a:latin typeface="Arial" pitchFamily="34" charset="0"/>
                <a:cs typeface="Arial" pitchFamily="34" charset="0"/>
              </a:rPr>
              <a:t>Apps operating on PC's or Smartphone</a:t>
            </a:r>
          </a:p>
        </p:txBody>
      </p:sp>
      <p:pic>
        <p:nvPicPr>
          <p:cNvPr id="8197" name="Picture 5"/>
          <p:cNvPicPr>
            <a:picLocks noChangeAspect="1" noChangeArrowheads="1"/>
          </p:cNvPicPr>
          <p:nvPr/>
        </p:nvPicPr>
        <p:blipFill>
          <a:blip r:embed="rId8" cstate="print"/>
          <a:srcRect/>
          <a:stretch>
            <a:fillRect/>
          </a:stretch>
        </p:blipFill>
        <p:spPr bwMode="auto">
          <a:xfrm>
            <a:off x="3843337" y="1685926"/>
            <a:ext cx="3464643" cy="3161498"/>
          </a:xfrm>
          <a:prstGeom prst="rect">
            <a:avLst/>
          </a:prstGeom>
          <a:noFill/>
          <a:ln w="9525">
            <a:noFill/>
            <a:miter lim="800000"/>
            <a:headEnd/>
            <a:tailEnd/>
          </a:ln>
        </p:spPr>
      </p:pic>
      <p:pic>
        <p:nvPicPr>
          <p:cNvPr id="8196" name="Picture 4"/>
          <p:cNvPicPr>
            <a:picLocks noChangeAspect="1" noChangeArrowheads="1"/>
          </p:cNvPicPr>
          <p:nvPr/>
        </p:nvPicPr>
        <p:blipFill>
          <a:blip r:embed="rId9" cstate="print"/>
          <a:srcRect/>
          <a:stretch>
            <a:fillRect/>
          </a:stretch>
        </p:blipFill>
        <p:spPr bwMode="auto">
          <a:xfrm>
            <a:off x="7181016" y="2002171"/>
            <a:ext cx="826477" cy="628650"/>
          </a:xfrm>
          <a:prstGeom prst="rect">
            <a:avLst/>
          </a:prstGeom>
          <a:noFill/>
          <a:ln w="9525">
            <a:noFill/>
            <a:miter lim="800000"/>
            <a:headEnd/>
            <a:tailEnd/>
          </a:ln>
        </p:spPr>
      </p:pic>
      <p:cxnSp>
        <p:nvCxnSpPr>
          <p:cNvPr id="17" name="Straight Connector 16"/>
          <p:cNvCxnSpPr/>
          <p:nvPr/>
        </p:nvCxnSpPr>
        <p:spPr>
          <a:xfrm>
            <a:off x="6667046" y="3050206"/>
            <a:ext cx="1033393" cy="508920"/>
          </a:xfrm>
          <a:prstGeom prst="line">
            <a:avLst/>
          </a:prstGeom>
          <a:ln>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p>
        </p:txBody>
      </p:sp>
      <p:cxnSp>
        <p:nvCxnSpPr>
          <p:cNvPr id="9" name="Straight Connector 8"/>
          <p:cNvCxnSpPr/>
          <p:nvPr/>
        </p:nvCxnSpPr>
        <p:spPr>
          <a:xfrm>
            <a:off x="2930" y="6490665"/>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1832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1442" y="274638"/>
            <a:ext cx="6715125" cy="311150"/>
          </a:xfrm>
        </p:spPr>
        <p:txBody>
          <a:bodyPr>
            <a:noAutofit/>
          </a:bodyPr>
          <a:lstStyle/>
          <a:p>
            <a:pPr algn="l"/>
            <a:r>
              <a:rPr lang="en-US" sz="2500" b="1" dirty="0" smtClean="0">
                <a:latin typeface="Arial" panose="020B0604020202020204" pitchFamily="34" charset="0"/>
                <a:cs typeface="Arial" panose="020B0604020202020204" pitchFamily="34" charset="0"/>
              </a:rPr>
              <a:t>   Mobile Applications</a:t>
            </a:r>
            <a:endParaRPr lang="en-US" sz="2500" b="1" dirty="0">
              <a:latin typeface="Arial" panose="020B0604020202020204" pitchFamily="34" charset="0"/>
              <a:cs typeface="Arial" panose="020B0604020202020204" pitchFamily="34" charset="0"/>
            </a:endParaRPr>
          </a:p>
        </p:txBody>
      </p:sp>
      <p:pic>
        <p:nvPicPr>
          <p:cNvPr id="3" name="Picture Placeholder 3"/>
          <p:cNvPicPr>
            <a:picLocks noChangeAspect="1"/>
          </p:cNvPicPr>
          <p:nvPr/>
        </p:nvPicPr>
        <p:blipFill>
          <a:blip r:embed="rId3" cstate="print"/>
          <a:srcRect l="3205" r="3205"/>
          <a:stretch>
            <a:fillRect/>
          </a:stretch>
        </p:blipFill>
        <p:spPr>
          <a:xfrm>
            <a:off x="908853" y="1344410"/>
            <a:ext cx="2298445" cy="2742870"/>
          </a:xfrm>
          <a:prstGeom prst="rect">
            <a:avLst/>
          </a:prstGeom>
        </p:spPr>
      </p:pic>
      <p:sp>
        <p:nvSpPr>
          <p:cNvPr id="6" name="Rectangle 5"/>
          <p:cNvSpPr/>
          <p:nvPr/>
        </p:nvSpPr>
        <p:spPr>
          <a:xfrm>
            <a:off x="100013" y="4087281"/>
            <a:ext cx="4157662" cy="2160591"/>
          </a:xfrm>
          <a:prstGeom prst="rect">
            <a:avLst/>
          </a:prstGeom>
          <a:solidFill>
            <a:schemeClr val="accent1">
              <a:lumMod val="40000"/>
              <a:lumOff val="60000"/>
            </a:schemeClr>
          </a:solidFill>
          <a:ln>
            <a:solidFill>
              <a:schemeClr val="accent1">
                <a:lumMod val="75000"/>
              </a:schemeClr>
            </a:solidFill>
          </a:ln>
        </p:spPr>
        <p:txBody>
          <a:bodyPr wrap="square">
            <a:spAutoFit/>
          </a:bodyPr>
          <a:lstStyle/>
          <a:p>
            <a:pPr>
              <a:spcBef>
                <a:spcPct val="20000"/>
              </a:spcBef>
            </a:pPr>
            <a:r>
              <a:rPr lang="en-US" sz="1400" b="1" dirty="0" smtClean="0">
                <a:solidFill>
                  <a:schemeClr val="tx1">
                    <a:lumMod val="95000"/>
                    <a:lumOff val="5000"/>
                  </a:schemeClr>
                </a:solidFill>
                <a:latin typeface="Arial" pitchFamily="34" charset="0"/>
                <a:cs typeface="Arial" pitchFamily="34" charset="0"/>
              </a:rPr>
              <a:t>Cellscope converts the phone into a connected digital otoscope.  It utilizes an attachment and the phone camera to view inside an individual’s ear.</a:t>
            </a:r>
          </a:p>
          <a:p>
            <a:pPr>
              <a:spcBef>
                <a:spcPct val="20000"/>
              </a:spcBef>
            </a:pPr>
            <a:endParaRPr lang="en-US" sz="1400" b="1" dirty="0" smtClean="0">
              <a:solidFill>
                <a:schemeClr val="tx1">
                  <a:lumMod val="95000"/>
                  <a:lumOff val="5000"/>
                </a:schemeClr>
              </a:solidFill>
              <a:latin typeface="Arial" pitchFamily="34" charset="0"/>
              <a:cs typeface="Arial" pitchFamily="34" charset="0"/>
            </a:endParaRPr>
          </a:p>
          <a:p>
            <a:pPr>
              <a:spcBef>
                <a:spcPct val="20000"/>
              </a:spcBef>
            </a:pPr>
            <a:r>
              <a:rPr lang="en-US" sz="1400" b="1" dirty="0" smtClean="0">
                <a:solidFill>
                  <a:schemeClr val="tx1">
                    <a:lumMod val="95000"/>
                    <a:lumOff val="5000"/>
                  </a:schemeClr>
                </a:solidFill>
                <a:latin typeface="Arial" pitchFamily="34" charset="0"/>
                <a:cs typeface="Arial" pitchFamily="34" charset="0"/>
              </a:rPr>
              <a:t>Doctors can view their patient's ear canal and eardrum, then share images &amp; symptoms with their physician community.</a:t>
            </a:r>
          </a:p>
          <a:p>
            <a:pPr>
              <a:spcBef>
                <a:spcPct val="20000"/>
              </a:spcBef>
            </a:pPr>
            <a:endParaRPr lang="en-US" sz="1400" dirty="0">
              <a:latin typeface="Arial" pitchFamily="34" charset="0"/>
              <a:cs typeface="Arial" pitchFamily="34" charset="0"/>
            </a:endParaRPr>
          </a:p>
        </p:txBody>
      </p:sp>
      <p:pic>
        <p:nvPicPr>
          <p:cNvPr id="9" name="Picture 8"/>
          <p:cNvPicPr>
            <a:picLocks noChangeAspect="1"/>
          </p:cNvPicPr>
          <p:nvPr/>
        </p:nvPicPr>
        <p:blipFill>
          <a:blip r:embed="rId4" cstate="print"/>
          <a:stretch>
            <a:fillRect/>
          </a:stretch>
        </p:blipFill>
        <p:spPr>
          <a:xfrm>
            <a:off x="5668605" y="1344410"/>
            <a:ext cx="1258787" cy="2475912"/>
          </a:xfrm>
          <a:prstGeom prst="rect">
            <a:avLst/>
          </a:prstGeom>
        </p:spPr>
      </p:pic>
      <p:sp>
        <p:nvSpPr>
          <p:cNvPr id="10" name="Rectangle 9"/>
          <p:cNvSpPr/>
          <p:nvPr/>
        </p:nvSpPr>
        <p:spPr>
          <a:xfrm>
            <a:off x="4457701" y="4108101"/>
            <a:ext cx="4271962" cy="1902059"/>
          </a:xfrm>
          <a:prstGeom prst="rect">
            <a:avLst/>
          </a:prstGeom>
          <a:solidFill>
            <a:schemeClr val="accent1">
              <a:lumMod val="40000"/>
              <a:lumOff val="60000"/>
            </a:schemeClr>
          </a:solidFill>
          <a:ln>
            <a:solidFill>
              <a:schemeClr val="accent1">
                <a:lumMod val="75000"/>
              </a:schemeClr>
            </a:solidFill>
          </a:ln>
        </p:spPr>
        <p:txBody>
          <a:bodyPr wrap="square">
            <a:spAutoFit/>
          </a:bodyPr>
          <a:lstStyle/>
          <a:p>
            <a:pPr>
              <a:spcBef>
                <a:spcPct val="20000"/>
              </a:spcBef>
            </a:pPr>
            <a:r>
              <a:rPr lang="en-US" sz="1400" b="1" dirty="0" smtClean="0">
                <a:latin typeface="Arial" pitchFamily="34" charset="0"/>
                <a:cs typeface="Arial" pitchFamily="34" charset="0"/>
              </a:rPr>
              <a:t>A blood glucose meter that can be used on its own or connected to an iphone to manage and communicate the diabetes information.</a:t>
            </a:r>
          </a:p>
          <a:p>
            <a:pPr>
              <a:spcBef>
                <a:spcPct val="20000"/>
              </a:spcBef>
            </a:pPr>
            <a:endParaRPr lang="en-US" sz="1400" b="1" dirty="0" smtClean="0">
              <a:latin typeface="Arial" pitchFamily="34" charset="0"/>
              <a:cs typeface="Arial" pitchFamily="34" charset="0"/>
            </a:endParaRPr>
          </a:p>
          <a:p>
            <a:pPr>
              <a:spcBef>
                <a:spcPct val="20000"/>
              </a:spcBef>
            </a:pPr>
            <a:r>
              <a:rPr lang="en-US" sz="1400" b="1" dirty="0" smtClean="0">
                <a:latin typeface="Arial" pitchFamily="34" charset="0"/>
                <a:cs typeface="Arial" pitchFamily="34" charset="0"/>
              </a:rPr>
              <a:t>The meter will automatically sync data with the Diabetes Manager app – tracking glucose, insulin and carbs while also charting glucose patterns over time.</a:t>
            </a:r>
            <a:endParaRPr lang="en-US" sz="1400" b="1" dirty="0">
              <a:latin typeface="Arial" pitchFamily="34" charset="0"/>
              <a:cs typeface="Arial" pitchFamily="34" charset="0"/>
            </a:endParaRPr>
          </a:p>
        </p:txBody>
      </p:sp>
      <p:sp>
        <p:nvSpPr>
          <p:cNvPr id="4" name="TextBox 3"/>
          <p:cNvSpPr txBox="1"/>
          <p:nvPr/>
        </p:nvSpPr>
        <p:spPr>
          <a:xfrm>
            <a:off x="908852" y="893197"/>
            <a:ext cx="2298445" cy="307777"/>
          </a:xfrm>
          <a:prstGeom prst="rect">
            <a:avLst/>
          </a:prstGeom>
          <a:solidFill>
            <a:schemeClr val="accent1">
              <a:lumMod val="40000"/>
              <a:lumOff val="60000"/>
            </a:schemeClr>
          </a:solid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CELESCOPE</a:t>
            </a:r>
            <a:endParaRPr lang="en-US" sz="1400" b="1" dirty="0">
              <a:latin typeface="Arial" panose="020B0604020202020204" pitchFamily="34" charset="0"/>
              <a:cs typeface="Arial" panose="020B0604020202020204" pitchFamily="34" charset="0"/>
            </a:endParaRPr>
          </a:p>
        </p:txBody>
      </p:sp>
      <p:sp>
        <p:nvSpPr>
          <p:cNvPr id="7" name="TextBox 6"/>
          <p:cNvSpPr txBox="1"/>
          <p:nvPr/>
        </p:nvSpPr>
        <p:spPr>
          <a:xfrm>
            <a:off x="5197118" y="892785"/>
            <a:ext cx="1918058" cy="307777"/>
          </a:xfrm>
          <a:prstGeom prst="rect">
            <a:avLst/>
          </a:prstGeom>
          <a:solidFill>
            <a:schemeClr val="accent1">
              <a:lumMod val="40000"/>
              <a:lumOff val="60000"/>
            </a:schemeClr>
          </a:solidFill>
        </p:spPr>
        <p:txBody>
          <a:bodyPr wrap="square" rtlCol="0">
            <a:spAutoFit/>
          </a:bodyPr>
          <a:lstStyle/>
          <a:p>
            <a:r>
              <a:rPr lang="en-US" sz="1400" b="1" dirty="0" smtClean="0">
                <a:latin typeface="Arial" panose="020B0604020202020204" pitchFamily="34" charset="0"/>
                <a:cs typeface="Arial" panose="020B0604020202020204" pitchFamily="34" charset="0"/>
              </a:rPr>
              <a:t>GLUCOSE METER</a:t>
            </a:r>
            <a:endParaRPr lang="en-US" sz="1400" b="1" dirty="0">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a:xfrm>
            <a:off x="2773005" y="6545298"/>
            <a:ext cx="2895600" cy="365125"/>
          </a:xfrm>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p>
        </p:txBody>
      </p:sp>
      <p:cxnSp>
        <p:nvCxnSpPr>
          <p:cNvPr id="12" name="Straight Connector 11"/>
          <p:cNvCxnSpPr/>
          <p:nvPr/>
        </p:nvCxnSpPr>
        <p:spPr>
          <a:xfrm>
            <a:off x="0" y="6545298"/>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867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a:spLocks noGrp="1"/>
          </p:cNvSpPr>
          <p:nvPr>
            <p:ph idx="1"/>
          </p:nvPr>
        </p:nvSpPr>
        <p:spPr>
          <a:xfrm>
            <a:off x="422030" y="1051197"/>
            <a:ext cx="4892919" cy="4923956"/>
          </a:xfrm>
          <a:prstGeom prst="rect">
            <a:avLst/>
          </a:prstGeom>
          <a:solidFill>
            <a:schemeClr val="tx2">
              <a:lumMod val="20000"/>
              <a:lumOff val="80000"/>
            </a:schemeClr>
          </a:solidFill>
          <a:ln>
            <a:solidFill>
              <a:schemeClr val="accent1">
                <a:lumMod val="75000"/>
              </a:schemeClr>
            </a:solidFill>
          </a:ln>
        </p:spPr>
        <p:txBody>
          <a:bodyPr>
            <a:noAutofit/>
          </a:bodyPr>
          <a:lstStyle/>
          <a:p>
            <a:pPr marL="0" indent="0">
              <a:spcBef>
                <a:spcPct val="0"/>
              </a:spcBef>
              <a:spcAft>
                <a:spcPct val="0"/>
              </a:spcAft>
              <a:buNone/>
            </a:pPr>
            <a:endParaRPr lang="en-US" sz="1800" b="1" dirty="0">
              <a:solidFill>
                <a:schemeClr val="tx2">
                  <a:lumMod val="50000"/>
                </a:schemeClr>
              </a:solidFill>
              <a:latin typeface="Arial" panose="020B0604020202020204" pitchFamily="34" charset="0"/>
              <a:cs typeface="Arial" panose="020B0604020202020204" pitchFamily="34" charset="0"/>
            </a:endParaRPr>
          </a:p>
          <a:p>
            <a:pPr>
              <a:spcBef>
                <a:spcPct val="0"/>
              </a:spcBef>
              <a:spcAft>
                <a:spcPct val="0"/>
              </a:spcAft>
            </a:pPr>
            <a:r>
              <a:rPr lang="en-US" sz="2000" b="1" dirty="0">
                <a:solidFill>
                  <a:schemeClr val="tx2">
                    <a:lumMod val="50000"/>
                  </a:schemeClr>
                </a:solidFill>
                <a:latin typeface="Arial" panose="020B0604020202020204" pitchFamily="34" charset="0"/>
                <a:cs typeface="Arial" panose="020B0604020202020204" pitchFamily="34" charset="0"/>
              </a:rPr>
              <a:t>What is it?</a:t>
            </a:r>
            <a:r>
              <a:rPr lang="en-US" sz="1800" dirty="0">
                <a:solidFill>
                  <a:schemeClr val="tx2">
                    <a:lumMod val="50000"/>
                  </a:schemeClr>
                </a:solidFill>
                <a:latin typeface="Arial" panose="020B0604020202020204" pitchFamily="34" charset="0"/>
                <a:cs typeface="Arial" panose="020B0604020202020204" pitchFamily="34" charset="0"/>
              </a:rPr>
              <a:t/>
            </a:r>
            <a:br>
              <a:rPr lang="en-US" sz="1800" dirty="0">
                <a:solidFill>
                  <a:schemeClr val="tx2">
                    <a:lumMod val="50000"/>
                  </a:schemeClr>
                </a:solidFill>
                <a:latin typeface="Arial" panose="020B0604020202020204" pitchFamily="34" charset="0"/>
                <a:cs typeface="Arial" panose="020B0604020202020204" pitchFamily="34" charset="0"/>
              </a:rPr>
            </a:br>
            <a:r>
              <a:rPr lang="en-US" sz="2000" dirty="0">
                <a:solidFill>
                  <a:schemeClr val="tx2">
                    <a:lumMod val="50000"/>
                  </a:schemeClr>
                </a:solidFill>
                <a:latin typeface="Arial" panose="020B0604020202020204" pitchFamily="34" charset="0"/>
                <a:cs typeface="Arial" panose="020B0604020202020204" pitchFamily="34" charset="0"/>
              </a:rPr>
              <a:t>Process of layering materials – resin, glass, metals, cell tissue – into objects defined by a digital model</a:t>
            </a:r>
          </a:p>
          <a:p>
            <a:pPr>
              <a:spcBef>
                <a:spcPct val="0"/>
              </a:spcBef>
              <a:spcAft>
                <a:spcPct val="0"/>
              </a:spcAft>
            </a:pPr>
            <a:endParaRPr lang="en-US" sz="1800" dirty="0">
              <a:solidFill>
                <a:schemeClr val="tx2">
                  <a:lumMod val="50000"/>
                </a:schemeClr>
              </a:solidFill>
              <a:latin typeface="Arial" panose="020B0604020202020204" pitchFamily="34" charset="0"/>
              <a:cs typeface="Arial" panose="020B0604020202020204" pitchFamily="34" charset="0"/>
            </a:endParaRPr>
          </a:p>
          <a:p>
            <a:pPr>
              <a:spcBef>
                <a:spcPct val="0"/>
              </a:spcBef>
              <a:spcAft>
                <a:spcPct val="0"/>
              </a:spcAft>
            </a:pPr>
            <a:r>
              <a:rPr lang="en-US" sz="2000" b="1" dirty="0">
                <a:solidFill>
                  <a:schemeClr val="tx2">
                    <a:lumMod val="50000"/>
                  </a:schemeClr>
                </a:solidFill>
                <a:latin typeface="Arial" panose="020B0604020202020204" pitchFamily="34" charset="0"/>
                <a:cs typeface="Arial" panose="020B0604020202020204" pitchFamily="34" charset="0"/>
              </a:rPr>
              <a:t>Pros</a:t>
            </a:r>
            <a:r>
              <a:rPr lang="en-US" sz="1800" dirty="0">
                <a:solidFill>
                  <a:schemeClr val="tx2">
                    <a:lumMod val="50000"/>
                  </a:schemeClr>
                </a:solidFill>
                <a:latin typeface="Arial" panose="020B0604020202020204" pitchFamily="34" charset="0"/>
                <a:cs typeface="Arial" panose="020B0604020202020204" pitchFamily="34" charset="0"/>
              </a:rPr>
              <a:t/>
            </a:r>
            <a:br>
              <a:rPr lang="en-US" sz="1800" dirty="0">
                <a:solidFill>
                  <a:schemeClr val="tx2">
                    <a:lumMod val="50000"/>
                  </a:schemeClr>
                </a:solidFill>
                <a:latin typeface="Arial" panose="020B0604020202020204" pitchFamily="34" charset="0"/>
                <a:cs typeface="Arial" panose="020B0604020202020204" pitchFamily="34" charset="0"/>
              </a:rPr>
            </a:br>
            <a:r>
              <a:rPr lang="en-US" sz="2000" b="0" dirty="0" smtClean="0">
                <a:solidFill>
                  <a:schemeClr val="tx2">
                    <a:lumMod val="50000"/>
                  </a:schemeClr>
                </a:solidFill>
                <a:latin typeface="Arial" panose="020B0604020202020204" pitchFamily="34" charset="0"/>
                <a:cs typeface="Arial" panose="020B0604020202020204" pitchFamily="34" charset="0"/>
              </a:rPr>
              <a:t>Enables rapid prototyping</a:t>
            </a:r>
          </a:p>
          <a:p>
            <a:pPr>
              <a:spcBef>
                <a:spcPct val="0"/>
              </a:spcBef>
              <a:spcAft>
                <a:spcPct val="0"/>
              </a:spcAft>
            </a:pPr>
            <a:endParaRPr lang="en-US" sz="2000" dirty="0">
              <a:solidFill>
                <a:schemeClr val="tx2">
                  <a:lumMod val="50000"/>
                </a:schemeClr>
              </a:solidFill>
              <a:latin typeface="Arial" panose="020B0604020202020204" pitchFamily="34" charset="0"/>
              <a:cs typeface="Arial" panose="020B0604020202020204" pitchFamily="34" charset="0"/>
            </a:endParaRPr>
          </a:p>
          <a:p>
            <a:pPr>
              <a:spcBef>
                <a:spcPct val="0"/>
              </a:spcBef>
              <a:spcAft>
                <a:spcPct val="0"/>
              </a:spcAft>
            </a:pPr>
            <a:r>
              <a:rPr lang="en-US" sz="2000" b="0" dirty="0" smtClean="0">
                <a:solidFill>
                  <a:schemeClr val="tx2">
                    <a:lumMod val="50000"/>
                  </a:schemeClr>
                </a:solidFill>
                <a:latin typeface="Arial" panose="020B0604020202020204" pitchFamily="34" charset="0"/>
                <a:cs typeface="Arial" panose="020B0604020202020204" pitchFamily="34" charset="0"/>
              </a:rPr>
              <a:t>Opening the door for new research and opportunities in healthcare</a:t>
            </a:r>
          </a:p>
          <a:p>
            <a:pPr marL="0" indent="0">
              <a:spcBef>
                <a:spcPct val="0"/>
              </a:spcBef>
              <a:spcAft>
                <a:spcPct val="0"/>
              </a:spcAft>
              <a:buNone/>
            </a:pPr>
            <a:endParaRPr lang="en-US" sz="2000" dirty="0">
              <a:solidFill>
                <a:schemeClr val="tx2">
                  <a:lumMod val="50000"/>
                </a:schemeClr>
              </a:solidFill>
              <a:latin typeface="Arial" panose="020B0604020202020204" pitchFamily="34" charset="0"/>
              <a:cs typeface="Arial" panose="020B0604020202020204" pitchFamily="34" charset="0"/>
            </a:endParaRPr>
          </a:p>
          <a:p>
            <a:pPr>
              <a:spcBef>
                <a:spcPct val="0"/>
              </a:spcBef>
              <a:spcAft>
                <a:spcPct val="0"/>
              </a:spcAft>
            </a:pPr>
            <a:r>
              <a:rPr lang="en-US" sz="2000" b="1" dirty="0">
                <a:solidFill>
                  <a:schemeClr val="tx2">
                    <a:lumMod val="50000"/>
                  </a:schemeClr>
                </a:solidFill>
                <a:latin typeface="Arial" panose="020B0604020202020204" pitchFamily="34" charset="0"/>
                <a:cs typeface="Arial" panose="020B0604020202020204" pitchFamily="34" charset="0"/>
              </a:rPr>
              <a:t>Inspiration</a:t>
            </a:r>
            <a:r>
              <a:rPr lang="en-US" sz="1800" dirty="0">
                <a:solidFill>
                  <a:schemeClr val="tx2">
                    <a:lumMod val="50000"/>
                  </a:schemeClr>
                </a:solidFill>
                <a:latin typeface="Arial" panose="020B0604020202020204" pitchFamily="34" charset="0"/>
                <a:cs typeface="Arial" panose="020B0604020202020204" pitchFamily="34" charset="0"/>
              </a:rPr>
              <a:t/>
            </a:r>
            <a:br>
              <a:rPr lang="en-US" sz="1800" dirty="0">
                <a:solidFill>
                  <a:schemeClr val="tx2">
                    <a:lumMod val="50000"/>
                  </a:schemeClr>
                </a:solidFill>
                <a:latin typeface="Arial" panose="020B0604020202020204" pitchFamily="34" charset="0"/>
                <a:cs typeface="Arial" panose="020B0604020202020204" pitchFamily="34" charset="0"/>
              </a:rPr>
            </a:br>
            <a:r>
              <a:rPr lang="en-US" sz="2000" b="0" dirty="0" smtClean="0">
                <a:solidFill>
                  <a:schemeClr val="tx2">
                    <a:lumMod val="50000"/>
                  </a:schemeClr>
                </a:solidFill>
                <a:latin typeface="Arial" panose="020B0604020202020204" pitchFamily="34" charset="0"/>
                <a:cs typeface="Arial" panose="020B0604020202020204" pitchFamily="34" charset="0"/>
              </a:rPr>
              <a:t>Children’s National Medical Center, 3D Printed Kidneys </a:t>
            </a:r>
            <a:endParaRPr lang="en-US" sz="2000" b="0" dirty="0">
              <a:solidFill>
                <a:schemeClr val="tx2">
                  <a:lumMod val="50000"/>
                </a:schemeClr>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136258"/>
            <a:ext cx="8229600" cy="368300"/>
          </a:xfrm>
        </p:spPr>
        <p:txBody>
          <a:bodyPr>
            <a:normAutofit fontScale="90000"/>
          </a:bodyPr>
          <a:lstStyle/>
          <a:p>
            <a:pPr algn="l"/>
            <a:r>
              <a:rPr lang="en-US" dirty="0" smtClean="0"/>
              <a:t> </a:t>
            </a:r>
            <a:r>
              <a:rPr lang="en-US" sz="2800" b="1" dirty="0" smtClean="0">
                <a:latin typeface="Arial" panose="020B0604020202020204" pitchFamily="34" charset="0"/>
                <a:cs typeface="Arial" panose="020B0604020202020204" pitchFamily="34" charset="0"/>
              </a:rPr>
              <a:t>3D and Bio Printing</a:t>
            </a:r>
            <a:endParaRPr lang="en-US" sz="2800" b="1" dirty="0">
              <a:latin typeface="Arial" panose="020B0604020202020204" pitchFamily="34" charset="0"/>
              <a:cs typeface="Arial" panose="020B0604020202020204" pitchFamily="34" charset="0"/>
            </a:endParaRPr>
          </a:p>
        </p:txBody>
      </p:sp>
      <p:sp>
        <p:nvSpPr>
          <p:cNvPr id="4" name="Text Placeholder 16"/>
          <p:cNvSpPr txBox="1">
            <a:spLocks/>
          </p:cNvSpPr>
          <p:nvPr/>
        </p:nvSpPr>
        <p:spPr bwMode="gray">
          <a:xfrm>
            <a:off x="5611544" y="1043262"/>
            <a:ext cx="2789506" cy="2636300"/>
          </a:xfrm>
          <a:prstGeom prst="rect">
            <a:avLst/>
          </a:prstGeom>
          <a:solidFill>
            <a:schemeClr val="tx2">
              <a:lumMod val="20000"/>
              <a:lumOff val="80000"/>
            </a:schemeClr>
          </a:solidFill>
          <a:ln>
            <a:solidFill>
              <a:schemeClr val="accent1">
                <a:lumMod val="75000"/>
              </a:schemeClr>
            </a:solidFill>
          </a:ln>
        </p:spPr>
        <p:txBody>
          <a:bodyPr vert="horz" lIns="0" tIns="45720" rIns="91440" bIns="45720" rtlCol="0">
            <a:noAutofit/>
          </a:bodyPr>
          <a:lstStyle>
            <a:lvl1pPr marL="0" indent="0" algn="l" defTabSz="457200" rtl="0" eaLnBrk="1" latinLnBrk="0" hangingPunct="1">
              <a:spcBef>
                <a:spcPts val="1800"/>
              </a:spcBef>
              <a:buClr>
                <a:schemeClr val="accent4"/>
              </a:buClr>
              <a:buSzPct val="125000"/>
              <a:buFont typeface="Wingdings" charset="2"/>
              <a:buNone/>
              <a:defRPr sz="1600" b="1" kern="1200" baseline="0">
                <a:solidFill>
                  <a:schemeClr val="bg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bg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bg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200" kern="1200">
                <a:solidFill>
                  <a:schemeClr val="bg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200" kern="1200">
                <a:solidFill>
                  <a:schemeClr val="bg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defTabSz="914400">
              <a:spcBef>
                <a:spcPct val="20000"/>
              </a:spcBef>
            </a:pPr>
            <a:r>
              <a:rPr lang="en-US" sz="1700" b="0" dirty="0" smtClean="0">
                <a:solidFill>
                  <a:schemeClr val="tx2">
                    <a:lumMod val="50000"/>
                  </a:schemeClr>
                </a:solidFill>
              </a:rPr>
              <a:t>A 3D </a:t>
            </a:r>
            <a:r>
              <a:rPr lang="en-US" sz="1700" b="0" dirty="0">
                <a:solidFill>
                  <a:schemeClr val="tx2">
                    <a:lumMod val="50000"/>
                  </a:schemeClr>
                </a:solidFill>
              </a:rPr>
              <a:t>printer uses data from </a:t>
            </a:r>
            <a:r>
              <a:rPr lang="en-US" sz="1700" b="0" dirty="0" smtClean="0">
                <a:solidFill>
                  <a:schemeClr val="tx2">
                    <a:lumMod val="50000"/>
                  </a:schemeClr>
                </a:solidFill>
              </a:rPr>
              <a:t>images, CT Scans, Ultrasounds individual </a:t>
            </a:r>
            <a:r>
              <a:rPr lang="en-US" sz="1700" b="0" dirty="0">
                <a:solidFill>
                  <a:schemeClr val="tx2">
                    <a:lumMod val="50000"/>
                  </a:schemeClr>
                </a:solidFill>
              </a:rPr>
              <a:t>patients to replicate the organs of those individuals, reflecting their particular intricacies and deformities. </a:t>
            </a:r>
            <a:r>
              <a:rPr lang="en-US" sz="1700" b="0" dirty="0" smtClean="0">
                <a:solidFill>
                  <a:schemeClr val="tx2">
                    <a:lumMod val="50000"/>
                  </a:schemeClr>
                </a:solidFill>
              </a:rPr>
              <a:t>Can make a customized parts for replacement.</a:t>
            </a:r>
            <a:endParaRPr lang="en-US" sz="1700" b="0" dirty="0">
              <a:solidFill>
                <a:schemeClr val="tx2">
                  <a:lumMod val="50000"/>
                </a:schemeClr>
              </a:solidFill>
              <a:latin typeface="Arial" pitchFamily="34" charset="0"/>
              <a:cs typeface="Arial" pitchFamily="34" charset="0"/>
            </a:endParaRPr>
          </a:p>
        </p:txBody>
      </p:sp>
      <p:pic>
        <p:nvPicPr>
          <p:cNvPr id="7" name="Picture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611545" y="3754099"/>
            <a:ext cx="2789505" cy="2221054"/>
          </a:xfrm>
          <a:prstGeom prst="rect">
            <a:avLst/>
          </a:prstGeom>
        </p:spPr>
      </p:pic>
      <p:sp>
        <p:nvSpPr>
          <p:cNvPr id="2" name="Footer Placeholder 1"/>
          <p:cNvSpPr>
            <a:spLocks noGrp="1"/>
          </p:cNvSpPr>
          <p:nvPr>
            <p:ph type="ftr" sz="quarter" idx="11"/>
          </p:nvPr>
        </p:nvSpPr>
        <p:spPr>
          <a:xfrm>
            <a:off x="3124689" y="6521792"/>
            <a:ext cx="2895600" cy="365125"/>
          </a:xfrm>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p>
        </p:txBody>
      </p:sp>
      <p:cxnSp>
        <p:nvCxnSpPr>
          <p:cNvPr id="8" name="Straight Connector 7"/>
          <p:cNvCxnSpPr/>
          <p:nvPr/>
        </p:nvCxnSpPr>
        <p:spPr>
          <a:xfrm>
            <a:off x="0" y="6521792"/>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803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6"/>
          <p:cNvSpPr>
            <a:spLocks noGrp="1"/>
          </p:cNvSpPr>
          <p:nvPr>
            <p:ph idx="1"/>
          </p:nvPr>
        </p:nvSpPr>
        <p:spPr>
          <a:xfrm>
            <a:off x="4657725" y="885826"/>
            <a:ext cx="3993906" cy="4889502"/>
          </a:xfrm>
          <a:prstGeom prst="rect">
            <a:avLst/>
          </a:prstGeom>
        </p:spPr>
        <p:txBody>
          <a:bodyPr>
            <a:noAutofit/>
          </a:bodyPr>
          <a:lstStyle/>
          <a:p>
            <a:pPr>
              <a:spcBef>
                <a:spcPct val="0"/>
              </a:spcBef>
              <a:spcAft>
                <a:spcPct val="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What is it?</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Mobile phones are enabling hospitals  to identify &amp; manage health of their patients </a:t>
            </a:r>
          </a:p>
          <a:p>
            <a:pPr marL="398250" indent="-285750" fontAlgn="base">
              <a:buSzPct val="1000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fontAlgn="base">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Pros</a:t>
            </a:r>
          </a:p>
          <a:p>
            <a:pPr indent="0" fontAlgn="base">
              <a:buSzPct val="100000"/>
              <a:buNone/>
            </a:pPr>
            <a:r>
              <a:rPr lang="en-US" sz="1800" dirty="0" smtClean="0">
                <a:latin typeface="Arial" panose="020B0604020202020204" pitchFamily="34" charset="0"/>
                <a:cs typeface="Arial" panose="020B0604020202020204" pitchFamily="34" charset="0"/>
              </a:rPr>
              <a:t>Gives </a:t>
            </a:r>
            <a:r>
              <a:rPr lang="en-US" sz="1800" dirty="0">
                <a:latin typeface="Arial" panose="020B0604020202020204" pitchFamily="34" charset="0"/>
                <a:cs typeface="Arial" panose="020B0604020202020204" pitchFamily="34" charset="0"/>
              </a:rPr>
              <a:t>hospital the tools they need to assess their patients health at a low cost</a:t>
            </a:r>
          </a:p>
          <a:p>
            <a:pPr>
              <a:spcBef>
                <a:spcPct val="0"/>
              </a:spcBef>
              <a:spcAft>
                <a:spcPct val="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a:spcBef>
                <a:spcPct val="0"/>
              </a:spcBef>
              <a:spcAft>
                <a:spcPct val="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Cons</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Patients may use the tools in lieu of doctors, risking an inaccurate diagnosis </a:t>
            </a:r>
          </a:p>
          <a:p>
            <a:pPr>
              <a:spcBef>
                <a:spcPct val="0"/>
              </a:spcBef>
              <a:spcAft>
                <a:spcPct val="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a:spcBef>
                <a:spcPct val="0"/>
              </a:spcBef>
              <a:spcAft>
                <a:spcPct val="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Inspiration</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EyeNetra, Cellscope, AliveCor, Quanttus, Scanadu, iBGStar</a:t>
            </a:r>
          </a:p>
        </p:txBody>
      </p:sp>
      <p:sp>
        <p:nvSpPr>
          <p:cNvPr id="5" name="Title 4"/>
          <p:cNvSpPr>
            <a:spLocks noGrp="1"/>
          </p:cNvSpPr>
          <p:nvPr>
            <p:ph type="title" idx="4294967295"/>
          </p:nvPr>
        </p:nvSpPr>
        <p:spPr>
          <a:xfrm>
            <a:off x="0" y="274638"/>
            <a:ext cx="8229600" cy="411162"/>
          </a:xfrm>
        </p:spPr>
        <p:txBody>
          <a:bodyPr>
            <a:noAutofit/>
          </a:bodyPr>
          <a:lstStyle/>
          <a:p>
            <a:pPr algn="l"/>
            <a:r>
              <a:rPr lang="en-US" sz="2500" b="1" dirty="0" smtClean="0">
                <a:latin typeface="Arial" panose="020B0604020202020204" pitchFamily="34" charset="0"/>
                <a:cs typeface="Arial" panose="020B0604020202020204" pitchFamily="34" charset="0"/>
              </a:rPr>
              <a:t>  Mobile</a:t>
            </a:r>
            <a:r>
              <a:rPr lang="en-US" sz="2800" b="1" dirty="0" smtClean="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Diagnostic</a:t>
            </a:r>
            <a:endParaRPr lang="en-US" sz="2500" b="1" dirty="0">
              <a:latin typeface="Arial" panose="020B0604020202020204" pitchFamily="34" charset="0"/>
              <a:cs typeface="Arial" panose="020B0604020202020204" pitchFamily="34" charset="0"/>
            </a:endParaRPr>
          </a:p>
        </p:txBody>
      </p:sp>
      <p:pic>
        <p:nvPicPr>
          <p:cNvPr id="3" name="Picture 2" descr="http://cdn.medgadget.com/wp-content/uploads/2011/12/Mobile-MIM-X-r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31" y="921515"/>
            <a:ext cx="3837234" cy="3505738"/>
          </a:xfrm>
          <a:prstGeom prst="rect">
            <a:avLst/>
          </a:prstGeom>
          <a:noFill/>
          <a:extLst>
            <a:ext uri="{909E8E84-426E-40dd-AFC4-6F175D3DCCD1}">
              <a14:hiddenFill xmlns=""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 cstate="print"/>
          <a:srcRect/>
          <a:stretch>
            <a:fillRect/>
          </a:stretch>
        </p:blipFill>
        <p:spPr bwMode="auto">
          <a:xfrm>
            <a:off x="554787" y="4397004"/>
            <a:ext cx="1435107" cy="1056022"/>
          </a:xfrm>
          <a:prstGeom prst="rect">
            <a:avLst/>
          </a:prstGeom>
          <a:noFill/>
          <a:ln w="9525">
            <a:noFill/>
            <a:miter lim="800000"/>
            <a:headEnd/>
            <a:tailEnd/>
          </a:ln>
        </p:spPr>
      </p:pic>
      <p:pic>
        <p:nvPicPr>
          <p:cNvPr id="15" name="Picture Placeholder 10"/>
          <p:cNvPicPr>
            <a:picLocks noChangeAspect="1"/>
          </p:cNvPicPr>
          <p:nvPr/>
        </p:nvPicPr>
        <p:blipFill>
          <a:blip r:embed="rId5" cstate="print"/>
          <a:srcRect l="18097" r="18097"/>
          <a:stretch>
            <a:fillRect/>
          </a:stretch>
        </p:blipFill>
        <p:spPr>
          <a:xfrm>
            <a:off x="2047383" y="4439022"/>
            <a:ext cx="1835300" cy="1014004"/>
          </a:xfrm>
          <a:prstGeom prst="rect">
            <a:avLst/>
          </a:prstGeom>
        </p:spPr>
      </p:pic>
      <p:sp>
        <p:nvSpPr>
          <p:cNvPr id="2" name="Footer Placeholder 1"/>
          <p:cNvSpPr>
            <a:spLocks noGrp="1"/>
          </p:cNvSpPr>
          <p:nvPr>
            <p:ph type="ftr" sz="quarter" idx="11"/>
          </p:nvPr>
        </p:nvSpPr>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p>
        </p:txBody>
      </p:sp>
      <p:cxnSp>
        <p:nvCxnSpPr>
          <p:cNvPr id="6" name="Straight Connector 5"/>
          <p:cNvCxnSpPr/>
          <p:nvPr/>
        </p:nvCxnSpPr>
        <p:spPr>
          <a:xfrm flipV="1">
            <a:off x="0" y="6429375"/>
            <a:ext cx="9172575" cy="3271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682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7315200" y="1219200"/>
            <a:ext cx="1752600" cy="4876800"/>
          </a:xfrm>
          <a:prstGeom prst="roundRect">
            <a:avLst>
              <a:gd name="adj" fmla="val 1970"/>
            </a:avLst>
          </a:prstGeom>
          <a:solidFill>
            <a:schemeClr val="tx2">
              <a:lumMod val="60000"/>
              <a:lumOff val="40000"/>
              <a:alpha val="51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descr="Map_of_Indiapng.png"/>
          <p:cNvPicPr>
            <a:picLocks noChangeAspect="1"/>
          </p:cNvPicPr>
          <p:nvPr/>
        </p:nvPicPr>
        <p:blipFill>
          <a:blip r:embed="rId2" cstate="print"/>
          <a:stretch>
            <a:fillRect/>
          </a:stretch>
        </p:blipFill>
        <p:spPr>
          <a:xfrm>
            <a:off x="1725670" y="74393"/>
            <a:ext cx="5872419" cy="6240682"/>
          </a:xfrm>
          <a:prstGeom prst="rect">
            <a:avLst/>
          </a:prstGeom>
        </p:spPr>
      </p:pic>
      <p:sp>
        <p:nvSpPr>
          <p:cNvPr id="57" name="Rounded Rectangle 56"/>
          <p:cNvSpPr/>
          <p:nvPr/>
        </p:nvSpPr>
        <p:spPr>
          <a:xfrm>
            <a:off x="4876800" y="1219200"/>
            <a:ext cx="1752600" cy="4876800"/>
          </a:xfrm>
          <a:prstGeom prst="roundRect">
            <a:avLst>
              <a:gd name="adj" fmla="val 1970"/>
            </a:avLst>
          </a:prstGeom>
          <a:solidFill>
            <a:schemeClr val="tx2">
              <a:lumMod val="60000"/>
              <a:lumOff val="40000"/>
              <a:alpha val="51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rot="10800000">
            <a:off x="6629400" y="4191000"/>
            <a:ext cx="685800" cy="0"/>
          </a:xfrm>
          <a:prstGeom prst="line">
            <a:avLst/>
          </a:prstGeom>
          <a:ln w="38100">
            <a:solidFill>
              <a:srgbClr val="002060"/>
            </a:solidFill>
            <a:headEnd type="none" w="med" len="med"/>
            <a:tailEnd type="triangle" w="med" len="med"/>
          </a:ln>
        </p:spPr>
        <p:style>
          <a:lnRef idx="1">
            <a:schemeClr val="accent2"/>
          </a:lnRef>
          <a:fillRef idx="3">
            <a:schemeClr val="accent2"/>
          </a:fillRef>
          <a:effectRef idx="2">
            <a:schemeClr val="accent2"/>
          </a:effectRef>
          <a:fontRef idx="minor">
            <a:schemeClr val="lt1"/>
          </a:fontRef>
        </p:style>
      </p:cxnSp>
      <p:sp>
        <p:nvSpPr>
          <p:cNvPr id="247" name="Rounded Rectangle 246"/>
          <p:cNvSpPr/>
          <p:nvPr/>
        </p:nvSpPr>
        <p:spPr bwMode="auto">
          <a:xfrm>
            <a:off x="5029200" y="2819400"/>
            <a:ext cx="1447800" cy="609600"/>
          </a:xfrm>
          <a:prstGeom prst="roundRect">
            <a:avLst>
              <a:gd name="adj" fmla="val 1842"/>
            </a:avLst>
          </a:prstGeom>
          <a:solidFill>
            <a:srgbClr val="002060"/>
          </a:solidFill>
          <a:ln w="38100">
            <a:solidFill>
              <a:schemeClr val="accent1">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fontAlgn="auto">
              <a:spcBef>
                <a:spcPts val="0"/>
              </a:spcBef>
              <a:spcAft>
                <a:spcPts val="0"/>
              </a:spcAft>
              <a:defRPr/>
            </a:pPr>
            <a:r>
              <a:rPr lang="en-US" sz="1400" dirty="0" smtClean="0">
                <a:solidFill>
                  <a:srgbClr val="FFFFFF"/>
                </a:solidFill>
                <a:effectLst>
                  <a:outerShdw blurRad="38100" dist="38100" dir="2700000" algn="tl">
                    <a:srgbClr val="000000">
                      <a:alpha val="43137"/>
                    </a:srgbClr>
                  </a:outerShdw>
                </a:effectLst>
                <a:latin typeface="Arial Rounded MT Bold" pitchFamily="34" charset="0"/>
              </a:rPr>
              <a:t>MMUs</a:t>
            </a:r>
            <a:endParaRPr lang="en-US" sz="1400" dirty="0">
              <a:solidFill>
                <a:srgbClr val="FFFFFF"/>
              </a:solidFill>
              <a:effectLst>
                <a:outerShdw blurRad="38100" dist="38100" dir="2700000" algn="tl">
                  <a:srgbClr val="000000">
                    <a:alpha val="43137"/>
                  </a:srgbClr>
                </a:outerShdw>
              </a:effectLst>
              <a:latin typeface="Arial Rounded MT Bold" pitchFamily="34" charset="0"/>
            </a:endParaRPr>
          </a:p>
        </p:txBody>
      </p:sp>
      <p:sp>
        <p:nvSpPr>
          <p:cNvPr id="14348" name="Title 1"/>
          <p:cNvSpPr>
            <a:spLocks noGrp="1"/>
          </p:cNvSpPr>
          <p:nvPr>
            <p:ph type="title"/>
          </p:nvPr>
        </p:nvSpPr>
        <p:spPr>
          <a:xfrm>
            <a:off x="1357313" y="95250"/>
            <a:ext cx="6405563" cy="895324"/>
          </a:xfrm>
        </p:spPr>
        <p:txBody>
          <a:bodyPr>
            <a:normAutofit/>
          </a:bodyPr>
          <a:lstStyle/>
          <a:p>
            <a:pPr eaLnBrk="1" hangingPunct="1"/>
            <a:r>
              <a:rPr lang="en-US" sz="2500" b="1" u="sng" dirty="0" smtClean="0">
                <a:latin typeface="Arial" panose="020B0604020202020204" pitchFamily="34" charset="0"/>
                <a:cs typeface="Arial" panose="020B0604020202020204" pitchFamily="34" charset="0"/>
              </a:rPr>
              <a:t>Rural Connect- Primary Health</a:t>
            </a:r>
          </a:p>
        </p:txBody>
      </p:sp>
      <p:cxnSp>
        <p:nvCxnSpPr>
          <p:cNvPr id="5" name="Straight Connector 4"/>
          <p:cNvCxnSpPr/>
          <p:nvPr/>
        </p:nvCxnSpPr>
        <p:spPr>
          <a:xfrm rot="10800000">
            <a:off x="6629400" y="2362200"/>
            <a:ext cx="685800" cy="0"/>
          </a:xfrm>
          <a:prstGeom prst="line">
            <a:avLst/>
          </a:prstGeom>
          <a:ln w="38100">
            <a:solidFill>
              <a:srgbClr val="002060"/>
            </a:solidFill>
            <a:headEnd type="none" w="med" len="med"/>
            <a:tailEnd type="triangle" w="med" len="med"/>
          </a:ln>
        </p:spPr>
        <p:style>
          <a:lnRef idx="1">
            <a:schemeClr val="accent2"/>
          </a:lnRef>
          <a:fillRef idx="3">
            <a:schemeClr val="accent2"/>
          </a:fillRef>
          <a:effectRef idx="2">
            <a:schemeClr val="accent2"/>
          </a:effectRef>
          <a:fontRef idx="minor">
            <a:schemeClr val="lt1"/>
          </a:fontRef>
        </p:style>
      </p:cxnSp>
      <p:grpSp>
        <p:nvGrpSpPr>
          <p:cNvPr id="2" name="Group 122"/>
          <p:cNvGrpSpPr/>
          <p:nvPr/>
        </p:nvGrpSpPr>
        <p:grpSpPr>
          <a:xfrm>
            <a:off x="228600" y="990601"/>
            <a:ext cx="1600200" cy="1016000"/>
            <a:chOff x="5334000" y="4495114"/>
            <a:chExt cx="2362200" cy="1702486"/>
          </a:xfrm>
        </p:grpSpPr>
        <p:pic>
          <p:nvPicPr>
            <p:cNvPr id="88" name="Picture 2" descr="See full size image">
              <a:hlinkClick r:id="rId3"/>
            </p:cNvPr>
            <p:cNvPicPr>
              <a:picLocks noChangeAspect="1" noChangeArrowheads="1"/>
            </p:cNvPicPr>
            <p:nvPr/>
          </p:nvPicPr>
          <p:blipFill>
            <a:blip r:embed="rId4" cstate="print"/>
            <a:srcRect/>
            <a:stretch>
              <a:fillRect/>
            </a:stretch>
          </p:blipFill>
          <p:spPr bwMode="auto">
            <a:xfrm>
              <a:off x="5334000" y="4622800"/>
              <a:ext cx="2362200" cy="1574800"/>
            </a:xfrm>
            <a:prstGeom prst="rect">
              <a:avLst/>
            </a:prstGeom>
            <a:noFill/>
          </p:spPr>
        </p:pic>
        <p:sp>
          <p:nvSpPr>
            <p:cNvPr id="89" name="TextBox 88"/>
            <p:cNvSpPr txBox="1"/>
            <p:nvPr/>
          </p:nvSpPr>
          <p:spPr>
            <a:xfrm>
              <a:off x="5714999" y="4495114"/>
              <a:ext cx="1752601" cy="567307"/>
            </a:xfrm>
            <a:prstGeom prst="rect">
              <a:avLst/>
            </a:prstGeom>
            <a:solidFill>
              <a:srgbClr val="FFFF00"/>
            </a:solidFill>
          </p:spPr>
          <p:txBody>
            <a:bodyPr wrap="square" rtlCol="0">
              <a:spAutoFit/>
            </a:bodyPr>
            <a:lstStyle/>
            <a:p>
              <a:pPr algn="ctr"/>
              <a:r>
                <a:rPr lang="en-US" sz="800" dirty="0" smtClean="0">
                  <a:solidFill>
                    <a:srgbClr val="33990F"/>
                  </a:solidFill>
                  <a:latin typeface="Arial Rounded MT Bold" pitchFamily="34" charset="0"/>
                </a:rPr>
                <a:t>Common Service Center</a:t>
              </a:r>
              <a:endParaRPr lang="en-US" sz="800" dirty="0">
                <a:solidFill>
                  <a:srgbClr val="33990F"/>
                </a:solidFill>
                <a:latin typeface="Arial Rounded MT Bold" pitchFamily="34" charset="0"/>
              </a:endParaRPr>
            </a:p>
          </p:txBody>
        </p:sp>
        <p:pic>
          <p:nvPicPr>
            <p:cNvPr id="90" name="Picture 4" descr="http://www.railtelindia.com/images/logo.gif"/>
            <p:cNvPicPr>
              <a:picLocks noChangeAspect="1" noChangeArrowheads="1"/>
            </p:cNvPicPr>
            <p:nvPr/>
          </p:nvPicPr>
          <p:blipFill>
            <a:blip r:embed="rId5" cstate="print"/>
            <a:srcRect/>
            <a:stretch>
              <a:fillRect/>
            </a:stretch>
          </p:blipFill>
          <p:spPr bwMode="auto">
            <a:xfrm>
              <a:off x="5486400" y="4953000"/>
              <a:ext cx="228600" cy="271848"/>
            </a:xfrm>
            <a:prstGeom prst="rect">
              <a:avLst/>
            </a:prstGeom>
            <a:noFill/>
          </p:spPr>
        </p:pic>
      </p:grpSp>
      <p:grpSp>
        <p:nvGrpSpPr>
          <p:cNvPr id="3" name="Group 122"/>
          <p:cNvGrpSpPr/>
          <p:nvPr/>
        </p:nvGrpSpPr>
        <p:grpSpPr>
          <a:xfrm>
            <a:off x="228600" y="2362200"/>
            <a:ext cx="1524000" cy="939800"/>
            <a:chOff x="5334000" y="4622800"/>
            <a:chExt cx="2362200" cy="1574800"/>
          </a:xfrm>
        </p:grpSpPr>
        <p:pic>
          <p:nvPicPr>
            <p:cNvPr id="93" name="Picture 2" descr="See full size image">
              <a:hlinkClick r:id="rId3"/>
            </p:cNvPr>
            <p:cNvPicPr>
              <a:picLocks noChangeAspect="1" noChangeArrowheads="1"/>
            </p:cNvPicPr>
            <p:nvPr/>
          </p:nvPicPr>
          <p:blipFill>
            <a:blip r:embed="rId4" cstate="print"/>
            <a:srcRect/>
            <a:stretch>
              <a:fillRect/>
            </a:stretch>
          </p:blipFill>
          <p:spPr bwMode="auto">
            <a:xfrm>
              <a:off x="5334000" y="4622800"/>
              <a:ext cx="2362200" cy="1574800"/>
            </a:xfrm>
            <a:prstGeom prst="rect">
              <a:avLst/>
            </a:prstGeom>
            <a:noFill/>
          </p:spPr>
        </p:pic>
        <p:sp>
          <p:nvSpPr>
            <p:cNvPr id="94" name="TextBox 93"/>
            <p:cNvSpPr txBox="1"/>
            <p:nvPr/>
          </p:nvSpPr>
          <p:spPr>
            <a:xfrm>
              <a:off x="5714999" y="4622800"/>
              <a:ext cx="1752601" cy="386800"/>
            </a:xfrm>
            <a:prstGeom prst="rect">
              <a:avLst/>
            </a:prstGeom>
            <a:solidFill>
              <a:srgbClr val="FFFF00"/>
            </a:solidFill>
          </p:spPr>
          <p:txBody>
            <a:bodyPr wrap="square" rtlCol="0">
              <a:spAutoFit/>
            </a:bodyPr>
            <a:lstStyle/>
            <a:p>
              <a:pPr algn="ctr"/>
              <a:r>
                <a:rPr lang="en-US" sz="900" dirty="0" smtClean="0">
                  <a:solidFill>
                    <a:srgbClr val="33990F"/>
                  </a:solidFill>
                  <a:latin typeface="Arial Rounded MT Bold" pitchFamily="34" charset="0"/>
                </a:rPr>
                <a:t>PHC</a:t>
              </a:r>
              <a:endParaRPr lang="en-US" sz="900" dirty="0">
                <a:solidFill>
                  <a:srgbClr val="33990F"/>
                </a:solidFill>
                <a:latin typeface="Arial Rounded MT Bold" pitchFamily="34" charset="0"/>
              </a:endParaRPr>
            </a:p>
          </p:txBody>
        </p:sp>
        <p:pic>
          <p:nvPicPr>
            <p:cNvPr id="95" name="Picture 4" descr="http://www.railtelindia.com/images/logo.gif"/>
            <p:cNvPicPr>
              <a:picLocks noChangeAspect="1" noChangeArrowheads="1"/>
            </p:cNvPicPr>
            <p:nvPr/>
          </p:nvPicPr>
          <p:blipFill>
            <a:blip r:embed="rId5" cstate="print"/>
            <a:srcRect/>
            <a:stretch>
              <a:fillRect/>
            </a:stretch>
          </p:blipFill>
          <p:spPr bwMode="auto">
            <a:xfrm>
              <a:off x="5486400" y="4953000"/>
              <a:ext cx="228600" cy="271848"/>
            </a:xfrm>
            <a:prstGeom prst="rect">
              <a:avLst/>
            </a:prstGeom>
            <a:noFill/>
          </p:spPr>
        </p:pic>
      </p:grpSp>
      <p:grpSp>
        <p:nvGrpSpPr>
          <p:cNvPr id="4" name="Group 122"/>
          <p:cNvGrpSpPr/>
          <p:nvPr/>
        </p:nvGrpSpPr>
        <p:grpSpPr>
          <a:xfrm>
            <a:off x="228600" y="3581400"/>
            <a:ext cx="1524000" cy="939800"/>
            <a:chOff x="5334000" y="4622800"/>
            <a:chExt cx="2362200" cy="1574800"/>
          </a:xfrm>
        </p:grpSpPr>
        <p:pic>
          <p:nvPicPr>
            <p:cNvPr id="97" name="Picture 2" descr="See full size image">
              <a:hlinkClick r:id="rId3"/>
            </p:cNvPr>
            <p:cNvPicPr>
              <a:picLocks noChangeAspect="1" noChangeArrowheads="1"/>
            </p:cNvPicPr>
            <p:nvPr/>
          </p:nvPicPr>
          <p:blipFill>
            <a:blip r:embed="rId4" cstate="print"/>
            <a:srcRect/>
            <a:stretch>
              <a:fillRect/>
            </a:stretch>
          </p:blipFill>
          <p:spPr bwMode="auto">
            <a:xfrm>
              <a:off x="5334000" y="4622800"/>
              <a:ext cx="2362200" cy="1574800"/>
            </a:xfrm>
            <a:prstGeom prst="rect">
              <a:avLst/>
            </a:prstGeom>
            <a:noFill/>
          </p:spPr>
        </p:pic>
        <p:sp>
          <p:nvSpPr>
            <p:cNvPr id="98" name="TextBox 97"/>
            <p:cNvSpPr txBox="1"/>
            <p:nvPr/>
          </p:nvSpPr>
          <p:spPr>
            <a:xfrm>
              <a:off x="5714999" y="4622800"/>
              <a:ext cx="1752601" cy="386800"/>
            </a:xfrm>
            <a:prstGeom prst="rect">
              <a:avLst/>
            </a:prstGeom>
            <a:solidFill>
              <a:srgbClr val="FFFF00"/>
            </a:solidFill>
          </p:spPr>
          <p:txBody>
            <a:bodyPr wrap="square" rtlCol="0">
              <a:spAutoFit/>
            </a:bodyPr>
            <a:lstStyle/>
            <a:p>
              <a:pPr algn="ctr"/>
              <a:r>
                <a:rPr lang="en-US" sz="900" dirty="0" smtClean="0">
                  <a:solidFill>
                    <a:srgbClr val="33990F"/>
                  </a:solidFill>
                  <a:latin typeface="Arial Rounded MT Bold" pitchFamily="34" charset="0"/>
                </a:rPr>
                <a:t>CHC</a:t>
              </a:r>
              <a:endParaRPr lang="en-US" sz="900" dirty="0">
                <a:solidFill>
                  <a:srgbClr val="33990F"/>
                </a:solidFill>
                <a:latin typeface="Arial Rounded MT Bold" pitchFamily="34" charset="0"/>
              </a:endParaRPr>
            </a:p>
          </p:txBody>
        </p:sp>
        <p:pic>
          <p:nvPicPr>
            <p:cNvPr id="99" name="Picture 4" descr="http://www.railtelindia.com/images/logo.gif"/>
            <p:cNvPicPr>
              <a:picLocks noChangeAspect="1" noChangeArrowheads="1"/>
            </p:cNvPicPr>
            <p:nvPr/>
          </p:nvPicPr>
          <p:blipFill>
            <a:blip r:embed="rId5" cstate="print"/>
            <a:srcRect/>
            <a:stretch>
              <a:fillRect/>
            </a:stretch>
          </p:blipFill>
          <p:spPr bwMode="auto">
            <a:xfrm>
              <a:off x="5486400" y="4953000"/>
              <a:ext cx="228600" cy="271848"/>
            </a:xfrm>
            <a:prstGeom prst="rect">
              <a:avLst/>
            </a:prstGeom>
            <a:noFill/>
          </p:spPr>
        </p:pic>
      </p:grpSp>
      <p:sp>
        <p:nvSpPr>
          <p:cNvPr id="108" name="Rounded Rectangle 107"/>
          <p:cNvSpPr/>
          <p:nvPr/>
        </p:nvSpPr>
        <p:spPr bwMode="auto">
          <a:xfrm>
            <a:off x="5029200" y="2209800"/>
            <a:ext cx="1447800" cy="609600"/>
          </a:xfrm>
          <a:prstGeom prst="roundRect">
            <a:avLst>
              <a:gd name="adj" fmla="val 1842"/>
            </a:avLst>
          </a:prstGeom>
          <a:solidFill>
            <a:srgbClr val="002060"/>
          </a:solidFill>
          <a:ln w="38100">
            <a:solidFill>
              <a:schemeClr val="accent1">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fontAlgn="auto">
              <a:spcBef>
                <a:spcPts val="0"/>
              </a:spcBef>
              <a:spcAft>
                <a:spcPts val="0"/>
              </a:spcAft>
              <a:defRPr/>
            </a:pPr>
            <a:r>
              <a:rPr lang="en-US" sz="1400" dirty="0" smtClean="0">
                <a:solidFill>
                  <a:srgbClr val="FFFFFF"/>
                </a:solidFill>
                <a:effectLst>
                  <a:outerShdw blurRad="38100" dist="38100" dir="2700000" algn="tl">
                    <a:srgbClr val="000000">
                      <a:alpha val="43137"/>
                    </a:srgbClr>
                  </a:outerShdw>
                </a:effectLst>
                <a:latin typeface="Arial Rounded MT Bold" pitchFamily="34" charset="0"/>
              </a:rPr>
              <a:t>Telemedicine</a:t>
            </a:r>
            <a:endParaRPr lang="en-US" sz="1400" dirty="0">
              <a:solidFill>
                <a:srgbClr val="FFFFFF"/>
              </a:solidFill>
              <a:effectLst>
                <a:outerShdw blurRad="38100" dist="38100" dir="2700000" algn="tl">
                  <a:srgbClr val="000000">
                    <a:alpha val="43137"/>
                  </a:srgbClr>
                </a:outerShdw>
              </a:effectLst>
              <a:latin typeface="Arial Rounded MT Bold" pitchFamily="34" charset="0"/>
            </a:endParaRPr>
          </a:p>
        </p:txBody>
      </p:sp>
      <p:sp>
        <p:nvSpPr>
          <p:cNvPr id="109" name="Rounded Rectangle 108"/>
          <p:cNvSpPr/>
          <p:nvPr/>
        </p:nvSpPr>
        <p:spPr bwMode="auto">
          <a:xfrm>
            <a:off x="5029200" y="1447800"/>
            <a:ext cx="1447800" cy="762000"/>
          </a:xfrm>
          <a:prstGeom prst="roundRect">
            <a:avLst>
              <a:gd name="adj" fmla="val 1842"/>
            </a:avLst>
          </a:prstGeom>
          <a:solidFill>
            <a:srgbClr val="002060"/>
          </a:solidFill>
          <a:ln w="38100">
            <a:solidFill>
              <a:schemeClr val="accent1">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fontAlgn="auto">
              <a:spcBef>
                <a:spcPts val="0"/>
              </a:spcBef>
              <a:spcAft>
                <a:spcPts val="0"/>
              </a:spcAft>
              <a:defRPr/>
            </a:pPr>
            <a:r>
              <a:rPr lang="en-US" sz="1400" dirty="0" smtClean="0">
                <a:solidFill>
                  <a:srgbClr val="FFFFFF"/>
                </a:solidFill>
                <a:effectLst>
                  <a:outerShdw blurRad="38100" dist="38100" dir="2700000" algn="tl">
                    <a:srgbClr val="000000">
                      <a:alpha val="43137"/>
                    </a:srgbClr>
                  </a:outerShdw>
                </a:effectLst>
                <a:latin typeface="Arial Rounded MT Bold" pitchFamily="34" charset="0"/>
              </a:rPr>
              <a:t>Tele Advice</a:t>
            </a:r>
            <a:endParaRPr lang="en-US" sz="1400" dirty="0">
              <a:solidFill>
                <a:srgbClr val="FFFFFF"/>
              </a:solidFill>
              <a:effectLst>
                <a:outerShdw blurRad="38100" dist="38100" dir="2700000" algn="tl">
                  <a:srgbClr val="000000">
                    <a:alpha val="43137"/>
                  </a:srgbClr>
                </a:outerShdw>
              </a:effectLst>
              <a:latin typeface="Arial Rounded MT Bold" pitchFamily="34" charset="0"/>
            </a:endParaRPr>
          </a:p>
        </p:txBody>
      </p:sp>
      <p:sp>
        <p:nvSpPr>
          <p:cNvPr id="53" name="Rounded Rectangle 52"/>
          <p:cNvSpPr/>
          <p:nvPr/>
        </p:nvSpPr>
        <p:spPr bwMode="auto">
          <a:xfrm>
            <a:off x="5029200" y="3429000"/>
            <a:ext cx="1447800" cy="609600"/>
          </a:xfrm>
          <a:prstGeom prst="roundRect">
            <a:avLst>
              <a:gd name="adj" fmla="val 1842"/>
            </a:avLst>
          </a:prstGeom>
          <a:solidFill>
            <a:srgbClr val="002060"/>
          </a:solidFill>
          <a:ln w="38100">
            <a:solidFill>
              <a:schemeClr val="accent1">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fontAlgn="auto">
              <a:spcBef>
                <a:spcPts val="0"/>
              </a:spcBef>
              <a:spcAft>
                <a:spcPts val="0"/>
              </a:spcAft>
              <a:defRPr/>
            </a:pPr>
            <a:r>
              <a:rPr lang="en-US" sz="1400" dirty="0" smtClean="0">
                <a:solidFill>
                  <a:srgbClr val="FFFFFF"/>
                </a:solidFill>
                <a:effectLst>
                  <a:outerShdw blurRad="38100" dist="38100" dir="2700000" algn="tl">
                    <a:srgbClr val="000000">
                      <a:alpha val="43137"/>
                    </a:srgbClr>
                  </a:outerShdw>
                </a:effectLst>
                <a:latin typeface="Arial Rounded MT Bold" pitchFamily="34" charset="0"/>
              </a:rPr>
              <a:t>Healthcare Education</a:t>
            </a:r>
            <a:endParaRPr lang="en-US" sz="1400" dirty="0">
              <a:solidFill>
                <a:srgbClr val="FFFFFF"/>
              </a:solidFill>
              <a:effectLst>
                <a:outerShdw blurRad="38100" dist="38100" dir="2700000" algn="tl">
                  <a:srgbClr val="000000">
                    <a:alpha val="43137"/>
                  </a:srgbClr>
                </a:outerShdw>
              </a:effectLst>
              <a:latin typeface="Arial Rounded MT Bold" pitchFamily="34" charset="0"/>
            </a:endParaRPr>
          </a:p>
        </p:txBody>
      </p:sp>
      <p:sp>
        <p:nvSpPr>
          <p:cNvPr id="54" name="Rounded Rectangle 53"/>
          <p:cNvSpPr/>
          <p:nvPr/>
        </p:nvSpPr>
        <p:spPr bwMode="auto">
          <a:xfrm>
            <a:off x="5029200" y="5181600"/>
            <a:ext cx="1447800" cy="609600"/>
          </a:xfrm>
          <a:prstGeom prst="roundRect">
            <a:avLst>
              <a:gd name="adj" fmla="val 1842"/>
            </a:avLst>
          </a:prstGeom>
          <a:solidFill>
            <a:schemeClr val="tx2">
              <a:lumMod val="60000"/>
              <a:lumOff val="40000"/>
            </a:schemeClr>
          </a:solidFill>
          <a:ln w="38100">
            <a:solidFill>
              <a:schemeClr val="accent1">
                <a:lumMod val="75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fontAlgn="auto">
              <a:spcBef>
                <a:spcPts val="0"/>
              </a:spcBef>
              <a:spcAft>
                <a:spcPts val="0"/>
              </a:spcAft>
              <a:defRPr/>
            </a:pPr>
            <a:r>
              <a:rPr lang="en-US" sz="1600" dirty="0" smtClean="0">
                <a:solidFill>
                  <a:srgbClr val="FFFFFF"/>
                </a:solidFill>
                <a:effectLst>
                  <a:outerShdw blurRad="38100" dist="38100" dir="2700000" algn="tl">
                    <a:srgbClr val="000000">
                      <a:alpha val="43137"/>
                    </a:srgbClr>
                  </a:outerShdw>
                </a:effectLst>
                <a:latin typeface="Arial Rounded MT Bold" pitchFamily="34" charset="0"/>
              </a:rPr>
              <a:t>…</a:t>
            </a:r>
            <a:endParaRPr lang="en-US" sz="1600" dirty="0">
              <a:solidFill>
                <a:srgbClr val="FFFFFF"/>
              </a:solidFill>
              <a:effectLst>
                <a:outerShdw blurRad="38100" dist="38100" dir="2700000" algn="tl">
                  <a:srgbClr val="000000">
                    <a:alpha val="43137"/>
                  </a:srgbClr>
                </a:outerShdw>
              </a:effectLst>
              <a:latin typeface="Arial Rounded MT Bold" pitchFamily="34" charset="0"/>
            </a:endParaRPr>
          </a:p>
        </p:txBody>
      </p:sp>
      <p:cxnSp>
        <p:nvCxnSpPr>
          <p:cNvPr id="56" name="Straight Connector 55"/>
          <p:cNvCxnSpPr>
            <a:stCxn id="53" idx="2"/>
          </p:cNvCxnSpPr>
          <p:nvPr/>
        </p:nvCxnSpPr>
        <p:spPr>
          <a:xfrm rot="5400000">
            <a:off x="5181600" y="4610100"/>
            <a:ext cx="1143000"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304800" y="4800600"/>
            <a:ext cx="1447800" cy="838200"/>
          </a:xfrm>
          <a:prstGeom prst="roundRect">
            <a:avLst>
              <a:gd name="adj" fmla="val 539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Rounded MT Bold" pitchFamily="34" charset="0"/>
              </a:rPr>
              <a:t>PPP Models</a:t>
            </a:r>
            <a:endParaRPr lang="en-US" sz="1600" dirty="0">
              <a:latin typeface="Arial Rounded MT Bold" pitchFamily="34" charset="0"/>
            </a:endParaRPr>
          </a:p>
        </p:txBody>
      </p:sp>
      <p:grpSp>
        <p:nvGrpSpPr>
          <p:cNvPr id="6" name="Group 71"/>
          <p:cNvGrpSpPr/>
          <p:nvPr/>
        </p:nvGrpSpPr>
        <p:grpSpPr>
          <a:xfrm>
            <a:off x="1752600" y="2743200"/>
            <a:ext cx="3124200" cy="304800"/>
            <a:chOff x="1981200" y="2514600"/>
            <a:chExt cx="2667000" cy="228600"/>
          </a:xfrm>
        </p:grpSpPr>
        <p:cxnSp>
          <p:nvCxnSpPr>
            <p:cNvPr id="60" name="Straight Connector 59"/>
            <p:cNvCxnSpPr/>
            <p:nvPr/>
          </p:nvCxnSpPr>
          <p:spPr>
            <a:xfrm>
              <a:off x="1981200" y="27432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981200" y="25146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19812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5720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72"/>
          <p:cNvGrpSpPr/>
          <p:nvPr/>
        </p:nvGrpSpPr>
        <p:grpSpPr>
          <a:xfrm>
            <a:off x="1752600" y="1371600"/>
            <a:ext cx="3124200" cy="304800"/>
            <a:chOff x="1981200" y="2514600"/>
            <a:chExt cx="2667000" cy="228600"/>
          </a:xfrm>
        </p:grpSpPr>
        <p:cxnSp>
          <p:nvCxnSpPr>
            <p:cNvPr id="74" name="Straight Connector 73"/>
            <p:cNvCxnSpPr/>
            <p:nvPr/>
          </p:nvCxnSpPr>
          <p:spPr>
            <a:xfrm>
              <a:off x="1981200" y="27432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981200" y="25146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19812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5720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7"/>
          <p:cNvGrpSpPr/>
          <p:nvPr/>
        </p:nvGrpSpPr>
        <p:grpSpPr>
          <a:xfrm>
            <a:off x="1752600" y="3886200"/>
            <a:ext cx="3124200" cy="304800"/>
            <a:chOff x="1981200" y="2514600"/>
            <a:chExt cx="2667000" cy="228600"/>
          </a:xfrm>
        </p:grpSpPr>
        <p:cxnSp>
          <p:nvCxnSpPr>
            <p:cNvPr id="79" name="Straight Connector 78"/>
            <p:cNvCxnSpPr/>
            <p:nvPr/>
          </p:nvCxnSpPr>
          <p:spPr>
            <a:xfrm>
              <a:off x="1981200" y="27432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981200" y="25146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19812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5720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6"/>
          <p:cNvGrpSpPr/>
          <p:nvPr/>
        </p:nvGrpSpPr>
        <p:grpSpPr>
          <a:xfrm>
            <a:off x="1752600" y="5029200"/>
            <a:ext cx="3124200" cy="304800"/>
            <a:chOff x="1981200" y="2514600"/>
            <a:chExt cx="2667000" cy="228600"/>
          </a:xfrm>
        </p:grpSpPr>
        <p:cxnSp>
          <p:nvCxnSpPr>
            <p:cNvPr id="91" name="Straight Connector 90"/>
            <p:cNvCxnSpPr/>
            <p:nvPr/>
          </p:nvCxnSpPr>
          <p:spPr>
            <a:xfrm>
              <a:off x="1981200" y="27432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981200" y="2514600"/>
              <a:ext cx="2667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19812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572000" y="2514600"/>
              <a:ext cx="762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Box 102"/>
          <p:cNvSpPr txBox="1"/>
          <p:nvPr/>
        </p:nvSpPr>
        <p:spPr>
          <a:xfrm>
            <a:off x="1905000" y="1078468"/>
            <a:ext cx="2362200" cy="338554"/>
          </a:xfrm>
          <a:prstGeom prst="rect">
            <a:avLst/>
          </a:prstGeom>
          <a:noFill/>
        </p:spPr>
        <p:txBody>
          <a:bodyPr wrap="square" rtlCol="0">
            <a:spAutoFit/>
          </a:bodyPr>
          <a:lstStyle/>
          <a:p>
            <a:r>
              <a:rPr lang="en-US" sz="1600" dirty="0" smtClean="0">
                <a:solidFill>
                  <a:srgbClr val="002060"/>
                </a:solidFill>
                <a:latin typeface="Arial Rounded MT Bold" pitchFamily="34" charset="0"/>
              </a:rPr>
              <a:t>NOFN etc</a:t>
            </a:r>
            <a:endParaRPr lang="en-US" sz="1600" dirty="0">
              <a:solidFill>
                <a:srgbClr val="002060"/>
              </a:solidFill>
              <a:latin typeface="Arial Rounded MT Bold" pitchFamily="34" charset="0"/>
            </a:endParaRPr>
          </a:p>
        </p:txBody>
      </p:sp>
      <p:grpSp>
        <p:nvGrpSpPr>
          <p:cNvPr id="65" name="Group 64"/>
          <p:cNvGrpSpPr/>
          <p:nvPr/>
        </p:nvGrpSpPr>
        <p:grpSpPr>
          <a:xfrm>
            <a:off x="7391400" y="2057400"/>
            <a:ext cx="1600200" cy="2590800"/>
            <a:chOff x="7391400" y="1447800"/>
            <a:chExt cx="1600200" cy="2590800"/>
          </a:xfrm>
          <a:solidFill>
            <a:schemeClr val="tx2">
              <a:lumMod val="60000"/>
              <a:lumOff val="40000"/>
            </a:schemeClr>
          </a:solidFill>
        </p:grpSpPr>
        <p:pic>
          <p:nvPicPr>
            <p:cNvPr id="52" name="Picture 6" descr="http://www.himssasiapac.org/2007/img/logos/apollo.gif"/>
            <p:cNvPicPr>
              <a:picLocks noChangeAspect="1" noChangeArrowheads="1"/>
            </p:cNvPicPr>
            <p:nvPr/>
          </p:nvPicPr>
          <p:blipFill>
            <a:blip r:embed="rId6" cstate="print"/>
            <a:srcRect/>
            <a:stretch>
              <a:fillRect/>
            </a:stretch>
          </p:blipFill>
          <p:spPr bwMode="auto">
            <a:xfrm>
              <a:off x="7391400" y="2927350"/>
              <a:ext cx="1600200" cy="1111250"/>
            </a:xfrm>
            <a:prstGeom prst="roundRect">
              <a:avLst>
                <a:gd name="adj" fmla="val 8594"/>
              </a:avLst>
            </a:prstGeom>
            <a:grpFill/>
            <a:ln>
              <a:solidFill>
                <a:schemeClr val="accent1">
                  <a:lumMod val="75000"/>
                </a:schemeClr>
              </a:solidFill>
            </a:ln>
            <a:effectLst>
              <a:reflection blurRad="12700" stA="38000" endPos="28000" dist="5000" dir="5400000" sy="-100000" algn="bl" rotWithShape="0"/>
            </a:effectLst>
          </p:spPr>
        </p:pic>
        <p:pic>
          <p:nvPicPr>
            <p:cNvPr id="63" name="Picture 62" descr="ATHS_-_Final_logo-flame.jpg"/>
            <p:cNvPicPr>
              <a:picLocks noChangeAspect="1"/>
            </p:cNvPicPr>
            <p:nvPr/>
          </p:nvPicPr>
          <p:blipFill>
            <a:blip r:embed="rId7"/>
            <a:stretch>
              <a:fillRect/>
            </a:stretch>
          </p:blipFill>
          <p:spPr>
            <a:xfrm>
              <a:off x="7391400" y="1447800"/>
              <a:ext cx="1600200" cy="1643554"/>
            </a:xfrm>
            <a:prstGeom prst="rect">
              <a:avLst/>
            </a:prstGeom>
            <a:grpFill/>
            <a:ln>
              <a:solidFill>
                <a:schemeClr val="accent1">
                  <a:lumMod val="75000"/>
                </a:schemeClr>
              </a:solidFill>
            </a:ln>
          </p:spPr>
        </p:pic>
      </p:grpSp>
      <p:sp>
        <p:nvSpPr>
          <p:cNvPr id="59" name="Rectangle 58"/>
          <p:cNvSpPr/>
          <p:nvPr/>
        </p:nvSpPr>
        <p:spPr>
          <a:xfrm>
            <a:off x="2206535" y="5761078"/>
            <a:ext cx="3533468" cy="369332"/>
          </a:xfrm>
          <a:prstGeom prst="rect">
            <a:avLst/>
          </a:prstGeom>
        </p:spPr>
        <p:txBody>
          <a:bodyPr wrap="none">
            <a:spAutoFit/>
          </a:bodyPr>
          <a:lstStyle/>
          <a:p>
            <a:r>
              <a:rPr lang="en-US" b="1" dirty="0" smtClean="0"/>
              <a:t>More than 100 Centers operational</a:t>
            </a:r>
            <a:endParaRPr lang="en-US" b="1" dirty="0"/>
          </a:p>
        </p:txBody>
      </p:sp>
      <p:sp>
        <p:nvSpPr>
          <p:cNvPr id="10" name="Footer Placeholder 9"/>
          <p:cNvSpPr>
            <a:spLocks noGrp="1"/>
          </p:cNvSpPr>
          <p:nvPr>
            <p:ph type="ftr" sz="quarter" idx="11"/>
          </p:nvPr>
        </p:nvSpPr>
        <p:spPr>
          <a:xfrm>
            <a:off x="2819400" y="6553200"/>
            <a:ext cx="2895600" cy="365125"/>
          </a:xfrm>
        </p:spPr>
        <p:txBody>
          <a:bodyPr/>
          <a:lstStyle/>
          <a:p>
            <a:r>
              <a:rPr lang="en-US" dirty="0" err="1" smtClean="0">
                <a:solidFill>
                  <a:schemeClr val="tx1"/>
                </a:solidFill>
              </a:rPr>
              <a:t>Som</a:t>
            </a:r>
            <a:r>
              <a:rPr lang="en-US" dirty="0" smtClean="0">
                <a:solidFill>
                  <a:schemeClr val="tx1"/>
                </a:solidFill>
              </a:rPr>
              <a:t> Mittal</a:t>
            </a:r>
            <a:endParaRPr lang="en-US" dirty="0">
              <a:solidFill>
                <a:schemeClr val="tx1"/>
              </a:solidFill>
            </a:endParaRPr>
          </a:p>
        </p:txBody>
      </p:sp>
      <p:sp>
        <p:nvSpPr>
          <p:cNvPr id="11" name="Slide Number Placeholder 10"/>
          <p:cNvSpPr>
            <a:spLocks noGrp="1"/>
          </p:cNvSpPr>
          <p:nvPr>
            <p:ph type="sldNum" sz="quarter" idx="12"/>
          </p:nvPr>
        </p:nvSpPr>
        <p:spPr>
          <a:xfrm>
            <a:off x="6858000" y="6500812"/>
            <a:ext cx="2133600" cy="365125"/>
          </a:xfrm>
        </p:spPr>
        <p:txBody>
          <a:bodyPr/>
          <a:lstStyle/>
          <a:p>
            <a:fld id="{621A0C54-A3EA-5348-8BDE-7B2EADA151ED}" type="slidenum">
              <a:rPr lang="en-US" smtClean="0">
                <a:solidFill>
                  <a:schemeClr val="tx1"/>
                </a:solidFill>
              </a:rPr>
              <a:t>16</a:t>
            </a:fld>
            <a:endParaRPr lang="en-US" dirty="0">
              <a:solidFill>
                <a:schemeClr val="tx1"/>
              </a:solidFill>
            </a:endParaRPr>
          </a:p>
        </p:txBody>
      </p:sp>
      <p:sp>
        <p:nvSpPr>
          <p:cNvPr id="12" name="TextBox 11"/>
          <p:cNvSpPr txBox="1"/>
          <p:nvPr/>
        </p:nvSpPr>
        <p:spPr>
          <a:xfrm>
            <a:off x="378620" y="6058495"/>
            <a:ext cx="1957387" cy="276999"/>
          </a:xfrm>
          <a:prstGeom prst="rect">
            <a:avLst/>
          </a:prstGeom>
          <a:noFill/>
        </p:spPr>
        <p:txBody>
          <a:bodyPr wrap="square" rtlCol="0">
            <a:spAutoFit/>
          </a:bodyPr>
          <a:lstStyle/>
          <a:p>
            <a:r>
              <a:rPr lang="en-US" sz="1200" u="sng" dirty="0" smtClean="0">
                <a:latin typeface="Arial" panose="020B0604020202020204" pitchFamily="34" charset="0"/>
                <a:cs typeface="Arial" panose="020B0604020202020204" pitchFamily="34" charset="0"/>
              </a:rPr>
              <a:t>Source: Apollo Hospitals</a:t>
            </a:r>
            <a:endParaRPr lang="en-US" sz="1200" u="sng" dirty="0">
              <a:latin typeface="Arial" panose="020B0604020202020204" pitchFamily="34" charset="0"/>
              <a:cs typeface="Arial" panose="020B0604020202020204" pitchFamily="34" charset="0"/>
            </a:endParaRPr>
          </a:p>
        </p:txBody>
      </p:sp>
      <p:cxnSp>
        <p:nvCxnSpPr>
          <p:cNvPr id="14" name="Straight Connector 13"/>
          <p:cNvCxnSpPr/>
          <p:nvPr/>
        </p:nvCxnSpPr>
        <p:spPr>
          <a:xfrm flipV="1">
            <a:off x="-11906" y="6415770"/>
            <a:ext cx="9144000" cy="517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712707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jmer camp day 1 (2).JPG"/>
          <p:cNvPicPr>
            <a:picLocks noChangeAspect="1"/>
          </p:cNvPicPr>
          <p:nvPr/>
        </p:nvPicPr>
        <p:blipFill>
          <a:blip r:embed="rId3" cstate="print"/>
          <a:stretch>
            <a:fillRect/>
          </a:stretch>
        </p:blipFill>
        <p:spPr>
          <a:xfrm>
            <a:off x="2520534" y="609600"/>
            <a:ext cx="6623466" cy="5230350"/>
          </a:xfrm>
          <a:prstGeom prst="rect">
            <a:avLst/>
          </a:prstGeom>
        </p:spPr>
      </p:pic>
      <p:pic>
        <p:nvPicPr>
          <p:cNvPr id="38914" name="Picture 8" descr="011.jpg"/>
          <p:cNvPicPr>
            <a:picLocks noChangeAspect="1"/>
          </p:cNvPicPr>
          <p:nvPr/>
        </p:nvPicPr>
        <p:blipFill>
          <a:blip r:embed="rId4" cstate="print"/>
          <a:srcRect/>
          <a:stretch>
            <a:fillRect/>
          </a:stretch>
        </p:blipFill>
        <p:spPr bwMode="auto">
          <a:xfrm>
            <a:off x="0" y="609600"/>
            <a:ext cx="3505200" cy="2912519"/>
          </a:xfrm>
          <a:prstGeom prst="rect">
            <a:avLst/>
          </a:prstGeom>
          <a:noFill/>
          <a:ln w="9525">
            <a:noFill/>
            <a:miter lim="800000"/>
            <a:headEnd/>
            <a:tailEnd/>
          </a:ln>
        </p:spPr>
      </p:pic>
      <p:sp>
        <p:nvSpPr>
          <p:cNvPr id="38915" name="Title 6"/>
          <p:cNvSpPr>
            <a:spLocks noGrp="1"/>
          </p:cNvSpPr>
          <p:nvPr>
            <p:ph type="title" idx="4294967295"/>
          </p:nvPr>
        </p:nvSpPr>
        <p:spPr>
          <a:xfrm>
            <a:off x="0" y="0"/>
            <a:ext cx="9144000" cy="609600"/>
          </a:xfrm>
          <a:prstGeom prst="rect">
            <a:avLst/>
          </a:prstGeom>
        </p:spPr>
        <p:txBody>
          <a:bodyPr>
            <a:noAutofit/>
          </a:bodyPr>
          <a:lstStyle/>
          <a:p>
            <a:r>
              <a:rPr lang="en-US" sz="4000" b="1" dirty="0">
                <a:solidFill>
                  <a:srgbClr val="FFC000"/>
                </a:solidFill>
                <a:latin typeface="Arial" charset="0"/>
                <a:ea typeface="+mn-ea"/>
                <a:cs typeface="Arial" charset="0"/>
              </a:rPr>
              <a:t>Mobile Telemedicine Units</a:t>
            </a:r>
          </a:p>
        </p:txBody>
      </p:sp>
      <p:sp>
        <p:nvSpPr>
          <p:cNvPr id="38916" name="Rectangle 5"/>
          <p:cNvSpPr>
            <a:spLocks noChangeArrowheads="1"/>
          </p:cNvSpPr>
          <p:nvPr/>
        </p:nvSpPr>
        <p:spPr bwMode="auto">
          <a:xfrm>
            <a:off x="-200025" y="5835187"/>
            <a:ext cx="9118600" cy="584775"/>
          </a:xfrm>
          <a:prstGeom prst="rect">
            <a:avLst/>
          </a:prstGeom>
          <a:noFill/>
          <a:ln w="9525">
            <a:noFill/>
            <a:miter lim="800000"/>
            <a:headEnd/>
            <a:tailEnd/>
          </a:ln>
        </p:spPr>
        <p:txBody>
          <a:bodyPr>
            <a:spAutoFit/>
          </a:bodyPr>
          <a:lstStyle/>
          <a:p>
            <a:pPr algn="ctr" eaLnBrk="1" hangingPunct="1"/>
            <a:r>
              <a:rPr lang="en-US" sz="1600" b="1" dirty="0">
                <a:latin typeface="Arial" panose="020B0604020202020204" pitchFamily="34" charset="0"/>
                <a:cs typeface="Arial" panose="020B0604020202020204" pitchFamily="34" charset="0"/>
              </a:rPr>
              <a:t>Mobile Telemedicine Medical Units - provide quality healthcare at their door step for the people </a:t>
            </a:r>
            <a:r>
              <a:rPr lang="en-US" sz="1600" b="1" dirty="0" smtClean="0">
                <a:latin typeface="Arial" panose="020B0604020202020204" pitchFamily="34" charset="0"/>
                <a:cs typeface="Arial" panose="020B0604020202020204" pitchFamily="34" charset="0"/>
              </a:rPr>
              <a:t>in remote  </a:t>
            </a:r>
            <a:r>
              <a:rPr lang="en-US" sz="1600" b="1" dirty="0">
                <a:latin typeface="Arial" panose="020B0604020202020204" pitchFamily="34" charset="0"/>
                <a:cs typeface="Arial" panose="020B0604020202020204" pitchFamily="34" charset="0"/>
              </a:rPr>
              <a:t>and rural habitations </a:t>
            </a:r>
          </a:p>
        </p:txBody>
      </p:sp>
      <p:pic>
        <p:nvPicPr>
          <p:cNvPr id="38917" name="Picture 5" descr="C:\TEMP\MMU\Disha 05.JPG"/>
          <p:cNvPicPr>
            <a:picLocks noChangeAspect="1" noChangeArrowheads="1"/>
          </p:cNvPicPr>
          <p:nvPr/>
        </p:nvPicPr>
        <p:blipFill>
          <a:blip r:embed="rId5" cstate="print"/>
          <a:srcRect/>
          <a:stretch>
            <a:fillRect/>
          </a:stretch>
        </p:blipFill>
        <p:spPr bwMode="auto">
          <a:xfrm>
            <a:off x="0" y="3277404"/>
            <a:ext cx="3505200" cy="2572974"/>
          </a:xfrm>
          <a:prstGeom prst="rect">
            <a:avLst/>
          </a:prstGeom>
          <a:noFill/>
          <a:ln w="9525">
            <a:noFill/>
            <a:miter lim="800000"/>
            <a:headEnd/>
            <a:tailEnd/>
          </a:ln>
        </p:spPr>
      </p:pic>
      <p:sp>
        <p:nvSpPr>
          <p:cNvPr id="2" name="Footer Placeholder 1"/>
          <p:cNvSpPr>
            <a:spLocks noGrp="1"/>
          </p:cNvSpPr>
          <p:nvPr>
            <p:ph type="ftr" sz="quarter" idx="11"/>
          </p:nvPr>
        </p:nvSpPr>
        <p:spPr>
          <a:xfrm>
            <a:off x="2809875" y="6534150"/>
            <a:ext cx="2895600" cy="365125"/>
          </a:xfrm>
        </p:spPr>
        <p:txBody>
          <a:bodyPr/>
          <a:lstStyle/>
          <a:p>
            <a:r>
              <a:rPr lang="en-US" dirty="0" err="1" smtClean="0">
                <a:solidFill>
                  <a:schemeClr val="tx1"/>
                </a:solidFill>
              </a:rPr>
              <a:t>Som</a:t>
            </a:r>
            <a:r>
              <a:rPr lang="en-US" dirty="0" smtClean="0">
                <a:solidFill>
                  <a:schemeClr val="tx1"/>
                </a:solidFill>
              </a:rPr>
              <a:t> Mittal</a:t>
            </a:r>
            <a:endParaRPr lang="en-US" dirty="0">
              <a:solidFill>
                <a:schemeClr val="tx1"/>
              </a:solidFill>
            </a:endParaRPr>
          </a:p>
        </p:txBody>
      </p:sp>
      <p:sp>
        <p:nvSpPr>
          <p:cNvPr id="3" name="Slide Number Placeholder 2"/>
          <p:cNvSpPr>
            <a:spLocks noGrp="1"/>
          </p:cNvSpPr>
          <p:nvPr>
            <p:ph type="sldNum" sz="quarter" idx="12"/>
          </p:nvPr>
        </p:nvSpPr>
        <p:spPr>
          <a:xfrm>
            <a:off x="6784975" y="6491287"/>
            <a:ext cx="2133600" cy="365125"/>
          </a:xfrm>
        </p:spPr>
        <p:txBody>
          <a:bodyPr/>
          <a:lstStyle/>
          <a:p>
            <a:fld id="{621A0C54-A3EA-5348-8BDE-7B2EADA151ED}" type="slidenum">
              <a:rPr lang="en-US" smtClean="0">
                <a:solidFill>
                  <a:schemeClr val="tx2">
                    <a:lumMod val="50000"/>
                  </a:schemeClr>
                </a:solidFill>
              </a:rPr>
              <a:t>17</a:t>
            </a:fld>
            <a:endParaRPr lang="en-US" dirty="0">
              <a:solidFill>
                <a:schemeClr val="tx2">
                  <a:lumMod val="50000"/>
                </a:schemeClr>
              </a:solidFill>
            </a:endParaRPr>
          </a:p>
        </p:txBody>
      </p:sp>
      <p:cxnSp>
        <p:nvCxnSpPr>
          <p:cNvPr id="5" name="Straight Connector 4"/>
          <p:cNvCxnSpPr/>
          <p:nvPr/>
        </p:nvCxnSpPr>
        <p:spPr>
          <a:xfrm>
            <a:off x="0" y="6534150"/>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3649991"/>
      </p:ext>
    </p:extLst>
  </p:cSld>
  <p:clrMapOvr>
    <a:masterClrMapping/>
  </p:clrMapOvr>
  <p:transition advTm="214748364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2"/>
          <p:cNvSpPr>
            <a:spLocks noGrp="1"/>
          </p:cNvSpPr>
          <p:nvPr>
            <p:ph type="title"/>
          </p:nvPr>
        </p:nvSpPr>
        <p:spPr>
          <a:xfrm>
            <a:off x="68770" y="56272"/>
            <a:ext cx="8919395" cy="485434"/>
          </a:xfrm>
        </p:spPr>
        <p:txBody>
          <a:bodyPr>
            <a:noAutofit/>
          </a:bodyPr>
          <a:lstStyle/>
          <a:p>
            <a:pPr algn="l"/>
            <a:r>
              <a:rPr lang="en-IN" sz="2500" b="1" dirty="0" smtClean="0">
                <a:solidFill>
                  <a:schemeClr val="tx1"/>
                </a:solidFill>
                <a:latin typeface="Arial" panose="020B0604020202020204" pitchFamily="34" charset="0"/>
                <a:cs typeface="Arial" panose="020B0604020202020204" pitchFamily="34" charset="0"/>
              </a:rPr>
              <a:t>Healthcare</a:t>
            </a:r>
            <a:r>
              <a:rPr lang="en-IN" sz="2500" b="1" dirty="0">
                <a:solidFill>
                  <a:schemeClr val="tx1"/>
                </a:solidFill>
                <a:latin typeface="Arial" panose="020B0604020202020204" pitchFamily="34" charset="0"/>
                <a:cs typeface="Arial" panose="020B0604020202020204" pitchFamily="34" charset="0"/>
              </a:rPr>
              <a:t>: Last mile primary care system</a:t>
            </a:r>
          </a:p>
        </p:txBody>
      </p:sp>
      <p:sp>
        <p:nvSpPr>
          <p:cNvPr id="5" name="McK 5. Source"/>
          <p:cNvSpPr>
            <a:spLocks noChangeArrowheads="1"/>
          </p:cNvSpPr>
          <p:nvPr>
            <p:custDataLst>
              <p:tags r:id="rId1"/>
            </p:custDataLst>
          </p:nvPr>
        </p:nvSpPr>
        <p:spPr bwMode="gray">
          <a:xfrm>
            <a:off x="185325" y="6060454"/>
            <a:ext cx="8172448"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585" indent="-609585" defTabSz="895328">
              <a:tabLst>
                <a:tab pos="612760" algn="l"/>
              </a:tabLst>
            </a:pPr>
            <a:r>
              <a:rPr lang="en-US" sz="1000">
                <a:latin typeface="Arial" panose="020B0604020202020204" pitchFamily="34" charset="0"/>
                <a:cs typeface="Arial" panose="020B0604020202020204" pitchFamily="34" charset="0"/>
              </a:rPr>
              <a:t>SOURCE: McKinsey Global Institute’s </a:t>
            </a:r>
            <a:r>
              <a:rPr lang="en-US" sz="1000" i="1">
                <a:latin typeface="Arial" panose="020B0604020202020204" pitchFamily="34" charset="0"/>
                <a:cs typeface="Arial" panose="020B0604020202020204" pitchFamily="34" charset="0"/>
              </a:rPr>
              <a:t>India’s technology opportunity: transforming work, empowering people</a:t>
            </a:r>
            <a:r>
              <a:rPr lang="en-US" sz="1000">
                <a:latin typeface="Arial" panose="020B0604020202020204" pitchFamily="34" charset="0"/>
                <a:cs typeface="Arial" panose="020B0604020202020204" pitchFamily="34" charset="0"/>
              </a:rPr>
              <a:t>, 2014</a:t>
            </a:r>
          </a:p>
        </p:txBody>
      </p:sp>
      <p:sp>
        <p:nvSpPr>
          <p:cNvPr id="6" name="Rectangle 5"/>
          <p:cNvSpPr>
            <a:spLocks/>
          </p:cNvSpPr>
          <p:nvPr/>
        </p:nvSpPr>
        <p:spPr bwMode="gray">
          <a:xfrm>
            <a:off x="178065" y="1658336"/>
            <a:ext cx="3868626" cy="745195"/>
          </a:xfrm>
          <a:prstGeom prst="rect">
            <a:avLst/>
          </a:prstGeom>
          <a:solidFill>
            <a:schemeClr val="accent3">
              <a:lumMod val="40000"/>
              <a:lumOff val="60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r>
              <a:rPr lang="en-US" sz="1700" b="1" dirty="0">
                <a:solidFill>
                  <a:schemeClr val="tx1"/>
                </a:solidFill>
                <a:latin typeface="+mj-lt"/>
                <a:cs typeface="Arial"/>
              </a:rPr>
              <a:t>Geotagging and barcoded </a:t>
            </a:r>
            <a:r>
              <a:rPr lang="en-US" sz="1700" b="1" dirty="0" smtClean="0">
                <a:solidFill>
                  <a:schemeClr val="tx1"/>
                </a:solidFill>
                <a:latin typeface="+mj-lt"/>
                <a:cs typeface="Arial"/>
              </a:rPr>
              <a:t>identity </a:t>
            </a:r>
            <a:r>
              <a:rPr lang="en-US" sz="1700" b="1" dirty="0">
                <a:solidFill>
                  <a:schemeClr val="tx1"/>
                </a:solidFill>
                <a:latin typeface="+mj-lt"/>
                <a:cs typeface="Arial"/>
              </a:rPr>
              <a:t/>
            </a:r>
            <a:br>
              <a:rPr lang="en-US" sz="1700" b="1" dirty="0">
                <a:solidFill>
                  <a:schemeClr val="tx1"/>
                </a:solidFill>
                <a:latin typeface="+mj-lt"/>
                <a:cs typeface="Arial"/>
              </a:rPr>
            </a:br>
            <a:r>
              <a:rPr lang="en-US" sz="1700" b="1" dirty="0">
                <a:solidFill>
                  <a:schemeClr val="tx1"/>
                </a:solidFill>
                <a:latin typeface="+mj-lt"/>
                <a:cs typeface="Arial"/>
              </a:rPr>
              <a:t>for all </a:t>
            </a:r>
            <a:r>
              <a:rPr lang="en-US" sz="1700" b="1" dirty="0" smtClean="0">
                <a:solidFill>
                  <a:schemeClr val="tx1"/>
                </a:solidFill>
                <a:latin typeface="+mj-lt"/>
                <a:cs typeface="Arial"/>
              </a:rPr>
              <a:t>patients</a:t>
            </a:r>
            <a:endParaRPr lang="en-US" sz="1700" b="1" dirty="0">
              <a:solidFill>
                <a:schemeClr val="tx1"/>
              </a:solidFill>
              <a:latin typeface="+mj-lt"/>
              <a:cs typeface="Arial"/>
            </a:endParaRPr>
          </a:p>
        </p:txBody>
      </p:sp>
      <p:sp>
        <p:nvSpPr>
          <p:cNvPr id="7" name="Rectangle 6"/>
          <p:cNvSpPr>
            <a:spLocks/>
          </p:cNvSpPr>
          <p:nvPr/>
        </p:nvSpPr>
        <p:spPr bwMode="gray">
          <a:xfrm>
            <a:off x="178065" y="779496"/>
            <a:ext cx="3868626" cy="745195"/>
          </a:xfrm>
          <a:prstGeom prst="rect">
            <a:avLst/>
          </a:prstGeom>
          <a:solidFill>
            <a:schemeClr val="accent2">
              <a:lumMod val="20000"/>
              <a:lumOff val="80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r>
              <a:rPr lang="en-US" sz="1700" b="1" dirty="0" smtClean="0">
                <a:solidFill>
                  <a:schemeClr val="tx1"/>
                </a:solidFill>
                <a:latin typeface="+mj-lt"/>
                <a:cs typeface="Arial"/>
              </a:rPr>
              <a:t>Low cost tablets for door-to-door household </a:t>
            </a:r>
            <a:r>
              <a:rPr lang="en-US" sz="1700" b="1" dirty="0">
                <a:solidFill>
                  <a:schemeClr val="tx1"/>
                </a:solidFill>
                <a:latin typeface="+mj-lt"/>
                <a:cs typeface="Arial"/>
              </a:rPr>
              <a:t>screening of treating 100,000 patients in rural Tamil </a:t>
            </a:r>
            <a:r>
              <a:rPr lang="en-US" sz="1700" b="1" dirty="0" smtClean="0">
                <a:solidFill>
                  <a:schemeClr val="tx1"/>
                </a:solidFill>
                <a:latin typeface="+mj-lt"/>
                <a:cs typeface="Arial"/>
              </a:rPr>
              <a:t>Nadu</a:t>
            </a:r>
            <a:endParaRPr lang="en-US" sz="1700" b="1" dirty="0">
              <a:solidFill>
                <a:schemeClr val="tx1"/>
              </a:solidFill>
              <a:latin typeface="+mj-lt"/>
              <a:cs typeface="Arial"/>
            </a:endParaRPr>
          </a:p>
        </p:txBody>
      </p:sp>
      <p:sp>
        <p:nvSpPr>
          <p:cNvPr id="8" name="Rectangle 7"/>
          <p:cNvSpPr>
            <a:spLocks/>
          </p:cNvSpPr>
          <p:nvPr/>
        </p:nvSpPr>
        <p:spPr bwMode="gray">
          <a:xfrm>
            <a:off x="178065" y="2537176"/>
            <a:ext cx="3868626" cy="745195"/>
          </a:xfrm>
          <a:prstGeom prst="rect">
            <a:avLst/>
          </a:prstGeom>
          <a:solidFill>
            <a:schemeClr val="accent2">
              <a:lumMod val="20000"/>
              <a:lumOff val="80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r>
              <a:rPr lang="en-US" sz="1700" b="1" smtClean="0">
                <a:solidFill>
                  <a:schemeClr val="tx1"/>
                </a:solidFill>
                <a:latin typeface="+mj-lt"/>
                <a:cs typeface="Arial"/>
              </a:rPr>
              <a:t>Cloud-based </a:t>
            </a:r>
            <a:r>
              <a:rPr lang="en-US" sz="1700" b="1">
                <a:solidFill>
                  <a:schemeClr val="tx1"/>
                </a:solidFill>
                <a:latin typeface="+mj-lt"/>
                <a:cs typeface="Arial"/>
              </a:rPr>
              <a:t>Health Management Information System</a:t>
            </a:r>
          </a:p>
        </p:txBody>
      </p:sp>
      <p:sp>
        <p:nvSpPr>
          <p:cNvPr id="9" name="Rectangle 8"/>
          <p:cNvSpPr>
            <a:spLocks/>
          </p:cNvSpPr>
          <p:nvPr/>
        </p:nvSpPr>
        <p:spPr bwMode="gray">
          <a:xfrm>
            <a:off x="178065" y="3416016"/>
            <a:ext cx="3868626" cy="745195"/>
          </a:xfrm>
          <a:prstGeom prst="rect">
            <a:avLst/>
          </a:prstGeom>
          <a:solidFill>
            <a:schemeClr val="accent3">
              <a:lumMod val="40000"/>
              <a:lumOff val="60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r>
              <a:rPr lang="en-US" sz="1700" b="1">
                <a:solidFill>
                  <a:schemeClr val="tx1"/>
                </a:solidFill>
                <a:latin typeface="+mj-lt"/>
                <a:cs typeface="Arial"/>
              </a:rPr>
              <a:t>Low cost diagnostics at  central labs with online </a:t>
            </a:r>
            <a:r>
              <a:rPr lang="en-US" sz="1700" b="1" smtClean="0">
                <a:solidFill>
                  <a:schemeClr val="tx1"/>
                </a:solidFill>
                <a:latin typeface="+mj-lt"/>
                <a:cs typeface="Arial"/>
              </a:rPr>
              <a:t>reports</a:t>
            </a:r>
            <a:endParaRPr lang="en-US" sz="1700" b="1">
              <a:solidFill>
                <a:schemeClr val="tx1"/>
              </a:solidFill>
              <a:latin typeface="+mj-lt"/>
              <a:cs typeface="Arial"/>
            </a:endParaRPr>
          </a:p>
        </p:txBody>
      </p:sp>
      <p:pic>
        <p:nvPicPr>
          <p:cNvPr id="10" name="Picture 8" descr="http://www.sughavazhvu.co.in/images/banner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138985" y="774580"/>
            <a:ext cx="4547815" cy="513734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a:spLocks/>
          </p:cNvSpPr>
          <p:nvPr/>
        </p:nvSpPr>
        <p:spPr bwMode="gray">
          <a:xfrm>
            <a:off x="185325" y="4294856"/>
            <a:ext cx="3868626" cy="745195"/>
          </a:xfrm>
          <a:prstGeom prst="rect">
            <a:avLst/>
          </a:prstGeom>
          <a:solidFill>
            <a:schemeClr val="accent2">
              <a:lumMod val="20000"/>
              <a:lumOff val="80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r>
              <a:rPr lang="en-US" sz="1700" b="1">
                <a:solidFill>
                  <a:schemeClr val="tx1"/>
                </a:solidFill>
                <a:latin typeface="+mj-lt"/>
                <a:cs typeface="Arial"/>
              </a:rPr>
              <a:t>Smart App for protocol-based treatment </a:t>
            </a:r>
            <a:r>
              <a:rPr lang="en-US" sz="1700" b="1" smtClean="0">
                <a:solidFill>
                  <a:schemeClr val="tx1"/>
                </a:solidFill>
                <a:latin typeface="+mj-lt"/>
                <a:cs typeface="Arial"/>
              </a:rPr>
              <a:t>run </a:t>
            </a:r>
            <a:r>
              <a:rPr lang="en-US" sz="1700" b="1">
                <a:solidFill>
                  <a:schemeClr val="tx1"/>
                </a:solidFill>
                <a:latin typeface="+mj-lt"/>
                <a:cs typeface="Arial"/>
              </a:rPr>
              <a:t>by </a:t>
            </a:r>
            <a:r>
              <a:rPr lang="en-US" sz="1700" b="1" smtClean="0">
                <a:solidFill>
                  <a:schemeClr val="tx1"/>
                </a:solidFill>
                <a:latin typeface="+mj-lt"/>
                <a:cs typeface="Arial"/>
              </a:rPr>
              <a:t>health workers</a:t>
            </a:r>
            <a:r>
              <a:rPr lang="en-US" sz="1700" b="1">
                <a:solidFill>
                  <a:schemeClr val="tx1"/>
                </a:solidFill>
                <a:latin typeface="+mj-lt"/>
                <a:cs typeface="Arial"/>
              </a:rPr>
              <a:t/>
            </a:r>
            <a:br>
              <a:rPr lang="en-US" sz="1700" b="1">
                <a:solidFill>
                  <a:schemeClr val="tx1"/>
                </a:solidFill>
                <a:latin typeface="+mj-lt"/>
                <a:cs typeface="Arial"/>
              </a:rPr>
            </a:br>
            <a:r>
              <a:rPr lang="en-US" sz="1700" b="1">
                <a:solidFill>
                  <a:schemeClr val="tx1"/>
                </a:solidFill>
                <a:latin typeface="+mj-lt"/>
                <a:cs typeface="Arial"/>
              </a:rPr>
              <a:t>with just 8-12 weeks of </a:t>
            </a:r>
            <a:r>
              <a:rPr lang="en-US" sz="1700" b="1" smtClean="0">
                <a:solidFill>
                  <a:schemeClr val="tx1"/>
                </a:solidFill>
                <a:latin typeface="+mj-lt"/>
                <a:cs typeface="Arial"/>
              </a:rPr>
              <a:t>training</a:t>
            </a:r>
            <a:endParaRPr lang="en-US" sz="1700" b="1">
              <a:solidFill>
                <a:schemeClr val="tx1"/>
              </a:solidFill>
              <a:latin typeface="+mj-lt"/>
              <a:cs typeface="Arial"/>
            </a:endParaRPr>
          </a:p>
        </p:txBody>
      </p:sp>
      <p:sp>
        <p:nvSpPr>
          <p:cNvPr id="12" name="Rectangle 11"/>
          <p:cNvSpPr>
            <a:spLocks/>
          </p:cNvSpPr>
          <p:nvPr/>
        </p:nvSpPr>
        <p:spPr bwMode="gray">
          <a:xfrm>
            <a:off x="185325" y="5173696"/>
            <a:ext cx="3868626" cy="745195"/>
          </a:xfrm>
          <a:prstGeom prst="rect">
            <a:avLst/>
          </a:prstGeom>
          <a:solidFill>
            <a:schemeClr val="accent3">
              <a:lumMod val="40000"/>
              <a:lumOff val="60000"/>
            </a:schemeClr>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r>
              <a:rPr lang="en-US" sz="1700" b="1" smtClean="0">
                <a:solidFill>
                  <a:schemeClr val="tx1"/>
                </a:solidFill>
                <a:latin typeface="+mj-lt"/>
                <a:cs typeface="Arial"/>
              </a:rPr>
              <a:t>Online drug prescription, stocking and scheduling follow ups</a:t>
            </a:r>
            <a:endParaRPr lang="en-US" sz="1700" b="1">
              <a:solidFill>
                <a:schemeClr val="tx1"/>
              </a:solidFill>
              <a:latin typeface="+mj-lt"/>
              <a:cs typeface="Arial"/>
            </a:endParaRPr>
          </a:p>
        </p:txBody>
      </p:sp>
      <p:cxnSp>
        <p:nvCxnSpPr>
          <p:cNvPr id="13" name="Straight Connector 12"/>
          <p:cNvCxnSpPr/>
          <p:nvPr/>
        </p:nvCxnSpPr>
        <p:spPr>
          <a:xfrm>
            <a:off x="34984" y="637932"/>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sp>
        <p:nvSpPr>
          <p:cNvPr id="2" name="Footer Placeholder 1"/>
          <p:cNvSpPr>
            <a:spLocks noGrp="1"/>
          </p:cNvSpPr>
          <p:nvPr>
            <p:ph type="ftr" sz="quarter" idx="11"/>
          </p:nvPr>
        </p:nvSpPr>
        <p:spPr>
          <a:xfrm>
            <a:off x="2823749" y="6582087"/>
            <a:ext cx="2895600" cy="365125"/>
          </a:xfrm>
        </p:spPr>
        <p:txBody>
          <a:bodyPr/>
          <a:lstStyle/>
          <a:p>
            <a:r>
              <a:rPr lang="en-US" dirty="0" err="1" smtClean="0">
                <a:solidFill>
                  <a:schemeClr val="tx1"/>
                </a:solidFill>
              </a:rPr>
              <a:t>Som</a:t>
            </a:r>
            <a:r>
              <a:rPr lang="en-US" dirty="0" smtClean="0">
                <a:solidFill>
                  <a:schemeClr val="tx1"/>
                </a:solidFill>
              </a:rPr>
              <a:t> Mittal</a:t>
            </a:r>
            <a:endParaRPr lang="en-US" dirty="0">
              <a:solidFill>
                <a:schemeClr val="tx1"/>
              </a:solidFill>
            </a:endParaRPr>
          </a:p>
        </p:txBody>
      </p:sp>
      <p:sp>
        <p:nvSpPr>
          <p:cNvPr id="3" name="Slide Number Placeholder 2"/>
          <p:cNvSpPr>
            <a:spLocks noGrp="1"/>
          </p:cNvSpPr>
          <p:nvPr>
            <p:ph type="sldNum" sz="quarter" idx="12"/>
          </p:nvPr>
        </p:nvSpPr>
        <p:spPr>
          <a:xfrm>
            <a:off x="6854565" y="6428685"/>
            <a:ext cx="2133600" cy="365125"/>
          </a:xfrm>
        </p:spPr>
        <p:txBody>
          <a:bodyPr/>
          <a:lstStyle/>
          <a:p>
            <a:fld id="{621A0C54-A3EA-5348-8BDE-7B2EADA151ED}" type="slidenum">
              <a:rPr lang="en-US" smtClean="0">
                <a:solidFill>
                  <a:schemeClr val="tx1"/>
                </a:solidFill>
              </a:rPr>
              <a:t>18</a:t>
            </a:fld>
            <a:endParaRPr lang="en-US" dirty="0">
              <a:solidFill>
                <a:schemeClr val="tx1"/>
              </a:solidFill>
            </a:endParaRPr>
          </a:p>
        </p:txBody>
      </p:sp>
      <p:cxnSp>
        <p:nvCxnSpPr>
          <p:cNvPr id="15" name="Straight Connector 14"/>
          <p:cNvCxnSpPr/>
          <p:nvPr/>
        </p:nvCxnSpPr>
        <p:spPr>
          <a:xfrm>
            <a:off x="68770" y="6356350"/>
            <a:ext cx="907523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53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2"/>
          <p:cNvSpPr>
            <a:spLocks noGrp="1"/>
          </p:cNvSpPr>
          <p:nvPr>
            <p:ph type="title"/>
          </p:nvPr>
        </p:nvSpPr>
        <p:spPr>
          <a:xfrm>
            <a:off x="68770" y="56272"/>
            <a:ext cx="8919395" cy="485434"/>
          </a:xfrm>
        </p:spPr>
        <p:txBody>
          <a:bodyPr>
            <a:noAutofit/>
          </a:bodyPr>
          <a:lstStyle/>
          <a:p>
            <a:pPr algn="l"/>
            <a:r>
              <a:rPr lang="en-IN" sz="2500" b="1" dirty="0">
                <a:solidFill>
                  <a:schemeClr val="tx1"/>
                </a:solidFill>
                <a:latin typeface="Arial" panose="020B0604020202020204" pitchFamily="34" charset="0"/>
                <a:cs typeface="Arial" panose="020B0604020202020204" pitchFamily="34" charset="0"/>
              </a:rPr>
              <a:t>Healthcare: Home-based remote health monitoring</a:t>
            </a:r>
            <a:endParaRPr lang="en-US" sz="2500" b="1" dirty="0">
              <a:solidFill>
                <a:schemeClr val="tx1"/>
              </a:solidFill>
              <a:latin typeface="Arial" panose="020B0604020202020204" pitchFamily="34" charset="0"/>
              <a:cs typeface="Arial" panose="020B0604020202020204" pitchFamily="34" charset="0"/>
            </a:endParaRPr>
          </a:p>
        </p:txBody>
      </p:sp>
      <p:sp>
        <p:nvSpPr>
          <p:cNvPr id="5" name="Rectangle 9"/>
          <p:cNvSpPr>
            <a:spLocks noChangeArrowheads="1"/>
          </p:cNvSpPr>
          <p:nvPr/>
        </p:nvSpPr>
        <p:spPr bwMode="auto">
          <a:xfrm>
            <a:off x="7239137" y="1068474"/>
            <a:ext cx="1634554" cy="4472180"/>
          </a:xfrm>
          <a:prstGeom prst="rect">
            <a:avLst/>
          </a:prstGeom>
          <a:gradFill>
            <a:gsLst>
              <a:gs pos="2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extLst/>
        </p:spPr>
        <p:txBody>
          <a:bodyPr wrap="none" anchor="ctr"/>
          <a:lstStyle/>
          <a:p>
            <a:endParaRPr lang="en-US">
              <a:solidFill>
                <a:schemeClr val="tx1"/>
              </a:solidFill>
              <a:latin typeface="+mj-lt"/>
            </a:endParaRPr>
          </a:p>
        </p:txBody>
      </p:sp>
      <p:sp>
        <p:nvSpPr>
          <p:cNvPr id="6" name="Rectangle 9"/>
          <p:cNvSpPr>
            <a:spLocks noChangeArrowheads="1"/>
          </p:cNvSpPr>
          <p:nvPr/>
        </p:nvSpPr>
        <p:spPr bwMode="auto">
          <a:xfrm>
            <a:off x="220353" y="1068474"/>
            <a:ext cx="6955284" cy="4472180"/>
          </a:xfrm>
          <a:prstGeom prst="rect">
            <a:avLst/>
          </a:prstGeom>
          <a:gradFill>
            <a:gsLst>
              <a:gs pos="2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extLst/>
        </p:spPr>
        <p:txBody>
          <a:bodyPr wrap="none" anchor="ctr"/>
          <a:lstStyle/>
          <a:p>
            <a:endParaRPr lang="en-US">
              <a:solidFill>
                <a:schemeClr val="tx1"/>
              </a:solidFill>
              <a:latin typeface="+mj-lt"/>
            </a:endParaRPr>
          </a:p>
        </p:txBody>
      </p:sp>
      <p:pic>
        <p:nvPicPr>
          <p:cNvPr id="7" name="Picture 6" descr="Compute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056450" y="2012849"/>
            <a:ext cx="1000125" cy="90328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16"/>
          <p:cNvSpPr>
            <a:spLocks noChangeArrowheads="1"/>
          </p:cNvSpPr>
          <p:nvPr/>
        </p:nvSpPr>
        <p:spPr bwMode="gray">
          <a:xfrm>
            <a:off x="285887" y="2041424"/>
            <a:ext cx="2414588" cy="2079625"/>
          </a:xfrm>
          <a:prstGeom prst="rect">
            <a:avLst/>
          </a:prstGeom>
          <a:gradFill rotWithShape="1">
            <a:gsLst>
              <a:gs pos="0">
                <a:srgbClr val="EAEAEA">
                  <a:alpha val="30000"/>
                </a:srgbClr>
              </a:gs>
              <a:gs pos="100000">
                <a:schemeClr val="bg1"/>
              </a:gs>
            </a:gsLst>
            <a:lin ang="5400000" scaled="1"/>
          </a:gradFill>
          <a:ln w="9525">
            <a:solidFill>
              <a:schemeClr val="tx2"/>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800" b="1">
              <a:solidFill>
                <a:srgbClr val="000000"/>
              </a:solidFill>
              <a:latin typeface="Arial"/>
              <a:cs typeface="Arial"/>
            </a:endParaRPr>
          </a:p>
        </p:txBody>
      </p:sp>
      <p:pic>
        <p:nvPicPr>
          <p:cNvPr id="9" name="Picture 17" descr="Glucose"/>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gray">
          <a:xfrm>
            <a:off x="450987" y="2076349"/>
            <a:ext cx="714375" cy="91757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8" descr="pal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1841637" y="2160486"/>
            <a:ext cx="663575" cy="81915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9" descr="Compute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1343162" y="3079649"/>
            <a:ext cx="1060450" cy="95885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Line 20"/>
          <p:cNvSpPr>
            <a:spLocks noChangeShapeType="1"/>
          </p:cNvSpPr>
          <p:nvPr/>
        </p:nvSpPr>
        <p:spPr bwMode="gray">
          <a:xfrm>
            <a:off x="1201875" y="2487511"/>
            <a:ext cx="571500" cy="111125"/>
          </a:xfrm>
          <a:prstGeom prst="line">
            <a:avLst/>
          </a:prstGeom>
          <a:noFill/>
          <a:ln w="38100">
            <a:solidFill>
              <a:schemeClr val="hlink"/>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sp>
        <p:nvSpPr>
          <p:cNvPr id="13" name="Line 21"/>
          <p:cNvSpPr>
            <a:spLocks noChangeShapeType="1"/>
          </p:cNvSpPr>
          <p:nvPr/>
        </p:nvSpPr>
        <p:spPr bwMode="gray">
          <a:xfrm>
            <a:off x="1200287" y="2657374"/>
            <a:ext cx="354013" cy="331787"/>
          </a:xfrm>
          <a:prstGeom prst="line">
            <a:avLst/>
          </a:prstGeom>
          <a:noFill/>
          <a:ln w="38100">
            <a:solidFill>
              <a:schemeClr val="hlink"/>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pic>
        <p:nvPicPr>
          <p:cNvPr id="14" name="Picture 22" descr="satellite"/>
          <p:cNvPicPr>
            <a:picLocks noChangeAspect="1" noChangeArrowheads="1"/>
          </p:cNvPicPr>
          <p:nvPr/>
        </p:nvPicPr>
        <p:blipFill>
          <a:blip r:embed="rId6" cstate="screen">
            <a:clrChange>
              <a:clrFrom>
                <a:srgbClr val="FEFFFF"/>
              </a:clrFrom>
              <a:clrTo>
                <a:srgbClr val="FEFFFF">
                  <a:alpha val="0"/>
                </a:srgbClr>
              </a:clrTo>
            </a:clrChange>
            <a:extLst>
              <a:ext uri="{28A0092B-C50C-407E-A947-70E740481C1C}">
                <a14:useLocalDpi xmlns:a14="http://schemas.microsoft.com/office/drawing/2010/main"/>
              </a:ext>
            </a:extLst>
          </a:blip>
          <a:srcRect b="-2415"/>
          <a:stretch>
            <a:fillRect/>
          </a:stretch>
        </p:blipFill>
        <p:spPr bwMode="gray">
          <a:xfrm>
            <a:off x="3578362" y="2092224"/>
            <a:ext cx="673100" cy="148748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3" descr="serve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4864237" y="2631974"/>
            <a:ext cx="1063625" cy="909637"/>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Freeform 24"/>
          <p:cNvSpPr>
            <a:spLocks/>
          </p:cNvSpPr>
          <p:nvPr/>
        </p:nvSpPr>
        <p:spPr bwMode="gray">
          <a:xfrm>
            <a:off x="2754450" y="2549424"/>
            <a:ext cx="879475" cy="234950"/>
          </a:xfrm>
          <a:custGeom>
            <a:avLst/>
            <a:gdLst>
              <a:gd name="T0" fmla="*/ 0 w 554"/>
              <a:gd name="T1" fmla="*/ 0 h 175"/>
              <a:gd name="T2" fmla="*/ 441 w 554"/>
              <a:gd name="T3" fmla="*/ 108 h 175"/>
              <a:gd name="T4" fmla="*/ 316 w 554"/>
              <a:gd name="T5" fmla="*/ 131 h 175"/>
              <a:gd name="T6" fmla="*/ 554 w 554"/>
              <a:gd name="T7" fmla="*/ 175 h 175"/>
            </a:gdLst>
            <a:ahLst/>
            <a:cxnLst>
              <a:cxn ang="0">
                <a:pos x="T0" y="T1"/>
              </a:cxn>
              <a:cxn ang="0">
                <a:pos x="T2" y="T3"/>
              </a:cxn>
              <a:cxn ang="0">
                <a:pos x="T4" y="T5"/>
              </a:cxn>
              <a:cxn ang="0">
                <a:pos x="T6" y="T7"/>
              </a:cxn>
            </a:cxnLst>
            <a:rect l="0" t="0" r="r" b="b"/>
            <a:pathLst>
              <a:path w="554" h="175">
                <a:moveTo>
                  <a:pt x="0" y="0"/>
                </a:moveTo>
                <a:lnTo>
                  <a:pt x="441" y="108"/>
                </a:lnTo>
                <a:lnTo>
                  <a:pt x="316" y="131"/>
                </a:lnTo>
                <a:lnTo>
                  <a:pt x="554" y="175"/>
                </a:lnTo>
              </a:path>
            </a:pathLst>
          </a:custGeom>
          <a:noFill/>
          <a:ln w="38100" cmpd="sng">
            <a:solidFill>
              <a:schemeClr val="hlink"/>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sp>
        <p:nvSpPr>
          <p:cNvPr id="17" name="Freeform 25"/>
          <p:cNvSpPr>
            <a:spLocks/>
          </p:cNvSpPr>
          <p:nvPr/>
        </p:nvSpPr>
        <p:spPr bwMode="gray">
          <a:xfrm rot="21310175">
            <a:off x="4099062" y="2831999"/>
            <a:ext cx="835025" cy="274637"/>
          </a:xfrm>
          <a:custGeom>
            <a:avLst/>
            <a:gdLst>
              <a:gd name="T0" fmla="*/ 0 w 526"/>
              <a:gd name="T1" fmla="*/ 0 h 204"/>
              <a:gd name="T2" fmla="*/ 419 w 526"/>
              <a:gd name="T3" fmla="*/ 128 h 204"/>
              <a:gd name="T4" fmla="*/ 292 w 526"/>
              <a:gd name="T5" fmla="*/ 140 h 204"/>
              <a:gd name="T6" fmla="*/ 526 w 526"/>
              <a:gd name="T7" fmla="*/ 204 h 204"/>
            </a:gdLst>
            <a:ahLst/>
            <a:cxnLst>
              <a:cxn ang="0">
                <a:pos x="T0" y="T1"/>
              </a:cxn>
              <a:cxn ang="0">
                <a:pos x="T2" y="T3"/>
              </a:cxn>
              <a:cxn ang="0">
                <a:pos x="T4" y="T5"/>
              </a:cxn>
              <a:cxn ang="0">
                <a:pos x="T6" y="T7"/>
              </a:cxn>
            </a:cxnLst>
            <a:rect l="0" t="0" r="r" b="b"/>
            <a:pathLst>
              <a:path w="526" h="204">
                <a:moveTo>
                  <a:pt x="0" y="0"/>
                </a:moveTo>
                <a:lnTo>
                  <a:pt x="419" y="128"/>
                </a:lnTo>
                <a:lnTo>
                  <a:pt x="292" y="140"/>
                </a:lnTo>
                <a:lnTo>
                  <a:pt x="526" y="204"/>
                </a:lnTo>
              </a:path>
            </a:pathLst>
          </a:custGeom>
          <a:noFill/>
          <a:ln w="38100" cmpd="sng">
            <a:solidFill>
              <a:schemeClr val="hlink"/>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sp>
        <p:nvSpPr>
          <p:cNvPr id="18" name="Freeform 26"/>
          <p:cNvSpPr>
            <a:spLocks/>
          </p:cNvSpPr>
          <p:nvPr/>
        </p:nvSpPr>
        <p:spPr bwMode="gray">
          <a:xfrm rot="469024">
            <a:off x="5508762" y="2050949"/>
            <a:ext cx="633413" cy="612775"/>
          </a:xfrm>
          <a:custGeom>
            <a:avLst/>
            <a:gdLst>
              <a:gd name="T0" fmla="*/ 399 w 399"/>
              <a:gd name="T1" fmla="*/ 0 h 456"/>
              <a:gd name="T2" fmla="*/ 111 w 399"/>
              <a:gd name="T3" fmla="*/ 285 h 456"/>
              <a:gd name="T4" fmla="*/ 303 w 399"/>
              <a:gd name="T5" fmla="*/ 182 h 456"/>
              <a:gd name="T6" fmla="*/ 0 w 399"/>
              <a:gd name="T7" fmla="*/ 456 h 456"/>
            </a:gdLst>
            <a:ahLst/>
            <a:cxnLst>
              <a:cxn ang="0">
                <a:pos x="T0" y="T1"/>
              </a:cxn>
              <a:cxn ang="0">
                <a:pos x="T2" y="T3"/>
              </a:cxn>
              <a:cxn ang="0">
                <a:pos x="T4" y="T5"/>
              </a:cxn>
              <a:cxn ang="0">
                <a:pos x="T6" y="T7"/>
              </a:cxn>
            </a:cxnLst>
            <a:rect l="0" t="0" r="r" b="b"/>
            <a:pathLst>
              <a:path w="399" h="456">
                <a:moveTo>
                  <a:pt x="399" y="0"/>
                </a:moveTo>
                <a:lnTo>
                  <a:pt x="111" y="285"/>
                </a:lnTo>
                <a:lnTo>
                  <a:pt x="303" y="182"/>
                </a:lnTo>
                <a:lnTo>
                  <a:pt x="0" y="456"/>
                </a:lnTo>
              </a:path>
            </a:pathLst>
          </a:custGeom>
          <a:noFill/>
          <a:ln w="38100" cmpd="sng">
            <a:solidFill>
              <a:schemeClr val="hlink"/>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sp>
        <p:nvSpPr>
          <p:cNvPr id="19" name="Freeform 27"/>
          <p:cNvSpPr>
            <a:spLocks/>
          </p:cNvSpPr>
          <p:nvPr/>
        </p:nvSpPr>
        <p:spPr bwMode="gray">
          <a:xfrm>
            <a:off x="5967550" y="3298724"/>
            <a:ext cx="989013" cy="314325"/>
          </a:xfrm>
          <a:custGeom>
            <a:avLst/>
            <a:gdLst>
              <a:gd name="T0" fmla="*/ 0 w 526"/>
              <a:gd name="T1" fmla="*/ 0 h 204"/>
              <a:gd name="T2" fmla="*/ 419 w 526"/>
              <a:gd name="T3" fmla="*/ 128 h 204"/>
              <a:gd name="T4" fmla="*/ 292 w 526"/>
              <a:gd name="T5" fmla="*/ 140 h 204"/>
              <a:gd name="T6" fmla="*/ 526 w 526"/>
              <a:gd name="T7" fmla="*/ 204 h 204"/>
            </a:gdLst>
            <a:ahLst/>
            <a:cxnLst>
              <a:cxn ang="0">
                <a:pos x="T0" y="T1"/>
              </a:cxn>
              <a:cxn ang="0">
                <a:pos x="T2" y="T3"/>
              </a:cxn>
              <a:cxn ang="0">
                <a:pos x="T4" y="T5"/>
              </a:cxn>
              <a:cxn ang="0">
                <a:pos x="T6" y="T7"/>
              </a:cxn>
            </a:cxnLst>
            <a:rect l="0" t="0" r="r" b="b"/>
            <a:pathLst>
              <a:path w="526" h="204">
                <a:moveTo>
                  <a:pt x="0" y="0"/>
                </a:moveTo>
                <a:lnTo>
                  <a:pt x="419" y="128"/>
                </a:lnTo>
                <a:lnTo>
                  <a:pt x="292" y="140"/>
                </a:lnTo>
                <a:lnTo>
                  <a:pt x="526" y="204"/>
                </a:lnTo>
              </a:path>
            </a:pathLst>
          </a:custGeom>
          <a:noFill/>
          <a:ln w="38100" cmpd="sng">
            <a:solidFill>
              <a:schemeClr val="hlink"/>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sp>
        <p:nvSpPr>
          <p:cNvPr id="20" name="Rectangle 29"/>
          <p:cNvSpPr>
            <a:spLocks noChangeArrowheads="1"/>
          </p:cNvSpPr>
          <p:nvPr/>
        </p:nvSpPr>
        <p:spPr bwMode="gray">
          <a:xfrm>
            <a:off x="304937" y="4198139"/>
            <a:ext cx="6756400" cy="1257106"/>
          </a:xfrm>
          <a:prstGeom prst="rect">
            <a:avLst/>
          </a:prstGeom>
          <a:noFill/>
          <a:ln w="9525">
            <a:solidFill>
              <a:schemeClr val="tx2"/>
            </a:solidFill>
            <a:prstDash val="dash"/>
            <a:miter lim="800000"/>
            <a:headEnd/>
            <a:tailEnd/>
          </a:ln>
          <a:effectLst/>
          <a:extLst>
            <a:ext uri="{909E8E84-426E-40dd-AFC4-6F175D3DCCD1}">
              <a14:hiddenFill xmlns="" xmlns:a14="http://schemas.microsoft.com/office/drawing/2010/main">
                <a:gradFill rotWithShape="1">
                  <a:gsLst>
                    <a:gs pos="0">
                      <a:srgbClr val="EAEAEA">
                        <a:alpha val="30000"/>
                      </a:srgbClr>
                    </a:gs>
                    <a:gs pos="100000">
                      <a:schemeClr val="bg1"/>
                    </a:gs>
                  </a:gsLst>
                  <a:lin ang="5400000" scaled="1"/>
                </a:gra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800" b="1">
              <a:solidFill>
                <a:srgbClr val="000000"/>
              </a:solidFill>
              <a:latin typeface="Arial"/>
              <a:cs typeface="Arial"/>
            </a:endParaRPr>
          </a:p>
        </p:txBody>
      </p:sp>
      <p:pic>
        <p:nvPicPr>
          <p:cNvPr id="21" name="Picture 30" descr="j02406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gray">
          <a:xfrm flipH="1">
            <a:off x="5111887" y="4271861"/>
            <a:ext cx="1330325" cy="79057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2" name="Group 31"/>
          <p:cNvGrpSpPr>
            <a:grpSpLocks/>
          </p:cNvGrpSpPr>
          <p:nvPr/>
        </p:nvGrpSpPr>
        <p:grpSpPr bwMode="auto">
          <a:xfrm>
            <a:off x="3576775" y="4257574"/>
            <a:ext cx="1076325" cy="819150"/>
            <a:chOff x="2301" y="2969"/>
            <a:chExt cx="780" cy="833"/>
          </a:xfrm>
        </p:grpSpPr>
        <p:pic>
          <p:nvPicPr>
            <p:cNvPr id="23" name="Picture 32" descr="Comput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gray">
            <a:xfrm>
              <a:off x="2301" y="2969"/>
              <a:ext cx="780" cy="833"/>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33" descr="MCj04315550000[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gray">
            <a:xfrm>
              <a:off x="2522" y="3009"/>
              <a:ext cx="308" cy="308"/>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5" name="Picture 34" descr="SMS"/>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479562" y="4276624"/>
            <a:ext cx="1044575" cy="77946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35" descr="MCj04347810000[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gray">
          <a:xfrm>
            <a:off x="1986100" y="4189311"/>
            <a:ext cx="1133475" cy="958850"/>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Rectangle 36"/>
          <p:cNvSpPr>
            <a:spLocks noChangeArrowheads="1"/>
          </p:cNvSpPr>
          <p:nvPr/>
        </p:nvSpPr>
        <p:spPr bwMode="gray">
          <a:xfrm>
            <a:off x="609114" y="5098949"/>
            <a:ext cx="785471" cy="166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lnSpc>
                <a:spcPct val="90000"/>
              </a:lnSpc>
              <a:buSzPct val="120000"/>
            </a:pPr>
            <a:r>
              <a:rPr lang="en-US" sz="1200" b="1">
                <a:solidFill>
                  <a:srgbClr val="000000"/>
                </a:solidFill>
                <a:latin typeface="Arial"/>
                <a:cs typeface="Arial"/>
              </a:rPr>
              <a:t>SMS alerts</a:t>
            </a:r>
          </a:p>
        </p:txBody>
      </p:sp>
      <p:sp>
        <p:nvSpPr>
          <p:cNvPr id="28" name="Rectangle 37"/>
          <p:cNvSpPr>
            <a:spLocks noChangeArrowheads="1"/>
          </p:cNvSpPr>
          <p:nvPr/>
        </p:nvSpPr>
        <p:spPr bwMode="gray">
          <a:xfrm>
            <a:off x="2076587" y="5098949"/>
            <a:ext cx="954088" cy="332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895350">
              <a:lnSpc>
                <a:spcPct val="90000"/>
              </a:lnSpc>
              <a:buSzPct val="120000"/>
            </a:pPr>
            <a:r>
              <a:rPr lang="en-US" sz="1200" b="1">
                <a:solidFill>
                  <a:srgbClr val="000000"/>
                </a:solidFill>
                <a:latin typeface="Arial"/>
                <a:cs typeface="Arial"/>
              </a:rPr>
              <a:t>Custom TV programs</a:t>
            </a:r>
          </a:p>
        </p:txBody>
      </p:sp>
      <p:sp>
        <p:nvSpPr>
          <p:cNvPr id="29" name="Rectangle 38"/>
          <p:cNvSpPr>
            <a:spLocks noChangeArrowheads="1"/>
          </p:cNvSpPr>
          <p:nvPr/>
        </p:nvSpPr>
        <p:spPr bwMode="gray">
          <a:xfrm>
            <a:off x="3633925" y="5098949"/>
            <a:ext cx="963613" cy="332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895350">
              <a:lnSpc>
                <a:spcPct val="90000"/>
              </a:lnSpc>
              <a:buSzPct val="120000"/>
            </a:pPr>
            <a:r>
              <a:rPr lang="en-US" sz="1200" b="1">
                <a:solidFill>
                  <a:srgbClr val="000000"/>
                </a:solidFill>
                <a:latin typeface="Arial"/>
                <a:cs typeface="Arial"/>
              </a:rPr>
              <a:t>Internet community</a:t>
            </a:r>
          </a:p>
        </p:txBody>
      </p:sp>
      <p:sp>
        <p:nvSpPr>
          <p:cNvPr id="30" name="Rectangle 39"/>
          <p:cNvSpPr>
            <a:spLocks noChangeArrowheads="1"/>
          </p:cNvSpPr>
          <p:nvPr/>
        </p:nvSpPr>
        <p:spPr bwMode="gray">
          <a:xfrm>
            <a:off x="5203962" y="5098949"/>
            <a:ext cx="1144588" cy="165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defTabSz="895350">
              <a:lnSpc>
                <a:spcPct val="90000"/>
              </a:lnSpc>
              <a:buSzPct val="120000"/>
            </a:pPr>
            <a:r>
              <a:rPr lang="en-US" sz="1200" b="1">
                <a:solidFill>
                  <a:srgbClr val="000000"/>
                </a:solidFill>
                <a:latin typeface="Arial"/>
                <a:cs typeface="Arial"/>
              </a:rPr>
              <a:t>Counseling</a:t>
            </a:r>
          </a:p>
        </p:txBody>
      </p:sp>
      <p:sp>
        <p:nvSpPr>
          <p:cNvPr id="31" name="Rectangle 40"/>
          <p:cNvSpPr>
            <a:spLocks noChangeArrowheads="1"/>
          </p:cNvSpPr>
          <p:nvPr/>
        </p:nvSpPr>
        <p:spPr bwMode="gray">
          <a:xfrm>
            <a:off x="7305812" y="1097695"/>
            <a:ext cx="1514382" cy="1058066"/>
          </a:xfrm>
          <a:prstGeom prst="rect">
            <a:avLst/>
          </a:prstGeom>
          <a:solidFill>
            <a:srgbClr val="147C9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48870" tIns="48866" rIns="48870" bIns="48866" rtlCol="0" anchor="ctr">
            <a:noAutofit/>
          </a:bodyPr>
          <a:lstStyle/>
          <a:p>
            <a:endParaRPr lang="en-US" b="1">
              <a:solidFill>
                <a:schemeClr val="bg1"/>
              </a:solidFill>
              <a:latin typeface="+mj-lt"/>
            </a:endParaRPr>
          </a:p>
        </p:txBody>
      </p:sp>
      <p:pic>
        <p:nvPicPr>
          <p:cNvPr id="34" name="Picture 43" descr="j023828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gray">
          <a:xfrm flipH="1">
            <a:off x="7380424" y="3038374"/>
            <a:ext cx="1285875" cy="1044575"/>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Rectangle 44"/>
          <p:cNvSpPr>
            <a:spLocks noChangeArrowheads="1"/>
          </p:cNvSpPr>
          <p:nvPr/>
        </p:nvSpPr>
        <p:spPr bwMode="gray">
          <a:xfrm>
            <a:off x="7305812" y="4397179"/>
            <a:ext cx="1514382" cy="1058066"/>
          </a:xfrm>
          <a:prstGeom prst="rect">
            <a:avLst/>
          </a:prstGeom>
          <a:solidFill>
            <a:srgbClr val="147C9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48870" tIns="48866" rIns="48870" bIns="48866" rtlCol="0" anchor="ctr">
            <a:noAutofit/>
          </a:bodyPr>
          <a:lstStyle/>
          <a:p>
            <a:endParaRPr lang="en-US" b="1">
              <a:solidFill>
                <a:schemeClr val="bg1"/>
              </a:solidFill>
              <a:latin typeface="+mj-lt"/>
            </a:endParaRPr>
          </a:p>
        </p:txBody>
      </p:sp>
      <p:sp>
        <p:nvSpPr>
          <p:cNvPr id="36" name="Freeform 28"/>
          <p:cNvSpPr>
            <a:spLocks/>
          </p:cNvSpPr>
          <p:nvPr/>
        </p:nvSpPr>
        <p:spPr bwMode="gray">
          <a:xfrm rot="19687626" flipH="1">
            <a:off x="3741875" y="3635274"/>
            <a:ext cx="1276350" cy="279400"/>
          </a:xfrm>
          <a:custGeom>
            <a:avLst/>
            <a:gdLst>
              <a:gd name="T0" fmla="*/ 0 w 526"/>
              <a:gd name="T1" fmla="*/ 0 h 204"/>
              <a:gd name="T2" fmla="*/ 419 w 526"/>
              <a:gd name="T3" fmla="*/ 128 h 204"/>
              <a:gd name="T4" fmla="*/ 292 w 526"/>
              <a:gd name="T5" fmla="*/ 140 h 204"/>
              <a:gd name="T6" fmla="*/ 526 w 526"/>
              <a:gd name="T7" fmla="*/ 204 h 204"/>
            </a:gdLst>
            <a:ahLst/>
            <a:cxnLst>
              <a:cxn ang="0">
                <a:pos x="T0" y="T1"/>
              </a:cxn>
              <a:cxn ang="0">
                <a:pos x="T2" y="T3"/>
              </a:cxn>
              <a:cxn ang="0">
                <a:pos x="T4" y="T5"/>
              </a:cxn>
              <a:cxn ang="0">
                <a:pos x="T6" y="T7"/>
              </a:cxn>
            </a:cxnLst>
            <a:rect l="0" t="0" r="r" b="b"/>
            <a:pathLst>
              <a:path w="526" h="204">
                <a:moveTo>
                  <a:pt x="0" y="0"/>
                </a:moveTo>
                <a:lnTo>
                  <a:pt x="419" y="128"/>
                </a:lnTo>
                <a:lnTo>
                  <a:pt x="292" y="140"/>
                </a:lnTo>
                <a:lnTo>
                  <a:pt x="526" y="204"/>
                </a:lnTo>
              </a:path>
            </a:pathLst>
          </a:custGeom>
          <a:noFill/>
          <a:ln w="38100" cmpd="sng">
            <a:solidFill>
              <a:schemeClr val="hlink"/>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endParaRPr lang="en-US" sz="800" b="1">
              <a:solidFill>
                <a:srgbClr val="000000"/>
              </a:solidFill>
              <a:latin typeface="Arial"/>
              <a:cs typeface="Arial"/>
            </a:endParaRPr>
          </a:p>
        </p:txBody>
      </p:sp>
      <p:grpSp>
        <p:nvGrpSpPr>
          <p:cNvPr id="37" name="Group 36"/>
          <p:cNvGrpSpPr/>
          <p:nvPr/>
        </p:nvGrpSpPr>
        <p:grpSpPr>
          <a:xfrm>
            <a:off x="285887" y="901851"/>
            <a:ext cx="2414588" cy="1050119"/>
            <a:chOff x="225425" y="1047623"/>
            <a:chExt cx="2414588" cy="1050119"/>
          </a:xfrm>
          <a:solidFill>
            <a:srgbClr val="147C91"/>
          </a:solidFill>
        </p:grpSpPr>
        <p:sp>
          <p:nvSpPr>
            <p:cNvPr id="38" name="Rectangle 9"/>
            <p:cNvSpPr>
              <a:spLocks noChangeArrowheads="1"/>
            </p:cNvSpPr>
            <p:nvPr/>
          </p:nvSpPr>
          <p:spPr bwMode="gray">
            <a:xfrm>
              <a:off x="225425" y="1214246"/>
              <a:ext cx="2414588" cy="883496"/>
            </a:xfrm>
            <a:prstGeom prst="rect">
              <a:avLst/>
            </a:prstGeom>
            <a:gr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48870" tIns="48866" rIns="48870" bIns="48866" rtlCol="0" anchor="ctr">
              <a:noAutofit/>
            </a:bodyPr>
            <a:lstStyle/>
            <a:p>
              <a:endParaRPr lang="en-US" b="1">
                <a:solidFill>
                  <a:schemeClr val="bg1"/>
                </a:solidFill>
                <a:latin typeface="+mj-lt"/>
              </a:endParaRPr>
            </a:p>
          </p:txBody>
        </p:sp>
        <p:sp>
          <p:nvSpPr>
            <p:cNvPr id="39" name="Rectangle 10"/>
            <p:cNvSpPr>
              <a:spLocks noChangeArrowheads="1"/>
            </p:cNvSpPr>
            <p:nvPr/>
          </p:nvSpPr>
          <p:spPr bwMode="gray">
            <a:xfrm>
              <a:off x="292660" y="1403893"/>
              <a:ext cx="2248694" cy="664797"/>
            </a:xfrm>
            <a:prstGeom prst="rect">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95350">
                <a:lnSpc>
                  <a:spcPct val="90000"/>
                </a:lnSpc>
                <a:buSzPct val="120000"/>
              </a:pPr>
              <a:r>
                <a:rPr lang="en-US" sz="1200" b="1" dirty="0">
                  <a:solidFill>
                    <a:srgbClr val="FFFFFF"/>
                  </a:solidFill>
                  <a:latin typeface="Arial"/>
                  <a:cs typeface="Arial"/>
                </a:rPr>
                <a:t>Electronic </a:t>
              </a:r>
              <a:r>
                <a:rPr lang="en-US" sz="1200" b="1" dirty="0" smtClean="0">
                  <a:solidFill>
                    <a:srgbClr val="FFFFFF"/>
                  </a:solidFill>
                  <a:latin typeface="Arial"/>
                  <a:cs typeface="Arial"/>
                </a:rPr>
                <a:t>capture of cardiac, sleep, ambulatory , ECG, blood pressure, glucose, and medication adherence</a:t>
              </a:r>
              <a:endParaRPr lang="en-US" sz="1200" b="1" dirty="0">
                <a:solidFill>
                  <a:srgbClr val="FFFFFF"/>
                </a:solidFill>
                <a:latin typeface="Arial"/>
                <a:cs typeface="Arial"/>
              </a:endParaRPr>
            </a:p>
          </p:txBody>
        </p:sp>
        <p:sp>
          <p:nvSpPr>
            <p:cNvPr id="40" name="Oval 13"/>
            <p:cNvSpPr>
              <a:spLocks noChangeArrowheads="1"/>
            </p:cNvSpPr>
            <p:nvPr/>
          </p:nvSpPr>
          <p:spPr bwMode="gray">
            <a:xfrm>
              <a:off x="1281237" y="1047623"/>
              <a:ext cx="291976" cy="293560"/>
            </a:xfrm>
            <a:prstGeom prst="ellipse">
              <a:avLst/>
            </a:prstGeom>
            <a:gr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a:solidFill>
                    <a:schemeClr val="bg1"/>
                  </a:solidFill>
                  <a:latin typeface="+mj-lt"/>
                </a:rPr>
                <a:t>1</a:t>
              </a:r>
            </a:p>
          </p:txBody>
        </p:sp>
      </p:grpSp>
      <p:grpSp>
        <p:nvGrpSpPr>
          <p:cNvPr id="41" name="Group 40"/>
          <p:cNvGrpSpPr/>
          <p:nvPr/>
        </p:nvGrpSpPr>
        <p:grpSpPr>
          <a:xfrm>
            <a:off x="2766109" y="901851"/>
            <a:ext cx="2129084" cy="1050119"/>
            <a:chOff x="2684462" y="1047623"/>
            <a:chExt cx="2129084" cy="1050119"/>
          </a:xfrm>
          <a:solidFill>
            <a:srgbClr val="147C91"/>
          </a:solidFill>
        </p:grpSpPr>
        <p:sp>
          <p:nvSpPr>
            <p:cNvPr id="42" name="Rectangle 8"/>
            <p:cNvSpPr>
              <a:spLocks noChangeArrowheads="1"/>
            </p:cNvSpPr>
            <p:nvPr/>
          </p:nvSpPr>
          <p:spPr bwMode="gray">
            <a:xfrm>
              <a:off x="2684462" y="1214246"/>
              <a:ext cx="2129084" cy="883496"/>
            </a:xfrm>
            <a:prstGeom prst="rect">
              <a:avLst/>
            </a:prstGeom>
            <a:gr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48870" tIns="48866" rIns="48870" bIns="48866" rtlCol="0" anchor="ctr">
              <a:noAutofit/>
            </a:bodyPr>
            <a:lstStyle/>
            <a:p>
              <a:endParaRPr lang="en-US" b="1">
                <a:solidFill>
                  <a:schemeClr val="bg1"/>
                </a:solidFill>
                <a:latin typeface="+mj-lt"/>
              </a:endParaRPr>
            </a:p>
          </p:txBody>
        </p:sp>
        <p:sp>
          <p:nvSpPr>
            <p:cNvPr id="43" name="Rectangle 11"/>
            <p:cNvSpPr>
              <a:spLocks noChangeArrowheads="1"/>
            </p:cNvSpPr>
            <p:nvPr/>
          </p:nvSpPr>
          <p:spPr bwMode="gray">
            <a:xfrm>
              <a:off x="2849562" y="1403893"/>
              <a:ext cx="1800713" cy="498598"/>
            </a:xfrm>
            <a:prstGeom prst="rect">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95350">
                <a:lnSpc>
                  <a:spcPct val="90000"/>
                </a:lnSpc>
                <a:buSzPct val="120000"/>
              </a:pPr>
              <a:r>
                <a:rPr lang="en-US" sz="1200" b="1" smtClean="0">
                  <a:solidFill>
                    <a:srgbClr val="FFFFFF"/>
                  </a:solidFill>
                  <a:latin typeface="Arial"/>
                  <a:cs typeface="Arial"/>
                </a:rPr>
                <a:t>Data </a:t>
              </a:r>
              <a:r>
                <a:rPr lang="en-US" sz="1200" b="1">
                  <a:solidFill>
                    <a:srgbClr val="FFFFFF"/>
                  </a:solidFill>
                  <a:latin typeface="Arial"/>
                  <a:cs typeface="Arial"/>
                </a:rPr>
                <a:t>feed to “eHealth.com</a:t>
              </a:r>
              <a:r>
                <a:rPr lang="en-US" sz="1200" b="1" smtClean="0">
                  <a:solidFill>
                    <a:srgbClr val="FFFFFF"/>
                  </a:solidFill>
                  <a:latin typeface="Arial"/>
                  <a:cs typeface="Arial"/>
                </a:rPr>
                <a:t>” through integrated connectivity devices</a:t>
              </a:r>
              <a:endParaRPr lang="en-US" sz="1200" b="1">
                <a:solidFill>
                  <a:srgbClr val="FFFFFF"/>
                </a:solidFill>
                <a:latin typeface="Arial"/>
                <a:cs typeface="Arial"/>
              </a:endParaRPr>
            </a:p>
          </p:txBody>
        </p:sp>
        <p:sp>
          <p:nvSpPr>
            <p:cNvPr id="44" name="Oval 14"/>
            <p:cNvSpPr>
              <a:spLocks noChangeArrowheads="1"/>
            </p:cNvSpPr>
            <p:nvPr/>
          </p:nvSpPr>
          <p:spPr bwMode="gray">
            <a:xfrm>
              <a:off x="3600574" y="1047623"/>
              <a:ext cx="291976" cy="293560"/>
            </a:xfrm>
            <a:prstGeom prst="ellipse">
              <a:avLst/>
            </a:prstGeom>
            <a:gr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a:solidFill>
                    <a:schemeClr val="bg1"/>
                  </a:solidFill>
                  <a:latin typeface="+mj-lt"/>
                </a:rPr>
                <a:t>2</a:t>
              </a:r>
            </a:p>
          </p:txBody>
        </p:sp>
      </p:grpSp>
      <p:grpSp>
        <p:nvGrpSpPr>
          <p:cNvPr id="45" name="Group 44"/>
          <p:cNvGrpSpPr/>
          <p:nvPr/>
        </p:nvGrpSpPr>
        <p:grpSpPr>
          <a:xfrm>
            <a:off x="4960828" y="901851"/>
            <a:ext cx="2129084" cy="1050119"/>
            <a:chOff x="4852741" y="1047623"/>
            <a:chExt cx="2129084" cy="1050119"/>
          </a:xfrm>
          <a:solidFill>
            <a:srgbClr val="147C91"/>
          </a:solidFill>
        </p:grpSpPr>
        <p:sp>
          <p:nvSpPr>
            <p:cNvPr id="46" name="Rectangle 7"/>
            <p:cNvSpPr>
              <a:spLocks noChangeArrowheads="1"/>
            </p:cNvSpPr>
            <p:nvPr/>
          </p:nvSpPr>
          <p:spPr bwMode="gray">
            <a:xfrm>
              <a:off x="4852741" y="1214246"/>
              <a:ext cx="2129084" cy="883496"/>
            </a:xfrm>
            <a:prstGeom prst="rect">
              <a:avLst/>
            </a:prstGeom>
            <a:gr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48870" tIns="48866" rIns="48870" bIns="48866" rtlCol="0" anchor="ctr">
              <a:noAutofit/>
            </a:bodyPr>
            <a:lstStyle/>
            <a:p>
              <a:endParaRPr lang="en-US" b="1">
                <a:solidFill>
                  <a:schemeClr val="bg1"/>
                </a:solidFill>
                <a:latin typeface="+mj-lt"/>
              </a:endParaRPr>
            </a:p>
          </p:txBody>
        </p:sp>
        <p:sp>
          <p:nvSpPr>
            <p:cNvPr id="47" name="Rectangle 12"/>
            <p:cNvSpPr>
              <a:spLocks noChangeArrowheads="1"/>
            </p:cNvSpPr>
            <p:nvPr/>
          </p:nvSpPr>
          <p:spPr bwMode="gray">
            <a:xfrm>
              <a:off x="4979741" y="1403893"/>
              <a:ext cx="1873643" cy="498598"/>
            </a:xfrm>
            <a:prstGeom prst="rect">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95350">
                <a:lnSpc>
                  <a:spcPct val="90000"/>
                </a:lnSpc>
                <a:buSzPct val="120000"/>
              </a:pPr>
              <a:r>
                <a:rPr lang="en-US" sz="1200" b="1">
                  <a:solidFill>
                    <a:srgbClr val="FFFFFF"/>
                  </a:solidFill>
                  <a:latin typeface="Arial"/>
                  <a:cs typeface="Arial"/>
                </a:rPr>
                <a:t>Link with patient’s physician </a:t>
              </a:r>
              <a:r>
                <a:rPr lang="en-US" sz="1200" b="1" smtClean="0">
                  <a:solidFill>
                    <a:srgbClr val="FFFFFF"/>
                  </a:solidFill>
                  <a:latin typeface="Arial"/>
                  <a:cs typeface="Arial"/>
                </a:rPr>
                <a:t>to </a:t>
              </a:r>
              <a:r>
                <a:rPr lang="en-US" sz="1200" b="1">
                  <a:solidFill>
                    <a:srgbClr val="FFFFFF"/>
                  </a:solidFill>
                  <a:latin typeface="Arial"/>
                  <a:cs typeface="Arial"/>
                </a:rPr>
                <a:t>“red flag” unusual </a:t>
              </a:r>
              <a:r>
                <a:rPr lang="en-US" sz="1200" b="1" smtClean="0">
                  <a:solidFill>
                    <a:srgbClr val="FFFFFF"/>
                  </a:solidFill>
                  <a:latin typeface="Arial"/>
                  <a:cs typeface="Arial"/>
                </a:rPr>
                <a:t>events and plan interventions</a:t>
              </a:r>
              <a:endParaRPr lang="en-US" sz="1200" b="1">
                <a:solidFill>
                  <a:srgbClr val="FFFFFF"/>
                </a:solidFill>
                <a:latin typeface="Arial"/>
                <a:cs typeface="Arial"/>
              </a:endParaRPr>
            </a:p>
          </p:txBody>
        </p:sp>
        <p:sp>
          <p:nvSpPr>
            <p:cNvPr id="48" name="Oval 15"/>
            <p:cNvSpPr>
              <a:spLocks noChangeArrowheads="1"/>
            </p:cNvSpPr>
            <p:nvPr/>
          </p:nvSpPr>
          <p:spPr bwMode="gray">
            <a:xfrm>
              <a:off x="5768853" y="1047623"/>
              <a:ext cx="291976" cy="293560"/>
            </a:xfrm>
            <a:prstGeom prst="ellipse">
              <a:avLst/>
            </a:prstGeom>
            <a:gr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a:solidFill>
                    <a:schemeClr val="bg1"/>
                  </a:solidFill>
                  <a:latin typeface="+mj-lt"/>
                </a:rPr>
                <a:t>3</a:t>
              </a:r>
            </a:p>
          </p:txBody>
        </p:sp>
      </p:grpSp>
      <p:sp>
        <p:nvSpPr>
          <p:cNvPr id="49" name="Rectangle 41"/>
          <p:cNvSpPr>
            <a:spLocks noChangeArrowheads="1"/>
          </p:cNvSpPr>
          <p:nvPr/>
        </p:nvSpPr>
        <p:spPr bwMode="gray">
          <a:xfrm>
            <a:off x="7351027" y="1214508"/>
            <a:ext cx="1385889" cy="6647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defTabSz="895350">
              <a:lnSpc>
                <a:spcPct val="90000"/>
              </a:lnSpc>
              <a:buSzPct val="120000"/>
            </a:pPr>
            <a:r>
              <a:rPr lang="en-US" sz="1200" b="1" dirty="0" smtClean="0">
                <a:solidFill>
                  <a:srgbClr val="FFFFFF"/>
                </a:solidFill>
                <a:latin typeface="Arial"/>
                <a:cs typeface="Arial"/>
              </a:rPr>
              <a:t>Automatic </a:t>
            </a:r>
            <a:br>
              <a:rPr lang="en-US" sz="1200" b="1" dirty="0" smtClean="0">
                <a:solidFill>
                  <a:srgbClr val="FFFFFF"/>
                </a:solidFill>
                <a:latin typeface="Arial"/>
                <a:cs typeface="Arial"/>
              </a:rPr>
            </a:br>
            <a:r>
              <a:rPr lang="en-US" sz="1200" b="1" dirty="0" smtClean="0">
                <a:solidFill>
                  <a:srgbClr val="FFFFFF"/>
                </a:solidFill>
                <a:latin typeface="Arial"/>
                <a:cs typeface="Arial"/>
              </a:rPr>
              <a:t>follow-up </a:t>
            </a:r>
            <a:br>
              <a:rPr lang="en-US" sz="1200" b="1" dirty="0" smtClean="0">
                <a:solidFill>
                  <a:srgbClr val="FFFFFF"/>
                </a:solidFill>
                <a:latin typeface="Arial"/>
                <a:cs typeface="Arial"/>
              </a:rPr>
            </a:br>
            <a:r>
              <a:rPr lang="en-US" sz="1200" b="1" dirty="0" smtClean="0">
                <a:solidFill>
                  <a:srgbClr val="FFFFFF"/>
                </a:solidFill>
                <a:latin typeface="Arial"/>
                <a:cs typeface="Arial"/>
              </a:rPr>
              <a:t>compliance monitoring</a:t>
            </a:r>
            <a:endParaRPr lang="en-US" sz="1200" b="1" dirty="0">
              <a:solidFill>
                <a:srgbClr val="FFFFFF"/>
              </a:solidFill>
              <a:latin typeface="Arial"/>
              <a:cs typeface="Arial"/>
            </a:endParaRPr>
          </a:p>
        </p:txBody>
      </p:sp>
      <p:sp>
        <p:nvSpPr>
          <p:cNvPr id="50" name="Oval 42"/>
          <p:cNvSpPr>
            <a:spLocks noChangeArrowheads="1"/>
          </p:cNvSpPr>
          <p:nvPr/>
        </p:nvSpPr>
        <p:spPr bwMode="gray">
          <a:xfrm>
            <a:off x="7860036" y="866978"/>
            <a:ext cx="291976" cy="293560"/>
          </a:xfrm>
          <a:prstGeom prst="ellipse">
            <a:avLst/>
          </a:prstGeom>
          <a:solidFill>
            <a:srgbClr val="147C9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mj-lt"/>
              </a:rPr>
              <a:t>4</a:t>
            </a:r>
          </a:p>
        </p:txBody>
      </p:sp>
      <p:sp>
        <p:nvSpPr>
          <p:cNvPr id="51" name="Rectangle 45"/>
          <p:cNvSpPr>
            <a:spLocks noChangeArrowheads="1"/>
          </p:cNvSpPr>
          <p:nvPr/>
        </p:nvSpPr>
        <p:spPr bwMode="gray">
          <a:xfrm>
            <a:off x="7380423" y="4547059"/>
            <a:ext cx="1385889"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95350">
              <a:lnSpc>
                <a:spcPct val="90000"/>
              </a:lnSpc>
              <a:buSzPct val="120000"/>
            </a:pPr>
            <a:r>
              <a:rPr lang="en-US" sz="1200" b="1" smtClean="0">
                <a:solidFill>
                  <a:srgbClr val="FFFFFF"/>
                </a:solidFill>
                <a:latin typeface="Arial"/>
                <a:cs typeface="Arial"/>
              </a:rPr>
              <a:t>Multiple modes of delivering patient </a:t>
            </a:r>
            <a:r>
              <a:rPr lang="en-US" sz="1200" b="1">
                <a:solidFill>
                  <a:srgbClr val="FFFFFF"/>
                </a:solidFill>
                <a:latin typeface="Arial"/>
                <a:cs typeface="Arial"/>
              </a:rPr>
              <a:t>support, </a:t>
            </a:r>
            <a:r>
              <a:rPr lang="en-US" sz="1200" b="1" smtClean="0">
                <a:solidFill>
                  <a:srgbClr val="FFFFFF"/>
                </a:solidFill>
                <a:latin typeface="Arial"/>
                <a:cs typeface="Arial"/>
              </a:rPr>
              <a:t>information </a:t>
            </a:r>
            <a:r>
              <a:rPr lang="en-US" sz="1200" b="1">
                <a:solidFill>
                  <a:srgbClr val="FFFFFF"/>
                </a:solidFill>
                <a:latin typeface="Arial"/>
                <a:cs typeface="Arial"/>
              </a:rPr>
              <a:t>and feedback</a:t>
            </a:r>
          </a:p>
        </p:txBody>
      </p:sp>
      <p:sp>
        <p:nvSpPr>
          <p:cNvPr id="52" name="Oval 46"/>
          <p:cNvSpPr>
            <a:spLocks noChangeArrowheads="1"/>
          </p:cNvSpPr>
          <p:nvPr/>
        </p:nvSpPr>
        <p:spPr bwMode="gray">
          <a:xfrm>
            <a:off x="7886837" y="4198138"/>
            <a:ext cx="291976" cy="293560"/>
          </a:xfrm>
          <a:prstGeom prst="ellipse">
            <a:avLst/>
          </a:prstGeom>
          <a:solidFill>
            <a:srgbClr val="147C9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a:solidFill>
                  <a:schemeClr val="bg1"/>
                </a:solidFill>
                <a:latin typeface="+mj-lt"/>
              </a:rPr>
              <a:t>5</a:t>
            </a:r>
          </a:p>
        </p:txBody>
      </p:sp>
      <p:cxnSp>
        <p:nvCxnSpPr>
          <p:cNvPr id="55" name="Straight Connector 54"/>
          <p:cNvCxnSpPr/>
          <p:nvPr/>
        </p:nvCxnSpPr>
        <p:spPr>
          <a:xfrm>
            <a:off x="34984" y="637932"/>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sp>
        <p:nvSpPr>
          <p:cNvPr id="56" name="Rounded Rectangle 55"/>
          <p:cNvSpPr/>
          <p:nvPr/>
        </p:nvSpPr>
        <p:spPr>
          <a:xfrm>
            <a:off x="795130" y="5639988"/>
            <a:ext cx="7606125" cy="675362"/>
          </a:xfrm>
          <a:prstGeom prst="roundRect">
            <a:avLst/>
          </a:prstGeom>
          <a:solidFill>
            <a:srgbClr val="147C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smtClean="0">
              <a:ln>
                <a:noFill/>
              </a:ln>
              <a:solidFill>
                <a:schemeClr val="bg1"/>
              </a:solidFill>
              <a:effectLst/>
              <a:uLnTx/>
              <a:uFillTx/>
              <a:latin typeface="+mj-lt"/>
              <a:ea typeface="+mn-ea"/>
              <a:cs typeface="Arial" panose="020B0604020202020204" pitchFamily="34" charset="0"/>
            </a:endParaRPr>
          </a:p>
        </p:txBody>
      </p:sp>
      <p:sp>
        <p:nvSpPr>
          <p:cNvPr id="54" name="Rectangle 45"/>
          <p:cNvSpPr>
            <a:spLocks noChangeArrowheads="1"/>
          </p:cNvSpPr>
          <p:nvPr/>
        </p:nvSpPr>
        <p:spPr bwMode="gray">
          <a:xfrm>
            <a:off x="876837" y="5743578"/>
            <a:ext cx="7419024" cy="443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95350">
              <a:lnSpc>
                <a:spcPct val="90000"/>
              </a:lnSpc>
              <a:buSzPct val="120000"/>
            </a:pPr>
            <a:r>
              <a:rPr lang="en-US" sz="1600" b="1" smtClean="0">
                <a:solidFill>
                  <a:srgbClr val="FFFFFF"/>
                </a:solidFill>
                <a:latin typeface="Arial"/>
                <a:cs typeface="Arial"/>
              </a:rPr>
              <a:t>&gt;4 million </a:t>
            </a:r>
            <a:r>
              <a:rPr lang="en-US" sz="1600" smtClean="0">
                <a:solidFill>
                  <a:srgbClr val="FFFFFF"/>
                </a:solidFill>
                <a:latin typeface="Arial"/>
                <a:cs typeface="Arial"/>
              </a:rPr>
              <a:t>dedicated home monitoring devices with </a:t>
            </a:r>
            <a:r>
              <a:rPr lang="en-US" sz="1600">
                <a:solidFill>
                  <a:srgbClr val="FFFFFF"/>
                </a:solidFill>
                <a:latin typeface="Arial"/>
                <a:cs typeface="Arial"/>
              </a:rPr>
              <a:t>integrated </a:t>
            </a:r>
            <a:r>
              <a:rPr lang="en-US" sz="1600" smtClean="0">
                <a:solidFill>
                  <a:srgbClr val="FFFFFF"/>
                </a:solidFill>
                <a:latin typeface="Arial"/>
                <a:cs typeface="Arial"/>
              </a:rPr>
              <a:t>connectivity used by people globally in 2014, projected to rise to </a:t>
            </a:r>
            <a:r>
              <a:rPr lang="en-US" sz="1600" b="1" smtClean="0">
                <a:solidFill>
                  <a:srgbClr val="FFFFFF"/>
                </a:solidFill>
                <a:latin typeface="Arial"/>
                <a:cs typeface="Arial"/>
              </a:rPr>
              <a:t>9.4 million </a:t>
            </a:r>
            <a:r>
              <a:rPr lang="en-US" sz="1600" smtClean="0">
                <a:solidFill>
                  <a:srgbClr val="FFFFFF"/>
                </a:solidFill>
                <a:latin typeface="Arial"/>
                <a:cs typeface="Arial"/>
              </a:rPr>
              <a:t>by 2017</a:t>
            </a:r>
            <a:r>
              <a:rPr lang="en-US" sz="1600" baseline="30000" smtClean="0">
                <a:solidFill>
                  <a:srgbClr val="FFFFFF"/>
                </a:solidFill>
                <a:latin typeface="Arial"/>
                <a:cs typeface="Arial"/>
              </a:rPr>
              <a:t>1</a:t>
            </a:r>
            <a:endParaRPr lang="en-US" sz="1600" baseline="30000">
              <a:solidFill>
                <a:srgbClr val="FFFFFF"/>
              </a:solidFill>
              <a:latin typeface="Arial"/>
              <a:cs typeface="Arial"/>
            </a:endParaRPr>
          </a:p>
        </p:txBody>
      </p:sp>
      <p:sp>
        <p:nvSpPr>
          <p:cNvPr id="2" name="Footer Placeholder 1"/>
          <p:cNvSpPr>
            <a:spLocks noGrp="1"/>
          </p:cNvSpPr>
          <p:nvPr>
            <p:ph type="ftr" sz="quarter" idx="11"/>
          </p:nvPr>
        </p:nvSpPr>
        <p:spPr>
          <a:xfrm>
            <a:off x="2858944" y="6517985"/>
            <a:ext cx="2895600" cy="365125"/>
          </a:xfrm>
        </p:spPr>
        <p:txBody>
          <a:bodyPr/>
          <a:lstStyle/>
          <a:p>
            <a:r>
              <a:rPr lang="en-US" dirty="0" err="1" smtClean="0">
                <a:solidFill>
                  <a:schemeClr val="tx2">
                    <a:lumMod val="50000"/>
                  </a:schemeClr>
                </a:solidFill>
              </a:rPr>
              <a:t>Som</a:t>
            </a:r>
            <a:r>
              <a:rPr lang="en-US" dirty="0" smtClean="0">
                <a:solidFill>
                  <a:schemeClr val="tx2">
                    <a:lumMod val="50000"/>
                  </a:schemeClr>
                </a:solidFill>
              </a:rPr>
              <a:t> Mittal</a:t>
            </a:r>
            <a:endParaRPr lang="en-US" dirty="0">
              <a:solidFill>
                <a:schemeClr val="tx2">
                  <a:lumMod val="50000"/>
                </a:schemeClr>
              </a:solidFill>
            </a:endParaRPr>
          </a:p>
        </p:txBody>
      </p:sp>
      <p:sp>
        <p:nvSpPr>
          <p:cNvPr id="3" name="Slide Number Placeholder 2"/>
          <p:cNvSpPr>
            <a:spLocks noGrp="1"/>
          </p:cNvSpPr>
          <p:nvPr>
            <p:ph type="sldNum" sz="quarter" idx="12"/>
          </p:nvPr>
        </p:nvSpPr>
        <p:spPr>
          <a:xfrm>
            <a:off x="6956561" y="6479588"/>
            <a:ext cx="2133600" cy="365125"/>
          </a:xfrm>
        </p:spPr>
        <p:txBody>
          <a:bodyPr/>
          <a:lstStyle/>
          <a:p>
            <a:fld id="{621A0C54-A3EA-5348-8BDE-7B2EADA151ED}" type="slidenum">
              <a:rPr lang="en-US" smtClean="0">
                <a:solidFill>
                  <a:schemeClr val="tx2">
                    <a:lumMod val="50000"/>
                  </a:schemeClr>
                </a:solidFill>
              </a:rPr>
              <a:t>19</a:t>
            </a:fld>
            <a:endParaRPr lang="en-US" dirty="0">
              <a:solidFill>
                <a:schemeClr val="tx2">
                  <a:lumMod val="50000"/>
                </a:schemeClr>
              </a:solidFill>
            </a:endParaRPr>
          </a:p>
        </p:txBody>
      </p:sp>
      <p:cxnSp>
        <p:nvCxnSpPr>
          <p:cNvPr id="32" name="Straight Connector 31"/>
          <p:cNvCxnSpPr/>
          <p:nvPr/>
        </p:nvCxnSpPr>
        <p:spPr>
          <a:xfrm>
            <a:off x="0" y="6517985"/>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74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22031" y="763203"/>
            <a:ext cx="8229600" cy="3714522"/>
          </a:xfrm>
        </p:spPr>
        <p:txBody>
          <a:bodyPr>
            <a:normAutofit/>
          </a:bodyPr>
          <a:lstStyle/>
          <a:p>
            <a:pPr marL="0" indent="0" algn="ctr">
              <a:buNone/>
            </a:pPr>
            <a:r>
              <a:rPr lang="en-US" sz="2800" dirty="0" smtClean="0">
                <a:latin typeface="Arial" panose="020B0604020202020204" pitchFamily="34" charset="0"/>
                <a:ea typeface="Cambria Math" panose="02040503050406030204" pitchFamily="18" charset="0"/>
                <a:cs typeface="Arial" panose="020B0604020202020204" pitchFamily="34" charset="0"/>
              </a:rPr>
              <a:t>Healthcare has always leveraged new technologies and delivered high impact. </a:t>
            </a:r>
            <a:endParaRPr lang="en-US" sz="2800" dirty="0">
              <a:latin typeface="Arial" panose="020B0604020202020204" pitchFamily="34" charset="0"/>
              <a:ea typeface="Cambria Math" panose="02040503050406030204" pitchFamily="18" charset="0"/>
              <a:cs typeface="Arial" panose="020B0604020202020204" pitchFamily="34" charset="0"/>
            </a:endParaRPr>
          </a:p>
          <a:p>
            <a:pPr marL="0" indent="0" algn="ctr">
              <a:buNone/>
            </a:pPr>
            <a:endParaRPr lang="en-US" sz="1200" dirty="0" smtClean="0">
              <a:solidFill>
                <a:srgbClr val="0070C0"/>
              </a:solidFill>
              <a:latin typeface="Arial" panose="020B0604020202020204" pitchFamily="34" charset="0"/>
              <a:ea typeface="Cambria Math" panose="02040503050406030204" pitchFamily="18" charset="0"/>
              <a:cs typeface="Arial" panose="020B0604020202020204" pitchFamily="34" charset="0"/>
            </a:endParaRPr>
          </a:p>
          <a:p>
            <a:pPr marL="0" indent="0" algn="ctr">
              <a:buNone/>
            </a:pPr>
            <a:r>
              <a:rPr lang="en-US" sz="2800" dirty="0" smtClean="0">
                <a:solidFill>
                  <a:srgbClr val="0070C0"/>
                </a:solidFill>
                <a:latin typeface="Arial" panose="020B0604020202020204" pitchFamily="34" charset="0"/>
                <a:ea typeface="Cambria Math" panose="02040503050406030204" pitchFamily="18" charset="0"/>
                <a:cs typeface="Arial" panose="020B0604020202020204" pitchFamily="34" charset="0"/>
              </a:rPr>
              <a:t>What is new, What is the hype ?</a:t>
            </a:r>
          </a:p>
          <a:p>
            <a:pPr marL="0" indent="0" algn="ctr">
              <a:buNone/>
            </a:pPr>
            <a:r>
              <a:rPr lang="en-US" sz="2800" dirty="0" smtClean="0">
                <a:solidFill>
                  <a:srgbClr val="C00000"/>
                </a:solidFill>
                <a:latin typeface="Arial" panose="020B0604020202020204" pitchFamily="34" charset="0"/>
                <a:ea typeface="Cambria Math" panose="02040503050406030204" pitchFamily="18" charset="0"/>
                <a:cs typeface="Arial" panose="020B0604020202020204" pitchFamily="34" charset="0"/>
              </a:rPr>
              <a:t>Is it now or futuristic ?</a:t>
            </a:r>
          </a:p>
          <a:p>
            <a:pPr marL="0" indent="0" algn="ctr">
              <a:buNone/>
            </a:pPr>
            <a:r>
              <a:rPr lang="en-US" sz="2800" dirty="0">
                <a:solidFill>
                  <a:srgbClr val="0070C0"/>
                </a:solidFill>
                <a:latin typeface="Arial" panose="020B0604020202020204" pitchFamily="34" charset="0"/>
                <a:ea typeface="Cambria Math" panose="02040503050406030204" pitchFamily="18" charset="0"/>
                <a:cs typeface="Arial" panose="020B0604020202020204" pitchFamily="34" charset="0"/>
              </a:rPr>
              <a:t>What is the urgency ?</a:t>
            </a:r>
          </a:p>
          <a:p>
            <a:pPr marL="0" indent="0" algn="ctr">
              <a:buNone/>
            </a:pPr>
            <a:r>
              <a:rPr lang="en-US" sz="2800" dirty="0" smtClean="0">
                <a:solidFill>
                  <a:schemeClr val="accent1">
                    <a:lumMod val="50000"/>
                  </a:schemeClr>
                </a:solidFill>
                <a:latin typeface="Arial" panose="020B0604020202020204" pitchFamily="34" charset="0"/>
                <a:ea typeface="Cambria Math" panose="02040503050406030204" pitchFamily="18" charset="0"/>
                <a:cs typeface="Arial" panose="020B0604020202020204" pitchFamily="34" charset="0"/>
              </a:rPr>
              <a:t> </a:t>
            </a:r>
            <a:r>
              <a:rPr lang="en-US" sz="2800" dirty="0">
                <a:solidFill>
                  <a:srgbClr val="C00000"/>
                </a:solidFill>
                <a:latin typeface="Arial" panose="020B0604020202020204" pitchFamily="34" charset="0"/>
                <a:ea typeface="Cambria Math" panose="02040503050406030204" pitchFamily="18" charset="0"/>
                <a:cs typeface="Arial" panose="020B0604020202020204" pitchFamily="34" charset="0"/>
              </a:rPr>
              <a:t>Are their any barriers ?</a:t>
            </a:r>
          </a:p>
          <a:p>
            <a:pPr algn="l"/>
            <a:endParaRPr lang="en-US" sz="2800" dirty="0">
              <a:solidFill>
                <a:srgbClr val="C00000"/>
              </a:solidFill>
              <a:latin typeface="Arial" panose="020B0604020202020204" pitchFamily="34" charset="0"/>
              <a:ea typeface="Cambria Math" panose="02040503050406030204" pitchFamily="18" charset="0"/>
              <a:cs typeface="Arial" panose="020B0604020202020204" pitchFamily="34" charset="0"/>
            </a:endParaRPr>
          </a:p>
          <a:p>
            <a:pPr marL="342900" indent="-342900" algn="l">
              <a:buAutoNum type="alphaUcPeriod" startAt="17"/>
            </a:pPr>
            <a:endParaRPr lang="en-US" dirty="0"/>
          </a:p>
        </p:txBody>
      </p:sp>
      <p:sp>
        <p:nvSpPr>
          <p:cNvPr id="6" name="Footer Placeholder 5"/>
          <p:cNvSpPr>
            <a:spLocks noGrp="1"/>
          </p:cNvSpPr>
          <p:nvPr>
            <p:ph type="ftr" sz="quarter" idx="11"/>
          </p:nvPr>
        </p:nvSpPr>
        <p:spPr>
          <a:xfrm>
            <a:off x="3124689" y="6541196"/>
            <a:ext cx="2895600" cy="365125"/>
          </a:xfrm>
        </p:spPr>
        <p:txBody>
          <a:bodyPr/>
          <a:lstStyle/>
          <a:p>
            <a:r>
              <a:rPr lang="en-US" sz="1200" dirty="0" err="1" smtClean="0">
                <a:solidFill>
                  <a:schemeClr val="bg2">
                    <a:lumMod val="10000"/>
                  </a:schemeClr>
                </a:solidFill>
              </a:rPr>
              <a:t>Som</a:t>
            </a:r>
            <a:r>
              <a:rPr lang="en-US" sz="1200" dirty="0" smtClean="0">
                <a:solidFill>
                  <a:schemeClr val="bg2">
                    <a:lumMod val="10000"/>
                  </a:schemeClr>
                </a:solidFill>
              </a:rPr>
              <a:t> Mittal</a:t>
            </a:r>
            <a:endParaRPr lang="en-US" sz="1200" dirty="0">
              <a:solidFill>
                <a:schemeClr val="bg2">
                  <a:lumMod val="10000"/>
                </a:schemeClr>
              </a:solidFill>
            </a:endParaRPr>
          </a:p>
        </p:txBody>
      </p:sp>
      <p:sp>
        <p:nvSpPr>
          <p:cNvPr id="2" name="Title 1"/>
          <p:cNvSpPr>
            <a:spLocks noGrp="1"/>
          </p:cNvSpPr>
          <p:nvPr>
            <p:ph type="ctrTitle" idx="4294967295"/>
          </p:nvPr>
        </p:nvSpPr>
        <p:spPr>
          <a:xfrm>
            <a:off x="0" y="188912"/>
            <a:ext cx="8753475" cy="1060451"/>
          </a:xfrm>
        </p:spPr>
        <p:txBody>
          <a:bodyPr>
            <a:normAutofit fontScale="90000"/>
          </a:bodyPr>
          <a:lstStyle/>
          <a:p>
            <a:pPr marL="290513" algn="l"/>
            <a:r>
              <a:rPr lang="en-US" sz="3100" b="1" dirty="0" smtClean="0">
                <a:latin typeface="Arial" panose="020B0604020202020204" pitchFamily="34" charset="0"/>
                <a:cs typeface="Arial" panose="020B0604020202020204" pitchFamily="34" charset="0"/>
              </a:rPr>
              <a:t>Why </a:t>
            </a:r>
            <a:r>
              <a:rPr lang="en-US" sz="3100" b="1" dirty="0">
                <a:latin typeface="Arial" panose="020B0604020202020204" pitchFamily="34" charset="0"/>
                <a:cs typeface="Arial" panose="020B0604020202020204" pitchFamily="34" charset="0"/>
              </a:rPr>
              <a:t>is this topic </a:t>
            </a:r>
            <a:r>
              <a:rPr lang="en-US" sz="3100" b="1" dirty="0" smtClean="0">
                <a:latin typeface="Arial" panose="020B0604020202020204" pitchFamily="34" charset="0"/>
                <a:cs typeface="Arial" panose="020B0604020202020204" pitchFamily="34" charset="0"/>
              </a:rPr>
              <a:t>so important?</a:t>
            </a:r>
            <a:r>
              <a:rPr lang="en-US" dirty="0"/>
              <a:t/>
            </a:r>
            <a:br>
              <a:rPr lang="en-US" dirty="0"/>
            </a:br>
            <a:endParaRPr lang="en-US" dirty="0"/>
          </a:p>
        </p:txBody>
      </p:sp>
      <p:sp>
        <p:nvSpPr>
          <p:cNvPr id="7" name="Slide Number Placeholder 6"/>
          <p:cNvSpPr>
            <a:spLocks noGrp="1"/>
          </p:cNvSpPr>
          <p:nvPr>
            <p:ph type="sldNum" sz="quarter" idx="4294967295"/>
          </p:nvPr>
        </p:nvSpPr>
        <p:spPr>
          <a:xfrm>
            <a:off x="3633217" y="5276581"/>
            <a:ext cx="2133600" cy="365125"/>
          </a:xfrm>
        </p:spPr>
        <p:txBody>
          <a:bodyPr/>
          <a:lstStyle/>
          <a:p>
            <a:fld id="{3E1A41CF-8462-4BDC-BB2B-71A147090224}" type="slidenum">
              <a:rPr lang="en-US" sz="1200" smtClean="0"/>
              <a:t>2</a:t>
            </a:fld>
            <a:endParaRPr lang="en-US" sz="1200" dirty="0"/>
          </a:p>
        </p:txBody>
      </p:sp>
      <p:pic>
        <p:nvPicPr>
          <p:cNvPr id="7174" name="Picture 6" descr="Image result for healthcare advanc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89" y="4209907"/>
            <a:ext cx="2523050" cy="1684218"/>
          </a:xfrm>
          <a:prstGeom prst="rect">
            <a:avLst/>
          </a:prstGeom>
          <a:noFill/>
          <a:extLst>
            <a:ext uri="{909E8E84-426E-40dd-AFC4-6F175D3DCCD1}">
              <a14:hiddenFill xmlns="" xmlns:a14="http://schemas.microsoft.com/office/drawing/2010/main">
                <a:solidFill>
                  <a:srgbClr val="FFFFFF"/>
                </a:solidFill>
              </a14:hiddenFill>
            </a:ext>
          </a:extLst>
        </p:spPr>
      </p:pic>
      <p:pic>
        <p:nvPicPr>
          <p:cNvPr id="7178" name="Picture 10" descr="Image result for healthcare advances in robo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427" y="3696579"/>
            <a:ext cx="2084945" cy="2534615"/>
          </a:xfrm>
          <a:prstGeom prst="rect">
            <a:avLst/>
          </a:prstGeom>
          <a:noFill/>
          <a:extLst>
            <a:ext uri="{909E8E84-426E-40dd-AFC4-6F175D3DCCD1}">
              <a14:hiddenFill xmlns="" xmlns:a14="http://schemas.microsoft.com/office/drawing/2010/main">
                <a:solidFill>
                  <a:srgbClr val="FFFFFF"/>
                </a:solidFill>
              </a14:hiddenFill>
            </a:ext>
          </a:extLst>
        </p:spPr>
      </p:pic>
      <p:pic>
        <p:nvPicPr>
          <p:cNvPr id="7180" name="Picture 12" descr="Image result for healthcare advances in robo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63" y="3696579"/>
            <a:ext cx="1925514" cy="258100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Straight Connector 4"/>
          <p:cNvCxnSpPr/>
          <p:nvPr/>
        </p:nvCxnSpPr>
        <p:spPr>
          <a:xfrm>
            <a:off x="0" y="6415088"/>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993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043613"/>
          </a:xfrm>
          <a:prstGeom prst="rect">
            <a:avLst/>
          </a:prstGeom>
          <a:noFill/>
          <a:ln>
            <a:noFill/>
          </a:ln>
        </p:spPr>
      </p:pic>
      <p:sp>
        <p:nvSpPr>
          <p:cNvPr id="2" name="Footer Placeholder 1"/>
          <p:cNvSpPr>
            <a:spLocks noGrp="1"/>
          </p:cNvSpPr>
          <p:nvPr>
            <p:ph type="ftr" sz="quarter" idx="11"/>
          </p:nvPr>
        </p:nvSpPr>
        <p:spPr>
          <a:xfrm>
            <a:off x="3124200" y="6538912"/>
            <a:ext cx="2895600" cy="365125"/>
          </a:xfrm>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621A0C54-A3EA-5348-8BDE-7B2EADA151ED}" type="slidenum">
              <a:rPr lang="en-US" smtClean="0">
                <a:solidFill>
                  <a:schemeClr val="tx1"/>
                </a:solidFill>
              </a:rPr>
              <a:t>20</a:t>
            </a:fld>
            <a:endParaRPr lang="en-US" dirty="0">
              <a:solidFill>
                <a:schemeClr val="tx1"/>
              </a:solidFill>
            </a:endParaRPr>
          </a:p>
        </p:txBody>
      </p:sp>
      <p:cxnSp>
        <p:nvCxnSpPr>
          <p:cNvPr id="6" name="Straight Connector 5"/>
          <p:cNvCxnSpPr/>
          <p:nvPr/>
        </p:nvCxnSpPr>
        <p:spPr>
          <a:xfrm flipV="1">
            <a:off x="0" y="6342062"/>
            <a:ext cx="91440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1024" y="376518"/>
            <a:ext cx="8821270" cy="0"/>
          </a:xfrm>
          <a:prstGeom prst="line">
            <a:avLst/>
          </a:prstGeom>
          <a:ln>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02032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7169" y="319087"/>
            <a:ext cx="8729662" cy="6048375"/>
          </a:xfrm>
          <a:prstGeom prst="rect">
            <a:avLst/>
          </a:prstGeom>
          <a:noFill/>
          <a:ln>
            <a:noFill/>
          </a:ln>
        </p:spPr>
      </p:pic>
      <p:sp>
        <p:nvSpPr>
          <p:cNvPr id="2" name="Footer Placeholder 1"/>
          <p:cNvSpPr>
            <a:spLocks noGrp="1"/>
          </p:cNvSpPr>
          <p:nvPr>
            <p:ph type="ftr" sz="quarter" idx="11"/>
          </p:nvPr>
        </p:nvSpPr>
        <p:spPr>
          <a:xfrm>
            <a:off x="3124200" y="6538912"/>
            <a:ext cx="2895600" cy="365125"/>
          </a:xfrm>
        </p:spPr>
        <p:txBody>
          <a:bodyPr/>
          <a:lstStyle/>
          <a:p>
            <a:r>
              <a:rPr lang="en-US" dirty="0" err="1" smtClean="0">
                <a:solidFill>
                  <a:schemeClr val="tx2">
                    <a:lumMod val="50000"/>
                  </a:schemeClr>
                </a:solidFill>
              </a:rPr>
              <a:t>Som</a:t>
            </a:r>
            <a:r>
              <a:rPr lang="en-US" dirty="0" smtClean="0">
                <a:solidFill>
                  <a:schemeClr val="tx2">
                    <a:lumMod val="50000"/>
                  </a:schemeClr>
                </a:solidFill>
              </a:rPr>
              <a:t> Mittal</a:t>
            </a:r>
            <a:endParaRPr lang="en-US" dirty="0">
              <a:solidFill>
                <a:schemeClr val="tx2">
                  <a:lumMod val="50000"/>
                </a:schemeClr>
              </a:solidFill>
            </a:endParaRPr>
          </a:p>
        </p:txBody>
      </p:sp>
      <p:sp>
        <p:nvSpPr>
          <p:cNvPr id="3" name="Slide Number Placeholder 2"/>
          <p:cNvSpPr>
            <a:spLocks noGrp="1"/>
          </p:cNvSpPr>
          <p:nvPr>
            <p:ph type="sldNum" sz="quarter" idx="12"/>
          </p:nvPr>
        </p:nvSpPr>
        <p:spPr>
          <a:xfrm>
            <a:off x="7010400" y="6492875"/>
            <a:ext cx="2133600" cy="365125"/>
          </a:xfrm>
        </p:spPr>
        <p:txBody>
          <a:bodyPr/>
          <a:lstStyle/>
          <a:p>
            <a:fld id="{621A0C54-A3EA-5348-8BDE-7B2EADA151ED}" type="slidenum">
              <a:rPr lang="en-US" smtClean="0">
                <a:solidFill>
                  <a:schemeClr val="tx2">
                    <a:lumMod val="50000"/>
                  </a:schemeClr>
                </a:solidFill>
              </a:rPr>
              <a:t>21</a:t>
            </a:fld>
            <a:endParaRPr lang="en-US" dirty="0">
              <a:solidFill>
                <a:schemeClr val="tx2">
                  <a:lumMod val="50000"/>
                </a:schemeClr>
              </a:solidFill>
            </a:endParaRPr>
          </a:p>
        </p:txBody>
      </p:sp>
      <p:cxnSp>
        <p:nvCxnSpPr>
          <p:cNvPr id="6" name="Straight Connector 5"/>
          <p:cNvCxnSpPr/>
          <p:nvPr/>
        </p:nvCxnSpPr>
        <p:spPr>
          <a:xfrm>
            <a:off x="0" y="6492875"/>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195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2"/>
          <p:cNvSpPr>
            <a:spLocks noGrp="1"/>
          </p:cNvSpPr>
          <p:nvPr>
            <p:ph type="title"/>
          </p:nvPr>
        </p:nvSpPr>
        <p:spPr>
          <a:xfrm>
            <a:off x="60210" y="86606"/>
            <a:ext cx="9472795" cy="485434"/>
          </a:xfrm>
        </p:spPr>
        <p:txBody>
          <a:bodyPr>
            <a:noAutofit/>
          </a:bodyPr>
          <a:lstStyle/>
          <a:p>
            <a:pPr algn="l"/>
            <a:r>
              <a:rPr lang="en-IN" sz="2800" b="1" dirty="0" smtClean="0">
                <a:solidFill>
                  <a:schemeClr val="tx1"/>
                </a:solidFill>
              </a:rPr>
              <a:t>Healthcare</a:t>
            </a:r>
            <a:r>
              <a:rPr lang="en-IN" sz="2800" b="1" dirty="0">
                <a:solidFill>
                  <a:schemeClr val="tx1"/>
                </a:solidFill>
              </a:rPr>
              <a:t>: GIS </a:t>
            </a:r>
            <a:r>
              <a:rPr lang="en-IN" sz="2800" b="1" dirty="0" smtClean="0">
                <a:solidFill>
                  <a:schemeClr val="tx1"/>
                </a:solidFill>
              </a:rPr>
              <a:t>&amp; big-data </a:t>
            </a:r>
            <a:r>
              <a:rPr lang="en-IN" sz="2800" b="1" dirty="0">
                <a:solidFill>
                  <a:schemeClr val="tx1"/>
                </a:solidFill>
              </a:rPr>
              <a:t>based disease monitoring</a:t>
            </a:r>
            <a:endParaRPr lang="en-US" sz="2800" b="1" dirty="0">
              <a:solidFill>
                <a:schemeClr val="tx1"/>
              </a:solidFill>
            </a:endParaRPr>
          </a:p>
        </p:txBody>
      </p:sp>
      <p:sp>
        <p:nvSpPr>
          <p:cNvPr id="5" name="Rectangle 4"/>
          <p:cNvSpPr/>
          <p:nvPr/>
        </p:nvSpPr>
        <p:spPr>
          <a:xfrm>
            <a:off x="141682" y="849443"/>
            <a:ext cx="4448676" cy="3583143"/>
          </a:xfrm>
          <a:prstGeom prst="rect">
            <a:avLst/>
          </a:prstGeom>
          <a:solidFill>
            <a:srgbClr val="FFFFFF">
              <a:alpha val="80000"/>
            </a:srgbClr>
          </a:solidFill>
          <a:ln>
            <a:noFill/>
          </a:ln>
          <a:effectLst/>
        </p:spPr>
        <p:txBody>
          <a:bodyPr wrap="none" anchor="ctr"/>
          <a:lstStyle/>
          <a:p>
            <a:endParaRPr lang="en-GB">
              <a:solidFill>
                <a:schemeClr val="tx1"/>
              </a:solidFill>
              <a:latin typeface="+mj-lt"/>
            </a:endParaRPr>
          </a:p>
        </p:txBody>
      </p:sp>
      <p:sp>
        <p:nvSpPr>
          <p:cNvPr id="6" name="Rectangle 5"/>
          <p:cNvSpPr/>
          <p:nvPr/>
        </p:nvSpPr>
        <p:spPr>
          <a:xfrm>
            <a:off x="4720407" y="849443"/>
            <a:ext cx="4090475" cy="3583143"/>
          </a:xfrm>
          <a:prstGeom prst="rect">
            <a:avLst/>
          </a:prstGeom>
          <a:solidFill>
            <a:srgbClr val="FFFFFF">
              <a:alpha val="80000"/>
            </a:srgbClr>
          </a:solidFill>
          <a:ln>
            <a:noFill/>
          </a:ln>
          <a:effectLst/>
        </p:spPr>
        <p:txBody>
          <a:bodyPr wrap="none" anchor="ctr"/>
          <a:lstStyle/>
          <a:p>
            <a:endParaRPr lang="en-GB">
              <a:solidFill>
                <a:schemeClr val="tx1"/>
              </a:solidFill>
              <a:latin typeface="+mj-lt"/>
            </a:endParaRPr>
          </a:p>
        </p:txBody>
      </p:sp>
      <p:sp>
        <p:nvSpPr>
          <p:cNvPr id="7" name="Rectangle 6"/>
          <p:cNvSpPr/>
          <p:nvPr/>
        </p:nvSpPr>
        <p:spPr>
          <a:xfrm>
            <a:off x="141682" y="4539500"/>
            <a:ext cx="8694716" cy="1736942"/>
          </a:xfrm>
          <a:prstGeom prst="rect">
            <a:avLst/>
          </a:prstGeom>
          <a:solidFill>
            <a:schemeClr val="accent5">
              <a:lumMod val="60000"/>
              <a:lumOff val="40000"/>
              <a:alpha val="80000"/>
            </a:schemeClr>
          </a:solidFill>
          <a:ln>
            <a:noFill/>
          </a:ln>
          <a:effectLst/>
        </p:spPr>
        <p:txBody>
          <a:bodyPr wrap="none" anchor="ctr"/>
          <a:lstStyle/>
          <a:p>
            <a:endParaRPr lang="en-GB">
              <a:solidFill>
                <a:schemeClr val="tx1"/>
              </a:solidFill>
              <a:latin typeface="+mj-lt"/>
            </a:endParaRPr>
          </a:p>
        </p:txBody>
      </p:sp>
      <p:pic>
        <p:nvPicPr>
          <p:cNvPr id="8" name="Picture 5" descr="http://www.technologyreview.com/sites/default/files/styles/body_embed/public/images/dengue.fever_.chart_.jpg?itok=48l5xDXm"/>
          <p:cNvPicPr>
            <a:picLocks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224684" y="1322771"/>
            <a:ext cx="4282670" cy="298786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9" name="Group 8"/>
          <p:cNvGrpSpPr>
            <a:grpSpLocks/>
          </p:cNvGrpSpPr>
          <p:nvPr/>
        </p:nvGrpSpPr>
        <p:grpSpPr>
          <a:xfrm>
            <a:off x="4796608" y="1322771"/>
            <a:ext cx="3938073" cy="2987860"/>
            <a:chOff x="4403558" y="3844089"/>
            <a:chExt cx="3663118" cy="2852497"/>
          </a:xfrm>
        </p:grpSpPr>
        <p:pic>
          <p:nvPicPr>
            <p:cNvPr id="10" name="Picture 8" descr="Punjab Anti Dengue - screensho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3558" y="3844089"/>
              <a:ext cx="1795463" cy="2852496"/>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11" descr="Punjab Anti Dengue - screensho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71213" y="3844089"/>
              <a:ext cx="1795463" cy="2852497"/>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12" name="Rectangle 55"/>
          <p:cNvSpPr>
            <a:spLocks noChangeArrowheads="1"/>
          </p:cNvSpPr>
          <p:nvPr/>
        </p:nvSpPr>
        <p:spPr bwMode="gray">
          <a:xfrm>
            <a:off x="141682" y="849443"/>
            <a:ext cx="4448676" cy="372932"/>
          </a:xfrm>
          <a:prstGeom prst="rect">
            <a:avLst/>
          </a:prstGeom>
          <a:solidFill>
            <a:srgbClr val="FFC000"/>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noAutofit/>
          </a:bodyPr>
          <a:lstStyle/>
          <a:p>
            <a:r>
              <a:rPr lang="en-GB" sz="1400" b="1">
                <a:solidFill>
                  <a:schemeClr val="tx1"/>
                </a:solidFill>
                <a:latin typeface="+mj-lt"/>
              </a:rPr>
              <a:t>Dengue activity tracking portal</a:t>
            </a:r>
          </a:p>
        </p:txBody>
      </p:sp>
      <p:sp>
        <p:nvSpPr>
          <p:cNvPr id="13" name="Rectangle 55"/>
          <p:cNvSpPr>
            <a:spLocks noChangeArrowheads="1"/>
          </p:cNvSpPr>
          <p:nvPr/>
        </p:nvSpPr>
        <p:spPr bwMode="gray">
          <a:xfrm>
            <a:off x="4720407" y="849443"/>
            <a:ext cx="4090475" cy="372932"/>
          </a:xfrm>
          <a:prstGeom prst="rect">
            <a:avLst/>
          </a:prstGeom>
          <a:solidFill>
            <a:srgbClr val="FFC000"/>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noAutofit/>
          </a:bodyPr>
          <a:lstStyle/>
          <a:p>
            <a:r>
              <a:rPr lang="en-GB" sz="1400" b="1">
                <a:solidFill>
                  <a:schemeClr val="tx1"/>
                </a:solidFill>
                <a:latin typeface="+mj-lt"/>
              </a:rPr>
              <a:t>Google Play app for dengue tracking</a:t>
            </a:r>
          </a:p>
        </p:txBody>
      </p:sp>
      <p:sp>
        <p:nvSpPr>
          <p:cNvPr id="14" name="Rectangle 14"/>
          <p:cNvSpPr txBox="1"/>
          <p:nvPr/>
        </p:nvSpPr>
        <p:spPr>
          <a:xfrm>
            <a:off x="248928" y="4935482"/>
            <a:ext cx="8429687" cy="126444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ea typeface="Arial Unicode MS" pitchFamily="34" charset="-128"/>
                <a:cs typeface="Arial Unicode MS" pitchFamily="34" charset="-128"/>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lvl="1">
              <a:spcBef>
                <a:spcPts val="100"/>
              </a:spcBef>
              <a:buClr>
                <a:srgbClr val="002960"/>
              </a:buClr>
            </a:pPr>
            <a:r>
              <a:rPr lang="en-GB" sz="1300" smtClean="0">
                <a:latin typeface="Arial"/>
                <a:cs typeface="Arial"/>
              </a:rPr>
              <a:t>Field reports on location and timing of confirmed dengue cases and mosquito larvae sent via Android phone </a:t>
            </a:r>
          </a:p>
          <a:p>
            <a:pPr lvl="1">
              <a:spcBef>
                <a:spcPts val="100"/>
              </a:spcBef>
              <a:buClr>
                <a:srgbClr val="002960"/>
              </a:buClr>
            </a:pPr>
            <a:r>
              <a:rPr lang="en-GB" sz="1300" smtClean="0">
                <a:latin typeface="Arial"/>
                <a:cs typeface="Arial"/>
              </a:rPr>
              <a:t>Each case tagged by time and location</a:t>
            </a:r>
          </a:p>
          <a:p>
            <a:pPr lvl="1">
              <a:spcBef>
                <a:spcPts val="100"/>
              </a:spcBef>
              <a:buClr>
                <a:srgbClr val="002960"/>
              </a:buClr>
            </a:pPr>
            <a:r>
              <a:rPr lang="en-GB" sz="1300" smtClean="0">
                <a:latin typeface="Arial"/>
                <a:cs typeface="Arial"/>
              </a:rPr>
              <a:t>Source of infection identified and nearby mosquito breeding hotspots located </a:t>
            </a:r>
          </a:p>
          <a:p>
            <a:pPr lvl="1">
              <a:spcBef>
                <a:spcPts val="100"/>
              </a:spcBef>
              <a:buClr>
                <a:srgbClr val="002960"/>
              </a:buClr>
            </a:pPr>
            <a:r>
              <a:rPr lang="en-GB" sz="1300" smtClean="0">
                <a:latin typeface="Arial"/>
                <a:cs typeface="Arial"/>
              </a:rPr>
              <a:t>Teams deployed to exterminate in outbreak areas</a:t>
            </a:r>
          </a:p>
          <a:p>
            <a:pPr lvl="1">
              <a:spcBef>
                <a:spcPts val="100"/>
              </a:spcBef>
              <a:buClr>
                <a:srgbClr val="002960"/>
              </a:buClr>
            </a:pPr>
            <a:r>
              <a:rPr lang="en-GB" sz="1300" smtClean="0">
                <a:latin typeface="Arial"/>
                <a:cs typeface="Arial"/>
              </a:rPr>
              <a:t>Photos of pre- and post-activity geotagged with spatial coordinates and transferred to database </a:t>
            </a:r>
          </a:p>
          <a:p>
            <a:pPr lvl="1">
              <a:spcBef>
                <a:spcPts val="100"/>
              </a:spcBef>
              <a:buClr>
                <a:srgbClr val="002960"/>
              </a:buClr>
            </a:pPr>
            <a:r>
              <a:rPr lang="en-GB" sz="1300" smtClean="0">
                <a:latin typeface="Arial"/>
                <a:cs typeface="Arial"/>
              </a:rPr>
              <a:t>Automated analysis generates performance reports on a dashboard</a:t>
            </a:r>
            <a:endParaRPr lang="en-GB" sz="1300">
              <a:latin typeface="Arial"/>
              <a:cs typeface="Arial"/>
            </a:endParaRPr>
          </a:p>
        </p:txBody>
      </p:sp>
      <p:sp>
        <p:nvSpPr>
          <p:cNvPr id="15" name="Rectangle 55"/>
          <p:cNvSpPr>
            <a:spLocks noChangeArrowheads="1"/>
          </p:cNvSpPr>
          <p:nvPr/>
        </p:nvSpPr>
        <p:spPr bwMode="gray">
          <a:xfrm>
            <a:off x="141682" y="4539500"/>
            <a:ext cx="8694716" cy="330090"/>
          </a:xfrm>
          <a:prstGeom prst="rect">
            <a:avLst/>
          </a:prstGeom>
          <a:solidFill>
            <a:srgbClr val="FFC000"/>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noAutofit/>
          </a:bodyPr>
          <a:lstStyle/>
          <a:p>
            <a:r>
              <a:rPr lang="en-GB" sz="1400" b="1">
                <a:solidFill>
                  <a:schemeClr val="tx1"/>
                </a:solidFill>
                <a:latin typeface="+mj-lt"/>
              </a:rPr>
              <a:t>How the tracking system works</a:t>
            </a:r>
          </a:p>
        </p:txBody>
      </p:sp>
      <p:cxnSp>
        <p:nvCxnSpPr>
          <p:cNvPr id="16" name="Straight Connector 15"/>
          <p:cNvCxnSpPr/>
          <p:nvPr/>
        </p:nvCxnSpPr>
        <p:spPr>
          <a:xfrm>
            <a:off x="34984" y="637932"/>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sp>
        <p:nvSpPr>
          <p:cNvPr id="2" name="Footer Placeholder 1"/>
          <p:cNvSpPr>
            <a:spLocks noGrp="1"/>
          </p:cNvSpPr>
          <p:nvPr>
            <p:ph type="ftr" sz="quarter" idx="11"/>
          </p:nvPr>
        </p:nvSpPr>
        <p:spPr>
          <a:xfrm>
            <a:off x="3124200" y="6531018"/>
            <a:ext cx="2895600" cy="365125"/>
          </a:xfrm>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a:xfrm>
            <a:off x="7010400" y="6492875"/>
            <a:ext cx="2133600" cy="365125"/>
          </a:xfrm>
        </p:spPr>
        <p:txBody>
          <a:bodyPr/>
          <a:lstStyle/>
          <a:p>
            <a:fld id="{621A0C54-A3EA-5348-8BDE-7B2EADA151ED}" type="slidenum">
              <a:rPr lang="en-US" smtClean="0">
                <a:solidFill>
                  <a:schemeClr val="tx1">
                    <a:lumMod val="95000"/>
                    <a:lumOff val="5000"/>
                  </a:schemeClr>
                </a:solidFill>
              </a:rPr>
              <a:t>22</a:t>
            </a:fld>
            <a:endParaRPr lang="en-US" dirty="0">
              <a:solidFill>
                <a:schemeClr val="tx1">
                  <a:lumMod val="95000"/>
                  <a:lumOff val="5000"/>
                </a:schemeClr>
              </a:solidFill>
            </a:endParaRPr>
          </a:p>
        </p:txBody>
      </p:sp>
      <p:cxnSp>
        <p:nvCxnSpPr>
          <p:cNvPr id="18" name="Straight Connector 17"/>
          <p:cNvCxnSpPr/>
          <p:nvPr/>
        </p:nvCxnSpPr>
        <p:spPr>
          <a:xfrm flipV="1">
            <a:off x="34984" y="6454507"/>
            <a:ext cx="9109016" cy="3836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81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8222" name="think-cell Slide" r:id="rId5" imgW="530" imgH="528" progId="TCLayout.ActiveDocument.1">
                  <p:embed/>
                </p:oleObj>
              </mc:Choice>
              <mc:Fallback>
                <p:oleObj name="think-cell Slide" r:id="rId5" imgW="530" imgH="528" progId="TCLayout.ActiveDocument.1">
                  <p:embed/>
                  <p:pic>
                    <p:nvPicPr>
                      <p:cNvPr id="0" name=""/>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idx="4294967295"/>
          </p:nvPr>
        </p:nvSpPr>
        <p:spPr>
          <a:xfrm>
            <a:off x="121489" y="212725"/>
            <a:ext cx="9022512" cy="298450"/>
          </a:xfrm>
        </p:spPr>
        <p:txBody>
          <a:bodyPr>
            <a:noAutofit/>
          </a:bodyPr>
          <a:lstStyle/>
          <a:p>
            <a:pPr algn="l"/>
            <a:r>
              <a:rPr lang="en-US" sz="2500" b="1" dirty="0" smtClean="0">
                <a:latin typeface="Arial" panose="020B0604020202020204" pitchFamily="34" charset="0"/>
                <a:cs typeface="Arial" panose="020B0604020202020204" pitchFamily="34" charset="0"/>
              </a:rPr>
              <a:t>Tech helping pharma companies track counterfeit drugs</a:t>
            </a:r>
            <a:endParaRPr lang="en-US" sz="2500" b="1" dirty="0">
              <a:latin typeface="Arial" panose="020B0604020202020204" pitchFamily="34" charset="0"/>
              <a:cs typeface="Arial" panose="020B0604020202020204" pitchFamily="34" charset="0"/>
            </a:endParaRPr>
          </a:p>
        </p:txBody>
      </p:sp>
      <p:sp>
        <p:nvSpPr>
          <p:cNvPr id="5" name="Rectangle 3"/>
          <p:cNvSpPr txBox="1">
            <a:spLocks/>
          </p:cNvSpPr>
          <p:nvPr/>
        </p:nvSpPr>
        <p:spPr>
          <a:xfrm>
            <a:off x="5876567" y="4370513"/>
            <a:ext cx="3267433" cy="1566672"/>
          </a:xfrm>
          <a:prstGeom prst="rect">
            <a:avLst/>
          </a:prstGeom>
          <a:solidFill>
            <a:schemeClr val="bg1">
              <a:alpha val="85000"/>
            </a:schemeClr>
          </a:solidFill>
          <a:ln w="9525">
            <a:noFill/>
            <a:miter lim="800000"/>
            <a:headEnd/>
            <a:tailEnd/>
          </a:ln>
          <a:effectLst/>
          <a:extLst/>
        </p:spPr>
        <p:txBody>
          <a:bodyPr vert="horz" wrap="square" lIns="186592" tIns="74637" rIns="186592" bIns="74637" numCol="1" anchor="ctr" anchorCtr="0" compatLnSpc="1">
            <a:prstTxWarp prst="textNoShape">
              <a:avLst/>
            </a:prstTxWarp>
            <a:noAutofit/>
          </a:bodyPr>
          <a:lstStyle>
            <a:defPPr>
              <a:defRPr lang="en-US"/>
            </a:defPPr>
            <a:lvl1pPr marL="0" lvl="0" indent="0" defTabSz="895350" eaLnBrk="1" hangingPunct="1">
              <a:spcBef>
                <a:spcPct val="100000"/>
              </a:spcBef>
              <a:buClr>
                <a:schemeClr val="tx2"/>
              </a:buClr>
              <a:defRPr sz="1400" b="0">
                <a:solidFill>
                  <a:schemeClr val="bg1"/>
                </a:solidFill>
                <a:latin typeface="Georgia" pitchFamily="18" charset="0"/>
              </a:defRPr>
            </a:lvl1pPr>
            <a:lvl2pPr marL="193675" lvl="1" indent="-192088" defTabSz="895350" eaLnBrk="1" hangingPunct="1">
              <a:buClr>
                <a:schemeClr val="tx2"/>
              </a:buClr>
              <a:buSzPct val="125000"/>
              <a:buFont typeface="Arial" charset="0"/>
              <a:buChar char="▪"/>
              <a:defRPr>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r>
              <a:rPr lang="en-US" sz="1600" dirty="0" err="1">
                <a:solidFill>
                  <a:srgbClr val="008000"/>
                </a:solidFill>
              </a:rPr>
              <a:t>mPedigree</a:t>
            </a:r>
            <a:r>
              <a:rPr lang="en-US" sz="1600" dirty="0">
                <a:solidFill>
                  <a:srgbClr val="008000"/>
                </a:solidFill>
              </a:rPr>
              <a:t> is already been implemented in Africa with most Indian companies having adopted it in global supply chains</a:t>
            </a:r>
            <a:r>
              <a:rPr lang="en-US" sz="1600" dirty="0">
                <a:solidFill>
                  <a:schemeClr val="tx1"/>
                </a:solidFill>
              </a:rPr>
              <a:t>. </a:t>
            </a:r>
          </a:p>
        </p:txBody>
      </p:sp>
      <p:sp>
        <p:nvSpPr>
          <p:cNvPr id="6" name="Rectangle 7"/>
          <p:cNvSpPr txBox="1">
            <a:spLocks/>
          </p:cNvSpPr>
          <p:nvPr/>
        </p:nvSpPr>
        <p:spPr>
          <a:xfrm>
            <a:off x="2686469" y="4453425"/>
            <a:ext cx="3040098" cy="1483760"/>
          </a:xfrm>
          <a:prstGeom prst="rect">
            <a:avLst/>
          </a:prstGeom>
          <a:solidFill>
            <a:schemeClr val="bg1">
              <a:alpha val="85000"/>
            </a:schemeClr>
          </a:solidFill>
          <a:ln w="9525">
            <a:noFill/>
            <a:miter lim="800000"/>
            <a:headEnd/>
            <a:tailEnd/>
          </a:ln>
          <a:effectLst/>
          <a:extLst/>
        </p:spPr>
        <p:txBody>
          <a:bodyPr vert="horz" wrap="square" lIns="186592" tIns="74637" rIns="186592" bIns="74637" numCol="1" anchor="ctr" anchorCtr="0" compatLnSpc="1">
            <a:prstTxWarp prst="textNoShape">
              <a:avLst/>
            </a:prstTxWarp>
            <a:noAutofit/>
          </a:bodyPr>
          <a:lstStyle>
            <a:defPPr>
              <a:defRPr lang="en-US"/>
            </a:defPPr>
            <a:lvl1pPr marL="0" lvl="0" indent="0" defTabSz="895350" eaLnBrk="1" hangingPunct="1">
              <a:spcBef>
                <a:spcPct val="100000"/>
              </a:spcBef>
              <a:buClr>
                <a:schemeClr val="tx2"/>
              </a:buClr>
              <a:defRPr sz="1400" b="0">
                <a:solidFill>
                  <a:schemeClr val="bg1"/>
                </a:solidFill>
                <a:latin typeface="Georgia" pitchFamily="18" charset="0"/>
              </a:defRPr>
            </a:lvl1pPr>
            <a:lvl2pPr marL="193675" lvl="1" indent="-192088" defTabSz="895350" eaLnBrk="1" hangingPunct="1">
              <a:buClr>
                <a:schemeClr val="tx2"/>
              </a:buClr>
              <a:buSzPct val="125000"/>
              <a:buFont typeface="Arial" charset="0"/>
              <a:buChar char="▪"/>
              <a:defRPr>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r>
              <a:rPr lang="en-US" sz="1600" dirty="0">
                <a:solidFill>
                  <a:schemeClr val="accent2"/>
                </a:solidFill>
              </a:rPr>
              <a:t>The unique codes are printed </a:t>
            </a:r>
            <a:r>
              <a:rPr lang="en-US" sz="1600" dirty="0" smtClean="0">
                <a:solidFill>
                  <a:schemeClr val="accent2"/>
                </a:solidFill>
              </a:rPr>
              <a:t>with </a:t>
            </a:r>
            <a:r>
              <a:rPr lang="en-US" sz="1600" dirty="0">
                <a:solidFill>
                  <a:schemeClr val="accent2"/>
                </a:solidFill>
              </a:rPr>
              <a:t>approval from pharma companies. HP is already in talks with </a:t>
            </a:r>
            <a:r>
              <a:rPr lang="en-US" sz="1600" dirty="0" err="1">
                <a:solidFill>
                  <a:schemeClr val="accent2"/>
                </a:solidFill>
              </a:rPr>
              <a:t>Cipla</a:t>
            </a:r>
            <a:r>
              <a:rPr lang="en-US" sz="1600" dirty="0">
                <a:solidFill>
                  <a:schemeClr val="accent2"/>
                </a:solidFill>
              </a:rPr>
              <a:t>, Tablet India &amp; </a:t>
            </a:r>
            <a:r>
              <a:rPr lang="en-US" sz="1600" dirty="0" err="1">
                <a:solidFill>
                  <a:schemeClr val="accent2"/>
                </a:solidFill>
              </a:rPr>
              <a:t>CAMA</a:t>
            </a:r>
            <a:endParaRPr lang="en-GB" sz="1600" dirty="0">
              <a:solidFill>
                <a:schemeClr val="accent2"/>
              </a:solidFill>
            </a:endParaRPr>
          </a:p>
        </p:txBody>
      </p:sp>
      <p:sp>
        <p:nvSpPr>
          <p:cNvPr id="9" name="Rectangle 7"/>
          <p:cNvSpPr txBox="1">
            <a:spLocks/>
          </p:cNvSpPr>
          <p:nvPr/>
        </p:nvSpPr>
        <p:spPr>
          <a:xfrm>
            <a:off x="143194" y="4453425"/>
            <a:ext cx="2652231" cy="1483760"/>
          </a:xfrm>
          <a:prstGeom prst="rect">
            <a:avLst/>
          </a:prstGeom>
          <a:solidFill>
            <a:schemeClr val="bg1">
              <a:alpha val="85000"/>
            </a:schemeClr>
          </a:solidFill>
          <a:ln w="9525">
            <a:noFill/>
            <a:miter lim="800000"/>
            <a:headEnd/>
            <a:tailEnd/>
          </a:ln>
          <a:effectLst/>
          <a:extLst/>
        </p:spPr>
        <p:txBody>
          <a:bodyPr vert="horz" wrap="square" lIns="186592" tIns="74637" rIns="186592" bIns="74637" numCol="1" anchor="ctr" anchorCtr="0" compatLnSpc="1">
            <a:prstTxWarp prst="textNoShape">
              <a:avLst/>
            </a:prstTxWarp>
            <a:noAutofit/>
          </a:bodyPr>
          <a:lstStyle>
            <a:defPPr>
              <a:defRPr lang="en-US"/>
            </a:defPPr>
            <a:lvl1pPr marL="0" lvl="0" indent="0" defTabSz="895350" eaLnBrk="1" hangingPunct="1">
              <a:spcBef>
                <a:spcPct val="100000"/>
              </a:spcBef>
              <a:buClr>
                <a:schemeClr val="tx2"/>
              </a:buClr>
              <a:defRPr sz="1400" b="0">
                <a:solidFill>
                  <a:schemeClr val="bg1"/>
                </a:solidFill>
                <a:latin typeface="Georgia" pitchFamily="18" charset="0"/>
              </a:defRPr>
            </a:lvl1pPr>
            <a:lvl2pPr marL="193675" lvl="1" indent="-192088" defTabSz="895350" eaLnBrk="1" hangingPunct="1">
              <a:buClr>
                <a:schemeClr val="tx2"/>
              </a:buClr>
              <a:buSzPct val="125000"/>
              <a:buFont typeface="Arial" charset="0"/>
              <a:buChar char="▪"/>
              <a:defRPr>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r>
              <a:rPr lang="en-US" sz="1600" dirty="0">
                <a:solidFill>
                  <a:schemeClr val="tx1"/>
                </a:solidFill>
              </a:rPr>
              <a:t>Customers can verify the authenticity of drugs by sending a 12-digit code via SMS to </a:t>
            </a:r>
            <a:r>
              <a:rPr lang="en-US" sz="1600" dirty="0" smtClean="0">
                <a:solidFill>
                  <a:schemeClr val="tx1"/>
                </a:solidFill>
              </a:rPr>
              <a:t>a Authentication </a:t>
            </a:r>
            <a:r>
              <a:rPr lang="en-US" sz="1600" dirty="0">
                <a:solidFill>
                  <a:schemeClr val="tx1"/>
                </a:solidFill>
              </a:rPr>
              <a:t>Service</a:t>
            </a:r>
          </a:p>
        </p:txBody>
      </p:sp>
      <p:pic>
        <p:nvPicPr>
          <p:cNvPr id="13316" name="Picture 4" descr="http://images.fastcompany.com/upload/HPimageBIG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429" y="784881"/>
            <a:ext cx="7748033" cy="3786316"/>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McK 5. Source"/>
          <p:cNvSpPr>
            <a:spLocks noChangeArrowheads="1"/>
          </p:cNvSpPr>
          <p:nvPr/>
        </p:nvSpPr>
        <p:spPr bwMode="auto">
          <a:xfrm>
            <a:off x="121488" y="5982373"/>
            <a:ext cx="2673937" cy="155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a:tabLst>
                <a:tab pos="625214" algn="l"/>
              </a:tabLst>
            </a:pPr>
            <a:r>
              <a:rPr lang="en-US" sz="1000" dirty="0">
                <a:latin typeface="Arial" panose="020B0604020202020204" pitchFamily="34" charset="0"/>
              </a:rPr>
              <a:t>SOURCE: Press research, Company websites</a:t>
            </a:r>
            <a:endParaRPr lang="en-AU" sz="1000" dirty="0">
              <a:latin typeface="Arial" panose="020B0604020202020204" pitchFamily="34" charset="0"/>
            </a:endParaRPr>
          </a:p>
        </p:txBody>
      </p:sp>
      <p:cxnSp>
        <p:nvCxnSpPr>
          <p:cNvPr id="14" name="Straight Connector 13"/>
          <p:cNvCxnSpPr/>
          <p:nvPr/>
        </p:nvCxnSpPr>
        <p:spPr>
          <a:xfrm>
            <a:off x="3240" y="6315075"/>
            <a:ext cx="9140760"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Footer Placeholder 19"/>
          <p:cNvSpPr>
            <a:spLocks noGrp="1"/>
          </p:cNvSpPr>
          <p:nvPr>
            <p:ph type="ftr" sz="quarter" idx="11"/>
          </p:nvPr>
        </p:nvSpPr>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p>
        </p:txBody>
      </p:sp>
    </p:spTree>
    <p:extLst>
      <p:ext uri="{BB962C8B-B14F-4D97-AF65-F5344CB8AC3E}">
        <p14:creationId xmlns:p14="http://schemas.microsoft.com/office/powerpoint/2010/main" val="4055535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Object 155" hidden="1"/>
          <p:cNvGraphicFramePr>
            <a:graphicFrameLocks noChangeAspect="1"/>
          </p:cNvGraphicFramePr>
          <p:nvPr>
            <p:custDataLst>
              <p:tags r:id="rId3"/>
            </p:custDataLst>
            <p:extLst>
              <p:ext uri="{D42A27DB-BD31-4B8C-83A1-F6EECF244321}">
                <p14:modId xmlns:p14="http://schemas.microsoft.com/office/powerpoint/2010/main" val="3937977302"/>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3342" name="think-cell Slide" r:id="rId16" imgW="270" imgH="270" progId="TCLayout.ActiveDocument.1">
                  <p:embed/>
                </p:oleObj>
              </mc:Choice>
              <mc:Fallback>
                <p:oleObj name="think-cell Slide" r:id="rId16" imgW="270" imgH="270" progId="TCLayout.ActiveDocument.1">
                  <p:embed/>
                  <p:pic>
                    <p:nvPicPr>
                      <p:cNvPr id="0" name=""/>
                      <p:cNvPicPr/>
                      <p:nvPr/>
                    </p:nvPicPr>
                    <p:blipFill>
                      <a:blip r:embed="rId17"/>
                      <a:stretch>
                        <a:fillRect/>
                      </a:stretch>
                    </p:blipFill>
                    <p:spPr>
                      <a:xfrm>
                        <a:off x="1621" y="1621"/>
                        <a:ext cx="1619" cy="1619"/>
                      </a:xfrm>
                      <a:prstGeom prst="rect">
                        <a:avLst/>
                      </a:prstGeom>
                    </p:spPr>
                  </p:pic>
                </p:oleObj>
              </mc:Fallback>
            </mc:AlternateContent>
          </a:graphicData>
        </a:graphic>
      </p:graphicFrame>
      <p:sp>
        <p:nvSpPr>
          <p:cNvPr id="6" name="Content Placeholder 5"/>
          <p:cNvSpPr>
            <a:spLocks noGrp="1"/>
          </p:cNvSpPr>
          <p:nvPr>
            <p:ph idx="1"/>
          </p:nvPr>
        </p:nvSpPr>
        <p:spPr/>
        <p:txBody>
          <a:bodyPr/>
          <a:lstStyle/>
          <a:p>
            <a:endParaRPr lang="en-US"/>
          </a:p>
        </p:txBody>
      </p:sp>
      <p:sp>
        <p:nvSpPr>
          <p:cNvPr id="3" name="Footer Placeholder 2"/>
          <p:cNvSpPr>
            <a:spLocks noGrp="1"/>
          </p:cNvSpPr>
          <p:nvPr>
            <p:ph type="ftr" sz="quarter" idx="11"/>
          </p:nvPr>
        </p:nvSpPr>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endParaRPr lang="en-US" dirty="0">
              <a:solidFill>
                <a:schemeClr val="tx1">
                  <a:lumMod val="95000"/>
                  <a:lumOff val="5000"/>
                </a:schemeClr>
              </a:solidFill>
            </a:endParaRPr>
          </a:p>
        </p:txBody>
      </p:sp>
      <p:sp>
        <p:nvSpPr>
          <p:cNvPr id="2" name="Title 1"/>
          <p:cNvSpPr>
            <a:spLocks noGrp="1"/>
          </p:cNvSpPr>
          <p:nvPr>
            <p:ph type="title" idx="4294967295"/>
          </p:nvPr>
        </p:nvSpPr>
        <p:spPr>
          <a:xfrm>
            <a:off x="178029" y="191835"/>
            <a:ext cx="8997073" cy="384721"/>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l"/>
            <a:r>
              <a:rPr lang="en-GB" sz="2500" b="1" dirty="0" smtClean="0">
                <a:latin typeface="Arial" panose="020B0604020202020204" pitchFamily="34" charset="0"/>
                <a:cs typeface="Arial" panose="020B0604020202020204" pitchFamily="34" charset="0"/>
              </a:rPr>
              <a:t>Several examples </a:t>
            </a:r>
            <a:r>
              <a:rPr lang="en-GB" sz="2500" b="1" dirty="0">
                <a:latin typeface="Arial" panose="020B0604020202020204" pitchFamily="34" charset="0"/>
                <a:cs typeface="Arial" panose="020B0604020202020204" pitchFamily="34" charset="0"/>
              </a:rPr>
              <a:t>of digital technology </a:t>
            </a:r>
            <a:r>
              <a:rPr lang="en-GB" sz="2500" b="1" dirty="0" smtClean="0">
                <a:latin typeface="Arial" panose="020B0604020202020204" pitchFamily="34" charset="0"/>
                <a:cs typeface="Arial" panose="020B0604020202020204" pitchFamily="34" charset="0"/>
              </a:rPr>
              <a:t>in </a:t>
            </a:r>
            <a:r>
              <a:rPr lang="en-GB" sz="2500" b="1" dirty="0">
                <a:latin typeface="Arial" panose="020B0604020202020204" pitchFamily="34" charset="0"/>
                <a:cs typeface="Arial" panose="020B0604020202020204" pitchFamily="34" charset="0"/>
              </a:rPr>
              <a:t>global </a:t>
            </a:r>
            <a:r>
              <a:rPr lang="en-GB" sz="2500" b="1" dirty="0" smtClean="0">
                <a:latin typeface="Arial" panose="020B0604020202020204" pitchFamily="34" charset="0"/>
                <a:cs typeface="Arial" panose="020B0604020202020204" pitchFamily="34" charset="0"/>
              </a:rPr>
              <a:t>healthcare</a:t>
            </a:r>
            <a:endParaRPr lang="en-GB" sz="25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5724062" y="6242330"/>
            <a:ext cx="2133600" cy="365125"/>
          </a:xfrm>
        </p:spPr>
        <p:txBody>
          <a:bodyPr/>
          <a:lstStyle/>
          <a:p>
            <a:fld id="{621A0C54-A3EA-5348-8BDE-7B2EADA151ED}" type="slidenum">
              <a:rPr lang="en-US" smtClean="0">
                <a:solidFill>
                  <a:schemeClr val="bg1"/>
                </a:solidFill>
              </a:rPr>
              <a:t>24</a:t>
            </a:fld>
            <a:endParaRPr lang="en-US" dirty="0">
              <a:solidFill>
                <a:schemeClr val="bg1"/>
              </a:solidFill>
            </a:endParaRPr>
          </a:p>
        </p:txBody>
      </p:sp>
      <p:sp>
        <p:nvSpPr>
          <p:cNvPr id="5" name="5. Source"/>
          <p:cNvSpPr>
            <a:spLocks noChangeArrowheads="1"/>
          </p:cNvSpPr>
          <p:nvPr userDrawn="1"/>
        </p:nvSpPr>
        <p:spPr bwMode="gray">
          <a:xfrm>
            <a:off x="260941" y="6567953"/>
            <a:ext cx="1883534"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a:tabLst>
                <a:tab pos="625214" algn="l"/>
              </a:tabLst>
            </a:pPr>
            <a:r>
              <a:rPr lang="en-US" sz="1000" dirty="0"/>
              <a:t>SOURCE: Team analysis</a:t>
            </a:r>
          </a:p>
        </p:txBody>
      </p:sp>
      <p:sp>
        <p:nvSpPr>
          <p:cNvPr id="122" name="4. Footnote"/>
          <p:cNvSpPr txBox="1">
            <a:spLocks noChangeArrowheads="1"/>
          </p:cNvSpPr>
          <p:nvPr/>
        </p:nvSpPr>
        <p:spPr bwMode="auto">
          <a:xfrm>
            <a:off x="178029" y="5987691"/>
            <a:ext cx="358797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10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GB" sz="1200" dirty="0">
                <a:latin typeface="Arial" panose="020B0604020202020204" pitchFamily="34" charset="0"/>
                <a:cs typeface="Arial" panose="020B0604020202020204" pitchFamily="34" charset="0"/>
              </a:rPr>
              <a:t>1 Many of these technologies are doing more than one of these at once</a:t>
            </a:r>
          </a:p>
        </p:txBody>
      </p:sp>
      <p:sp>
        <p:nvSpPr>
          <p:cNvPr id="81" name="Rectangle 80"/>
          <p:cNvSpPr>
            <a:spLocks/>
          </p:cNvSpPr>
          <p:nvPr/>
        </p:nvSpPr>
        <p:spPr bwMode="gray">
          <a:xfrm flipV="1">
            <a:off x="143020" y="843435"/>
            <a:ext cx="8701309" cy="5059281"/>
          </a:xfrm>
          <a:prstGeom prst="rect">
            <a:avLst/>
          </a:prstGeom>
          <a:solidFill>
            <a:schemeClr val="bg2"/>
          </a:solidFill>
          <a:ln w="19050" algn="ctr">
            <a:solidFill>
              <a:schemeClr val="accent1"/>
            </a:solidFill>
            <a:miter lim="800000"/>
            <a:headEnd/>
            <a:tailEnd/>
          </a:ln>
          <a:effectLst>
            <a:outerShdw blurRad="50800" dist="38100" dir="2700000" algn="tl" rotWithShape="0">
              <a:prstClr val="black">
                <a:alpha val="40000"/>
              </a:prstClr>
            </a:outerShdw>
          </a:effectLst>
          <a:extLst/>
        </p:spPr>
        <p:txBody>
          <a:bodyPr lIns="73464" tIns="73464" rIns="73464" bIns="73464" anchor="ctr">
            <a:noAutofit/>
          </a:bodyPr>
          <a:lstStyle/>
          <a:p>
            <a:endParaRPr lang="en-US" sz="1100"/>
          </a:p>
        </p:txBody>
      </p:sp>
      <p:sp>
        <p:nvSpPr>
          <p:cNvPr id="74" name="Rectangle 286"/>
          <p:cNvSpPr txBox="1">
            <a:spLocks noChangeArrowheads="1"/>
          </p:cNvSpPr>
          <p:nvPr/>
        </p:nvSpPr>
        <p:spPr bwMode="auto">
          <a:xfrm>
            <a:off x="341159" y="1409958"/>
            <a:ext cx="1237558"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tx2"/>
                </a:solidFill>
              </a:rPr>
              <a:t>Type of digital solutions</a:t>
            </a:r>
            <a:r>
              <a:rPr lang="en-US" sz="1100" b="1" baseline="30000" dirty="0">
                <a:solidFill>
                  <a:schemeClr val="tx2"/>
                </a:solidFill>
              </a:rPr>
              <a:t>1</a:t>
            </a:r>
            <a:r>
              <a:rPr lang="en-US" sz="1100" b="1" dirty="0">
                <a:solidFill>
                  <a:schemeClr val="tx2"/>
                </a:solidFill>
              </a:rPr>
              <a:t> </a:t>
            </a:r>
          </a:p>
        </p:txBody>
      </p:sp>
      <p:cxnSp>
        <p:nvCxnSpPr>
          <p:cNvPr id="157" name="Straight Connector 156"/>
          <p:cNvCxnSpPr>
            <a:cxnSpLocks/>
          </p:cNvCxnSpPr>
          <p:nvPr/>
        </p:nvCxnSpPr>
        <p:spPr>
          <a:xfrm>
            <a:off x="1668009" y="4542547"/>
            <a:ext cx="7068206"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a:xfrm>
            <a:off x="1700857" y="3111757"/>
            <a:ext cx="7068206"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93" name="Freeform 92"/>
          <p:cNvSpPr/>
          <p:nvPr>
            <p:custDataLst>
              <p:tags r:id="rId4"/>
            </p:custDataLst>
          </p:nvPr>
        </p:nvSpPr>
        <p:spPr bwMode="auto">
          <a:xfrm>
            <a:off x="3024885" y="1076162"/>
            <a:ext cx="1460666" cy="6723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42612" y="0"/>
                </a:lnTo>
                <a:lnTo>
                  <a:pt x="1828800" y="457200"/>
                </a:lnTo>
                <a:lnTo>
                  <a:pt x="1642612" y="914402"/>
                </a:lnTo>
                <a:lnTo>
                  <a:pt x="0" y="914400"/>
                </a:lnTo>
                <a:lnTo>
                  <a:pt x="186188" y="457202"/>
                </a:lnTo>
                <a:close/>
              </a:path>
            </a:pathLst>
          </a:custGeom>
          <a:solidFill>
            <a:schemeClr val="accent1"/>
          </a:solidFill>
          <a:ln w="19050">
            <a:noFill/>
            <a:round/>
            <a:headEnd/>
            <a:tailEnd/>
          </a:ln>
          <a:effectLst>
            <a:outerShdw blurRad="50800" dist="38100" dir="2700000" algn="tl" rotWithShape="0">
              <a:prstClr val="black">
                <a:alpha val="40000"/>
              </a:prstClr>
            </a:outerShdw>
          </a:effectLst>
        </p:spPr>
        <p:txBody>
          <a:bodyPr wrap="none" lIns="93296" tIns="46648" rIns="93296" bIns="46648" rtlCol="0" anchor="ctr"/>
          <a:lstStyle/>
          <a:p>
            <a:pPr algn="ctr"/>
            <a:endParaRPr lang="en-US" sz="1100" b="1" dirty="0">
              <a:solidFill>
                <a:schemeClr val="tx2"/>
              </a:solidFill>
            </a:endParaRPr>
          </a:p>
        </p:txBody>
      </p:sp>
      <p:sp>
        <p:nvSpPr>
          <p:cNvPr id="94" name="TextBox 4"/>
          <p:cNvSpPr txBox="1">
            <a:spLocks noChangeArrowheads="1"/>
          </p:cNvSpPr>
          <p:nvPr>
            <p:custDataLst>
              <p:tags r:id="rId5"/>
            </p:custDataLst>
          </p:nvPr>
        </p:nvSpPr>
        <p:spPr bwMode="auto">
          <a:xfrm>
            <a:off x="3226585" y="1243059"/>
            <a:ext cx="115808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tx2"/>
                </a:solidFill>
              </a:rPr>
              <a:t>Choose the right care</a:t>
            </a:r>
          </a:p>
        </p:txBody>
      </p:sp>
      <p:sp>
        <p:nvSpPr>
          <p:cNvPr id="96" name="Freeform 95"/>
          <p:cNvSpPr/>
          <p:nvPr>
            <p:custDataLst>
              <p:tags r:id="rId6"/>
            </p:custDataLst>
          </p:nvPr>
        </p:nvSpPr>
        <p:spPr bwMode="auto">
          <a:xfrm>
            <a:off x="1668009" y="1076162"/>
            <a:ext cx="1460666" cy="6723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42612" y="0"/>
                </a:lnTo>
                <a:lnTo>
                  <a:pt x="1828800" y="457200"/>
                </a:lnTo>
                <a:lnTo>
                  <a:pt x="1642612" y="914402"/>
                </a:lnTo>
                <a:lnTo>
                  <a:pt x="0" y="914400"/>
                </a:lnTo>
                <a:lnTo>
                  <a:pt x="0" y="457202"/>
                </a:lnTo>
                <a:close/>
              </a:path>
            </a:pathLst>
          </a:custGeom>
          <a:solidFill>
            <a:schemeClr val="accent1"/>
          </a:solidFill>
          <a:ln w="19050">
            <a:noFill/>
            <a:round/>
            <a:headEnd/>
            <a:tailEnd/>
          </a:ln>
          <a:effectLst>
            <a:outerShdw blurRad="50800" dist="38100" dir="2700000" algn="tl" rotWithShape="0">
              <a:prstClr val="black">
                <a:alpha val="40000"/>
              </a:prstClr>
            </a:outerShdw>
          </a:effectLst>
        </p:spPr>
        <p:txBody>
          <a:bodyPr wrap="none" lIns="93296" tIns="46648" rIns="93296" bIns="46648" rtlCol="0" anchor="ctr"/>
          <a:lstStyle/>
          <a:p>
            <a:pPr algn="ctr"/>
            <a:endParaRPr lang="en-US" sz="1100" b="1" dirty="0">
              <a:solidFill>
                <a:schemeClr val="tx2"/>
              </a:solidFill>
            </a:endParaRPr>
          </a:p>
        </p:txBody>
      </p:sp>
      <p:sp>
        <p:nvSpPr>
          <p:cNvPr id="97" name="TextBox 4"/>
          <p:cNvSpPr txBox="1">
            <a:spLocks noChangeArrowheads="1"/>
          </p:cNvSpPr>
          <p:nvPr>
            <p:custDataLst>
              <p:tags r:id="rId7"/>
            </p:custDataLst>
          </p:nvPr>
        </p:nvSpPr>
        <p:spPr bwMode="auto">
          <a:xfrm>
            <a:off x="1715580" y="1327697"/>
            <a:ext cx="1312213" cy="169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tx2"/>
                </a:solidFill>
              </a:rPr>
              <a:t>Stay healthy</a:t>
            </a:r>
          </a:p>
        </p:txBody>
      </p:sp>
      <p:sp>
        <p:nvSpPr>
          <p:cNvPr id="101" name="Freeform 100"/>
          <p:cNvSpPr/>
          <p:nvPr>
            <p:custDataLst>
              <p:tags r:id="rId8"/>
            </p:custDataLst>
          </p:nvPr>
        </p:nvSpPr>
        <p:spPr bwMode="auto">
          <a:xfrm>
            <a:off x="4381759" y="1076162"/>
            <a:ext cx="1460666" cy="6723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42612" y="0"/>
                </a:lnTo>
                <a:lnTo>
                  <a:pt x="1828800" y="457200"/>
                </a:lnTo>
                <a:lnTo>
                  <a:pt x="1642612" y="914402"/>
                </a:lnTo>
                <a:lnTo>
                  <a:pt x="0" y="914400"/>
                </a:lnTo>
                <a:lnTo>
                  <a:pt x="186188" y="457202"/>
                </a:lnTo>
                <a:close/>
              </a:path>
            </a:pathLst>
          </a:custGeom>
          <a:solidFill>
            <a:schemeClr val="accent1"/>
          </a:solidFill>
          <a:ln w="19050">
            <a:noFill/>
            <a:round/>
            <a:headEnd/>
            <a:tailEnd/>
          </a:ln>
          <a:effectLst>
            <a:outerShdw blurRad="50800" dist="38100" dir="2700000" algn="tl" rotWithShape="0">
              <a:prstClr val="black">
                <a:alpha val="40000"/>
              </a:prstClr>
            </a:outerShdw>
          </a:effectLst>
        </p:spPr>
        <p:txBody>
          <a:bodyPr wrap="none" lIns="93296" tIns="46648" rIns="93296" bIns="46648" rtlCol="0" anchor="ctr"/>
          <a:lstStyle/>
          <a:p>
            <a:pPr algn="ctr"/>
            <a:endParaRPr lang="en-US" sz="1100" b="1" dirty="0">
              <a:solidFill>
                <a:schemeClr val="tx2"/>
              </a:solidFill>
            </a:endParaRPr>
          </a:p>
        </p:txBody>
      </p:sp>
      <p:sp>
        <p:nvSpPr>
          <p:cNvPr id="102" name="TextBox 4"/>
          <p:cNvSpPr txBox="1">
            <a:spLocks noChangeArrowheads="1"/>
          </p:cNvSpPr>
          <p:nvPr>
            <p:custDataLst>
              <p:tags r:id="rId9"/>
            </p:custDataLst>
          </p:nvPr>
        </p:nvSpPr>
        <p:spPr bwMode="auto">
          <a:xfrm>
            <a:off x="4583460" y="1327696"/>
            <a:ext cx="1158082" cy="169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tx2"/>
                </a:solidFill>
              </a:rPr>
              <a:t>Access care</a:t>
            </a:r>
          </a:p>
        </p:txBody>
      </p:sp>
      <p:sp>
        <p:nvSpPr>
          <p:cNvPr id="105" name="Freeform 104"/>
          <p:cNvSpPr/>
          <p:nvPr>
            <p:custDataLst>
              <p:tags r:id="rId10"/>
            </p:custDataLst>
          </p:nvPr>
        </p:nvSpPr>
        <p:spPr bwMode="auto">
          <a:xfrm>
            <a:off x="5738634" y="1076162"/>
            <a:ext cx="1460666" cy="6723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42612" y="0"/>
                </a:lnTo>
                <a:lnTo>
                  <a:pt x="1828800" y="457200"/>
                </a:lnTo>
                <a:lnTo>
                  <a:pt x="1642612" y="914402"/>
                </a:lnTo>
                <a:lnTo>
                  <a:pt x="0" y="914400"/>
                </a:lnTo>
                <a:lnTo>
                  <a:pt x="186188" y="457202"/>
                </a:lnTo>
                <a:close/>
              </a:path>
            </a:pathLst>
          </a:custGeom>
          <a:solidFill>
            <a:schemeClr val="accent1"/>
          </a:solidFill>
          <a:ln w="19050">
            <a:noFill/>
            <a:round/>
            <a:headEnd/>
            <a:tailEnd/>
          </a:ln>
          <a:effectLst>
            <a:outerShdw blurRad="50800" dist="38100" dir="2700000" algn="tl" rotWithShape="0">
              <a:prstClr val="black">
                <a:alpha val="40000"/>
              </a:prstClr>
            </a:outerShdw>
          </a:effectLst>
        </p:spPr>
        <p:txBody>
          <a:bodyPr wrap="none" lIns="93296" tIns="46648" rIns="93296" bIns="46648" rtlCol="0" anchor="ctr"/>
          <a:lstStyle/>
          <a:p>
            <a:pPr algn="ctr"/>
            <a:endParaRPr lang="en-US" sz="1100" b="1" dirty="0">
              <a:solidFill>
                <a:schemeClr val="tx2"/>
              </a:solidFill>
            </a:endParaRPr>
          </a:p>
        </p:txBody>
      </p:sp>
      <p:sp>
        <p:nvSpPr>
          <p:cNvPr id="106" name="TextBox 4"/>
          <p:cNvSpPr txBox="1">
            <a:spLocks noChangeArrowheads="1"/>
          </p:cNvSpPr>
          <p:nvPr>
            <p:custDataLst>
              <p:tags r:id="rId11"/>
            </p:custDataLst>
          </p:nvPr>
        </p:nvSpPr>
        <p:spPr bwMode="auto">
          <a:xfrm>
            <a:off x="5940336" y="1327695"/>
            <a:ext cx="1158082" cy="169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tx2"/>
                </a:solidFill>
              </a:rPr>
              <a:t>Provide treatment</a:t>
            </a:r>
          </a:p>
        </p:txBody>
      </p:sp>
      <p:sp>
        <p:nvSpPr>
          <p:cNvPr id="108" name="Freeform 107"/>
          <p:cNvSpPr/>
          <p:nvPr>
            <p:custDataLst>
              <p:tags r:id="rId12"/>
            </p:custDataLst>
          </p:nvPr>
        </p:nvSpPr>
        <p:spPr bwMode="auto">
          <a:xfrm>
            <a:off x="7095510" y="1076162"/>
            <a:ext cx="1460666" cy="6723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0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85722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76500 w 1828800"/>
              <a:gd name="connsiteY3" fmla="*/ 914402 h 914402"/>
              <a:gd name="connsiteX4" fmla="*/ 0 w 1828800"/>
              <a:gd name="connsiteY4" fmla="*/ 914400 h 914402"/>
              <a:gd name="connsiteX5" fmla="*/ 185722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185722 w 1828800"/>
              <a:gd name="connsiteY5" fmla="*/ 457202 h 914402"/>
              <a:gd name="connsiteX0" fmla="*/ 0 w 1828800"/>
              <a:gd name="connsiteY0" fmla="*/ 0 h 914402"/>
              <a:gd name="connsiteX1" fmla="*/ 1643079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1 w 1828800"/>
              <a:gd name="connsiteY1" fmla="*/ 0 h 914402"/>
              <a:gd name="connsiteX2" fmla="*/ 1828800 w 1828800"/>
              <a:gd name="connsiteY2" fmla="*/ 457200 h 914402"/>
              <a:gd name="connsiteX3" fmla="*/ 164307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1 w 1828800"/>
              <a:gd name="connsiteY1" fmla="*/ 0 h 914402"/>
              <a:gd name="connsiteX2" fmla="*/ 1828800 w 1828800"/>
              <a:gd name="connsiteY2" fmla="*/ 457200 h 914402"/>
              <a:gd name="connsiteX3" fmla="*/ 164261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1 w 1828800"/>
              <a:gd name="connsiteY1" fmla="*/ 0 h 914402"/>
              <a:gd name="connsiteX2" fmla="*/ 1828800 w 1828800"/>
              <a:gd name="connsiteY2" fmla="*/ 457200 h 914402"/>
              <a:gd name="connsiteX3" fmla="*/ 1642611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1 w 1828800"/>
              <a:gd name="connsiteY1" fmla="*/ 0 h 914402"/>
              <a:gd name="connsiteX2" fmla="*/ 1828800 w 1828800"/>
              <a:gd name="connsiteY2" fmla="*/ 457200 h 914402"/>
              <a:gd name="connsiteX3" fmla="*/ 1642611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1 w 1828800"/>
              <a:gd name="connsiteY1" fmla="*/ 0 h 914402"/>
              <a:gd name="connsiteX2" fmla="*/ 1828800 w 1828800"/>
              <a:gd name="connsiteY2" fmla="*/ 457200 h 914402"/>
              <a:gd name="connsiteX3" fmla="*/ 1642611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1 w 1828800"/>
              <a:gd name="connsiteY1" fmla="*/ 0 h 914402"/>
              <a:gd name="connsiteX2" fmla="*/ 1828800 w 1828800"/>
              <a:gd name="connsiteY2" fmla="*/ 457200 h 914402"/>
              <a:gd name="connsiteX3" fmla="*/ 164261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42612" y="0"/>
                </a:lnTo>
                <a:lnTo>
                  <a:pt x="1828800" y="457200"/>
                </a:lnTo>
                <a:lnTo>
                  <a:pt x="1642612" y="914402"/>
                </a:lnTo>
                <a:lnTo>
                  <a:pt x="0" y="914400"/>
                </a:lnTo>
                <a:lnTo>
                  <a:pt x="186188" y="457202"/>
                </a:lnTo>
                <a:close/>
              </a:path>
            </a:pathLst>
          </a:custGeom>
          <a:solidFill>
            <a:schemeClr val="accent1"/>
          </a:solidFill>
          <a:ln w="19050">
            <a:noFill/>
            <a:round/>
            <a:headEnd/>
            <a:tailEnd/>
          </a:ln>
          <a:effectLst>
            <a:outerShdw blurRad="50800" dist="38100" dir="2700000" algn="tl" rotWithShape="0">
              <a:prstClr val="black">
                <a:alpha val="40000"/>
              </a:prstClr>
            </a:outerShdw>
          </a:effectLst>
        </p:spPr>
        <p:txBody>
          <a:bodyPr wrap="none" lIns="93296" tIns="46648" rIns="93296" bIns="46648" rtlCol="0" anchor="ctr"/>
          <a:lstStyle/>
          <a:p>
            <a:pPr algn="ctr"/>
            <a:endParaRPr lang="en-US" sz="1100" b="1" dirty="0">
              <a:solidFill>
                <a:schemeClr val="tx2"/>
              </a:solidFill>
            </a:endParaRPr>
          </a:p>
        </p:txBody>
      </p:sp>
      <p:sp>
        <p:nvSpPr>
          <p:cNvPr id="109" name="TextBox 4"/>
          <p:cNvSpPr txBox="1">
            <a:spLocks noChangeArrowheads="1"/>
          </p:cNvSpPr>
          <p:nvPr>
            <p:custDataLst>
              <p:tags r:id="rId13"/>
            </p:custDataLst>
          </p:nvPr>
        </p:nvSpPr>
        <p:spPr bwMode="auto">
          <a:xfrm>
            <a:off x="7297211" y="1243057"/>
            <a:ext cx="115808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tx2"/>
                </a:solidFill>
              </a:rPr>
              <a:t>Manage chronic conditions</a:t>
            </a:r>
          </a:p>
        </p:txBody>
      </p:sp>
      <p:sp>
        <p:nvSpPr>
          <p:cNvPr id="141" name="Rectangle 286"/>
          <p:cNvSpPr txBox="1">
            <a:spLocks noChangeArrowheads="1"/>
          </p:cNvSpPr>
          <p:nvPr/>
        </p:nvSpPr>
        <p:spPr bwMode="auto">
          <a:xfrm>
            <a:off x="341159" y="3142104"/>
            <a:ext cx="1237558" cy="1359090"/>
          </a:xfrm>
          <a:prstGeom prst="rect">
            <a:avLst/>
          </a:prstGeom>
          <a:solidFill>
            <a:schemeClr val="accent3"/>
          </a:solidFill>
          <a:ln w="19050">
            <a:noFill/>
            <a:miter lim="800000"/>
            <a:headEnd/>
            <a:tailEnd/>
          </a:ln>
          <a:effectLst>
            <a:outerShdw blurRad="50800" dist="38100" dir="2700000" algn="tl" rotWithShape="0">
              <a:prstClr val="black">
                <a:alpha val="40000"/>
              </a:prstClr>
            </a:outerShdw>
          </a:effectLst>
          <a:extLst/>
        </p:spPr>
        <p:txBody>
          <a:bodyPr vert="horz" wrap="square" lIns="130615" tIns="46648" rIns="46648" bIns="46648" numCol="1" anchor="ctr"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a:solidFill>
                  <a:schemeClr val="bg2"/>
                </a:solidFill>
              </a:rPr>
              <a:t>Automate</a:t>
            </a:r>
            <a:r>
              <a:rPr lang="en-US" sz="1100" dirty="0">
                <a:solidFill>
                  <a:schemeClr val="bg2"/>
                </a:solidFill>
              </a:rPr>
              <a:t> previously manual tasks and </a:t>
            </a:r>
            <a:r>
              <a:rPr lang="en-US" sz="1100" b="1" dirty="0">
                <a:solidFill>
                  <a:schemeClr val="bg2"/>
                </a:solidFill>
              </a:rPr>
              <a:t>reduce variation</a:t>
            </a:r>
            <a:endParaRPr lang="en-US" sz="1100" dirty="0">
              <a:solidFill>
                <a:schemeClr val="bg2"/>
              </a:solidFill>
            </a:endParaRPr>
          </a:p>
        </p:txBody>
      </p:sp>
      <p:pic>
        <p:nvPicPr>
          <p:cNvPr id="84038" name="Picture 7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09463" y="3962571"/>
            <a:ext cx="834046" cy="538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38" name="Picture 58"/>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24154" b="24318"/>
          <a:stretch/>
        </p:blipFill>
        <p:spPr bwMode="auto">
          <a:xfrm>
            <a:off x="7641556" y="3710276"/>
            <a:ext cx="469390" cy="241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9" name="Picture 2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68010" y="3711041"/>
            <a:ext cx="952930" cy="3296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5" name="Picture 19" descr="C:\Users\Fanny Obando\Desktop\114129FitbitForceLARGE.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46063" y="3710276"/>
            <a:ext cx="346803" cy="282628"/>
          </a:xfrm>
          <a:prstGeom prst="rect">
            <a:avLst/>
          </a:prstGeom>
          <a:noFill/>
          <a:extLst>
            <a:ext uri="{909E8E84-426E-40dd-AFC4-6F175D3DCCD1}">
              <a14:hiddenFill xmlns="" xmlns:a14="http://schemas.microsoft.com/office/drawing/2010/main">
                <a:solidFill>
                  <a:srgbClr val="FFFFFF"/>
                </a:solidFill>
              </a14:hiddenFill>
            </a:ext>
          </a:extLst>
        </p:spPr>
      </p:pic>
      <p:pic>
        <p:nvPicPr>
          <p:cNvPr id="126" name="Picture 6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4389" y="3332561"/>
            <a:ext cx="1053761" cy="3072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7" name="Picture 6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97863" y="3297653"/>
            <a:ext cx="455498" cy="271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8" name="Picture 89"/>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4132" t="12796" r="66840" b="78409"/>
          <a:stretch/>
        </p:blipFill>
        <p:spPr bwMode="auto">
          <a:xfrm>
            <a:off x="6390468" y="4114304"/>
            <a:ext cx="1013629" cy="2927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7" name="Picture 4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84390" y="3611495"/>
            <a:ext cx="1055484" cy="480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8" name="Picture 12"/>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0818" t="24052" r="76424" b="70241"/>
          <a:stretch/>
        </p:blipFill>
        <p:spPr bwMode="auto">
          <a:xfrm>
            <a:off x="5814516" y="4010985"/>
            <a:ext cx="490518" cy="137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3" name="Picture 5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795469" y="3995596"/>
            <a:ext cx="1354958" cy="289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4" name="Picture 56"/>
          <p:cNvPicPr>
            <a:picLocks noChangeAspect="1" noChangeArrowheads="1"/>
          </p:cNvPicPr>
          <p:nvPr/>
        </p:nvPicPr>
        <p:blipFill rotWithShape="1">
          <a:blip r:embed="rId28">
            <a:extLst>
              <a:ext uri="{28A0092B-C50C-407E-A947-70E740481C1C}">
                <a14:useLocalDpi xmlns:a14="http://schemas.microsoft.com/office/drawing/2010/main" val="0"/>
              </a:ext>
            </a:extLst>
          </a:blip>
          <a:srcRect l="51391" t="26114" r="2015" b="65662"/>
          <a:stretch/>
        </p:blipFill>
        <p:spPr bwMode="auto">
          <a:xfrm>
            <a:off x="1625255" y="4294850"/>
            <a:ext cx="1278094" cy="168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6" name="Picture 58"/>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5968" t="24425" r="48139" b="28803"/>
          <a:stretch/>
        </p:blipFill>
        <p:spPr bwMode="auto">
          <a:xfrm>
            <a:off x="2422480" y="3208955"/>
            <a:ext cx="567819" cy="417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7" name="Picture 59"/>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3372" t="6272" r="4366" b="10705"/>
          <a:stretch/>
        </p:blipFill>
        <p:spPr bwMode="auto">
          <a:xfrm>
            <a:off x="1711984" y="3251972"/>
            <a:ext cx="752637" cy="498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9"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458139" y="3406056"/>
            <a:ext cx="1011387" cy="120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31" name="Picture 63"/>
          <p:cNvPicPr>
            <a:picLocks noChangeAspect="1" noChangeArrowheads="1"/>
          </p:cNvPicPr>
          <p:nvPr/>
        </p:nvPicPr>
        <p:blipFill rotWithShape="1">
          <a:blip r:embed="rId32">
            <a:extLst>
              <a:ext uri="{28A0092B-C50C-407E-A947-70E740481C1C}">
                <a14:useLocalDpi xmlns:a14="http://schemas.microsoft.com/office/drawing/2010/main" val="0"/>
              </a:ext>
            </a:extLst>
          </a:blip>
          <a:srcRect l="8315" t="55293" r="82674" b="38458"/>
          <a:stretch/>
        </p:blipFill>
        <p:spPr bwMode="auto">
          <a:xfrm>
            <a:off x="7552250" y="3227845"/>
            <a:ext cx="994397" cy="430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33" name="Picture 65"/>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188859" y="3212916"/>
            <a:ext cx="580250" cy="4641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35" name="Picture 6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395331" y="3559947"/>
            <a:ext cx="1117886" cy="335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36" name="Picture 68"/>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213290" y="3727620"/>
            <a:ext cx="1000892" cy="340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37" name="Picture 69"/>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300818" y="3996247"/>
            <a:ext cx="491762" cy="4917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40" name="Picture 72"/>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839846" y="3261140"/>
            <a:ext cx="410356" cy="410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41" name="Picture 73"/>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b="20169"/>
          <a:stretch/>
        </p:blipFill>
        <p:spPr bwMode="auto">
          <a:xfrm>
            <a:off x="4734893" y="3968993"/>
            <a:ext cx="438760" cy="4769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42" name="Picture 74"/>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451093" y="3142105"/>
            <a:ext cx="821063" cy="2309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3" name="Rectangle 286"/>
          <p:cNvSpPr txBox="1">
            <a:spLocks noChangeArrowheads="1"/>
          </p:cNvSpPr>
          <p:nvPr/>
        </p:nvSpPr>
        <p:spPr bwMode="auto">
          <a:xfrm>
            <a:off x="341159" y="1876423"/>
            <a:ext cx="1237558" cy="1182975"/>
          </a:xfrm>
          <a:prstGeom prst="rect">
            <a:avLst/>
          </a:prstGeom>
          <a:solidFill>
            <a:schemeClr val="tx2"/>
          </a:solidFill>
          <a:ln w="19050">
            <a:noFill/>
            <a:miter lim="800000"/>
            <a:headEnd/>
            <a:tailEnd/>
          </a:ln>
          <a:effectLst>
            <a:outerShdw blurRad="50800" dist="38100" dir="2700000" algn="tl" rotWithShape="0">
              <a:prstClr val="black">
                <a:alpha val="40000"/>
              </a:prstClr>
            </a:outerShdw>
          </a:effectLst>
          <a:extLst/>
        </p:spPr>
        <p:txBody>
          <a:bodyPr vert="horz" wrap="square" lIns="130615" tIns="46648" rIns="46648" bIns="46648" numCol="1" anchor="ctr"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r>
              <a:rPr lang="en-US" sz="1100" b="1" dirty="0" err="1">
                <a:solidFill>
                  <a:schemeClr val="bg2"/>
                </a:solidFill>
              </a:rPr>
              <a:t>Utilise</a:t>
            </a:r>
            <a:r>
              <a:rPr lang="en-US" sz="1100" b="1" dirty="0">
                <a:solidFill>
                  <a:schemeClr val="bg2"/>
                </a:solidFill>
              </a:rPr>
              <a:t> “big data” </a:t>
            </a:r>
            <a:r>
              <a:rPr lang="en-US" sz="1100" dirty="0">
                <a:solidFill>
                  <a:schemeClr val="bg2"/>
                </a:solidFill>
              </a:rPr>
              <a:t>and advanced analytics</a:t>
            </a:r>
          </a:p>
        </p:txBody>
      </p:sp>
      <p:pic>
        <p:nvPicPr>
          <p:cNvPr id="71722" name="Picture 4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13487" y="2465510"/>
            <a:ext cx="1055484" cy="480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6" name="Picture 46"/>
          <p:cNvPicPr>
            <a:picLocks noChangeAspect="1" noChangeArrowheads="1"/>
          </p:cNvPicPr>
          <p:nvPr/>
        </p:nvPicPr>
        <p:blipFill rotWithShape="1">
          <a:blip r:embed="rId40">
            <a:extLst>
              <a:ext uri="{28A0092B-C50C-407E-A947-70E740481C1C}">
                <a14:useLocalDpi xmlns:a14="http://schemas.microsoft.com/office/drawing/2010/main" val="0"/>
              </a:ext>
            </a:extLst>
          </a:blip>
          <a:srcRect t="34063" b="32388"/>
          <a:stretch/>
        </p:blipFill>
        <p:spPr bwMode="auto">
          <a:xfrm>
            <a:off x="7552249" y="1960269"/>
            <a:ext cx="794746" cy="2666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9" name="Picture 4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144475" y="2329702"/>
            <a:ext cx="681119" cy="3632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33" name="Picture 53"/>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2018" t="4270" r="6378" b="8828"/>
          <a:stretch/>
        </p:blipFill>
        <p:spPr bwMode="auto">
          <a:xfrm>
            <a:off x="1795470" y="1898114"/>
            <a:ext cx="743160" cy="379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41" name="Picture 61"/>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566318" y="1990628"/>
            <a:ext cx="661931" cy="41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44" name="Picture 64"/>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9495" t="14013" r="78018" b="81416"/>
          <a:stretch/>
        </p:blipFill>
        <p:spPr bwMode="auto">
          <a:xfrm>
            <a:off x="5838843" y="1898114"/>
            <a:ext cx="656748" cy="150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45" name="Picture 65"/>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824117" y="1992370"/>
            <a:ext cx="689100" cy="200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5" name="Picture 45"/>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422907" y="2314569"/>
            <a:ext cx="1123739" cy="224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8" name="Picture 4" descr="http://wirelesslifesciences.org/wp-content/uploads/2014/03/Castlight-Logo.jpe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181923" y="2273372"/>
            <a:ext cx="755973" cy="263398"/>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Picture 53"/>
          <p:cNvPicPr>
            <a:picLocks noChangeAspect="1" noChangeArrowheads="1"/>
          </p:cNvPicPr>
          <p:nvPr/>
        </p:nvPicPr>
        <p:blipFill rotWithShape="1">
          <a:blip r:embed="rId48">
            <a:extLst>
              <a:ext uri="{28A0092B-C50C-407E-A947-70E740481C1C}">
                <a14:useLocalDpi xmlns:a14="http://schemas.microsoft.com/office/drawing/2010/main" val="0"/>
              </a:ext>
            </a:extLst>
          </a:blip>
          <a:srcRect l="12882" t="10796" r="72213" b="82537"/>
          <a:stretch/>
        </p:blipFill>
        <p:spPr bwMode="auto">
          <a:xfrm>
            <a:off x="1828635" y="2787482"/>
            <a:ext cx="915080" cy="255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4" name="Picture 9"/>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122593" y="1876423"/>
            <a:ext cx="991155" cy="363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8" name="Picture 45"/>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354159" y="2387734"/>
            <a:ext cx="1123739" cy="224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44" name="Picture 76"/>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095510" y="2651542"/>
            <a:ext cx="1009022" cy="338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4" name="Rectangle 286"/>
          <p:cNvSpPr txBox="1">
            <a:spLocks noChangeArrowheads="1"/>
          </p:cNvSpPr>
          <p:nvPr/>
        </p:nvSpPr>
        <p:spPr bwMode="auto">
          <a:xfrm>
            <a:off x="341159" y="4583900"/>
            <a:ext cx="1208195" cy="1191427"/>
          </a:xfrm>
          <a:prstGeom prst="rect">
            <a:avLst/>
          </a:prstGeom>
          <a:solidFill>
            <a:srgbClr val="91AFFF"/>
          </a:solidFill>
          <a:ln w="19050">
            <a:noFill/>
            <a:miter lim="800000"/>
            <a:headEnd/>
            <a:tailEnd/>
          </a:ln>
          <a:effectLst>
            <a:outerShdw blurRad="50800" dist="38100" dir="2700000" algn="tl" rotWithShape="0">
              <a:prstClr val="black">
                <a:alpha val="40000"/>
              </a:prstClr>
            </a:outerShdw>
          </a:effectLst>
          <a:extLst/>
        </p:spPr>
        <p:txBody>
          <a:bodyPr vert="horz" wrap="square" lIns="130615" tIns="46648" rIns="46648" bIns="46648" numCol="1" anchor="ctr"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spcBef>
                <a:spcPct val="40000"/>
              </a:spcBef>
              <a:buClr>
                <a:srgbClr val="0060B2"/>
              </a:buClr>
            </a:pPr>
            <a:r>
              <a:rPr lang="en-US" sz="1100" dirty="0"/>
              <a:t>Enhance </a:t>
            </a:r>
            <a:r>
              <a:rPr lang="en-US" sz="1100" b="1" dirty="0">
                <a:solidFill>
                  <a:schemeClr val="tx2"/>
                </a:solidFill>
              </a:rPr>
              <a:t>connectivity</a:t>
            </a:r>
            <a:r>
              <a:rPr lang="en-US" sz="1100" dirty="0"/>
              <a:t> to remove need to </a:t>
            </a:r>
            <a:r>
              <a:rPr lang="en-US" sz="1100" b="1" dirty="0">
                <a:solidFill>
                  <a:schemeClr val="tx2"/>
                </a:solidFill>
              </a:rPr>
              <a:t>be co-located</a:t>
            </a:r>
          </a:p>
        </p:txBody>
      </p:sp>
      <p:pic>
        <p:nvPicPr>
          <p:cNvPr id="71749" name="Picture 69"/>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810949" y="5203014"/>
            <a:ext cx="386952" cy="368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50" name="Picture 70"/>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6026465" y="4725708"/>
            <a:ext cx="938252" cy="311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52" name="Picture 72"/>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t="68247" r="56796"/>
          <a:stretch/>
        </p:blipFill>
        <p:spPr bwMode="auto">
          <a:xfrm>
            <a:off x="2300885" y="4651167"/>
            <a:ext cx="649283" cy="20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53" name="Picture 73"/>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795469" y="4851595"/>
            <a:ext cx="402432" cy="1900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60" name="Picture 80" descr="WellDoc">
            <a:hlinkClick r:id="rId55"/>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818962" y="5248904"/>
            <a:ext cx="1033504" cy="295882"/>
          </a:xfrm>
          <a:prstGeom prst="rect">
            <a:avLst/>
          </a:prstGeom>
          <a:noFill/>
          <a:extLst>
            <a:ext uri="{909E8E84-426E-40dd-AFC4-6F175D3DCCD1}">
              <a14:hiddenFill xmlns="" xmlns:a14="http://schemas.microsoft.com/office/drawing/2010/main">
                <a:solidFill>
                  <a:srgbClr val="FFFFFF"/>
                </a:solidFill>
              </a14:hiddenFill>
            </a:ext>
          </a:extLst>
        </p:spPr>
      </p:pic>
      <p:pic>
        <p:nvPicPr>
          <p:cNvPr id="71765" name="Picture 85"/>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827067" y="4583899"/>
            <a:ext cx="696084" cy="440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66" name="Picture 86"/>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l="5273" t="6168" r="8358" b="61401"/>
          <a:stretch/>
        </p:blipFill>
        <p:spPr bwMode="auto">
          <a:xfrm>
            <a:off x="4633218" y="5222090"/>
            <a:ext cx="948218" cy="3560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79" name="Picture 11"/>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115804" y="5125201"/>
            <a:ext cx="403571" cy="403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96" name="Picture 2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288017" y="4787893"/>
            <a:ext cx="962185" cy="379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6" name="Picture 4" descr="http://www.xconomy.com/wordpress/wp-content/images/2011/08/ZocDoc-Logo.png"/>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4005744" y="5548576"/>
            <a:ext cx="721302" cy="252440"/>
          </a:xfrm>
          <a:prstGeom prst="rect">
            <a:avLst/>
          </a:prstGeom>
          <a:noFill/>
          <a:extLst>
            <a:ext uri="{909E8E84-426E-40dd-AFC4-6F175D3DCCD1}">
              <a14:hiddenFill xmlns="" xmlns:a14="http://schemas.microsoft.com/office/drawing/2010/main">
                <a:solidFill>
                  <a:srgbClr val="FFFFFF"/>
                </a:solidFill>
              </a14:hiddenFill>
            </a:ext>
          </a:extLst>
        </p:spPr>
      </p:pic>
      <p:pic>
        <p:nvPicPr>
          <p:cNvPr id="83997" name="Picture 29"/>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3026108" y="5205642"/>
            <a:ext cx="945378" cy="388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00" name="Picture 32"/>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7910457" y="4891072"/>
            <a:ext cx="763599" cy="509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1" name="Picture 57"/>
          <p:cNvPicPr>
            <a:picLocks noChangeAspect="1" noChangeArrowheads="1"/>
          </p:cNvPicPr>
          <p:nvPr/>
        </p:nvPicPr>
        <p:blipFill rotWithShape="1">
          <a:blip r:embed="rId64">
            <a:extLst>
              <a:ext uri="{28A0092B-C50C-407E-A947-70E740481C1C}">
                <a14:useLocalDpi xmlns:a14="http://schemas.microsoft.com/office/drawing/2010/main" val="0"/>
              </a:ext>
            </a:extLst>
          </a:blip>
          <a:srcRect l="13715" t="10797" r="70174" b="82981"/>
          <a:stretch/>
        </p:blipFill>
        <p:spPr bwMode="auto">
          <a:xfrm>
            <a:off x="5915903" y="5550297"/>
            <a:ext cx="1297557" cy="3131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3" name="Picture 21" descr="C:\Users\Fanny Obando\Desktop\logos-026-e1348835958872.pn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4468905" y="4955872"/>
            <a:ext cx="921014" cy="293033"/>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85"/>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2323282" y="4985428"/>
            <a:ext cx="696084" cy="440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9" name="Picture 87"/>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2173199" y="5447461"/>
            <a:ext cx="541649" cy="3918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19" name="Picture 51"/>
          <p:cNvPicPr>
            <a:picLocks noChangeAspect="1" noChangeArrowheads="1"/>
          </p:cNvPicPr>
          <p:nvPr/>
        </p:nvPicPr>
        <p:blipFill rotWithShape="1">
          <a:blip r:embed="rId67">
            <a:extLst>
              <a:ext uri="{28A0092B-C50C-407E-A947-70E740481C1C}">
                <a14:useLocalDpi xmlns:a14="http://schemas.microsoft.com/office/drawing/2010/main" val="0"/>
              </a:ext>
            </a:extLst>
          </a:blip>
          <a:srcRect l="1022" t="9960" r="90093" b="83044"/>
          <a:stretch/>
        </p:blipFill>
        <p:spPr bwMode="auto">
          <a:xfrm>
            <a:off x="8037497" y="5604628"/>
            <a:ext cx="621781" cy="305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0" name="Picture 52"/>
          <p:cNvPicPr>
            <a:picLocks noChangeAspect="1" noChangeArrowheads="1"/>
          </p:cNvPicPr>
          <p:nvPr/>
        </p:nvPicPr>
        <p:blipFill rotWithShape="1">
          <a:blip r:embed="rId68">
            <a:extLst>
              <a:ext uri="{28A0092B-C50C-407E-A947-70E740481C1C}">
                <a14:useLocalDpi xmlns:a14="http://schemas.microsoft.com/office/drawing/2010/main" val="0"/>
              </a:ext>
            </a:extLst>
          </a:blip>
          <a:srcRect l="32482" t="58148" r="56788" b="38772"/>
          <a:stretch/>
        </p:blipFill>
        <p:spPr bwMode="auto">
          <a:xfrm>
            <a:off x="7049287" y="5136027"/>
            <a:ext cx="750810" cy="134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54" name="Picture 74"/>
          <p:cNvPicPr>
            <a:picLocks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7347096" y="4686935"/>
            <a:ext cx="386893" cy="386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21" name="Picture 53"/>
          <p:cNvPicPr>
            <a:picLocks noChangeAspect="1" noChangeArrowheads="1"/>
          </p:cNvPicPr>
          <p:nvPr/>
        </p:nvPicPr>
        <p:blipFill rotWithShape="1">
          <a:blip r:embed="rId70" cstate="print">
            <a:extLst>
              <a:ext uri="{28A0092B-C50C-407E-A947-70E740481C1C}">
                <a14:useLocalDpi xmlns:a14="http://schemas.microsoft.com/office/drawing/2010/main" val="0"/>
              </a:ext>
            </a:extLst>
          </a:blip>
          <a:srcRect l="4220" t="5504" b="69665"/>
          <a:stretch/>
        </p:blipFill>
        <p:spPr bwMode="auto">
          <a:xfrm>
            <a:off x="7876252" y="4686935"/>
            <a:ext cx="859964" cy="313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45" name="Picture 77"/>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8229295" y="5242452"/>
            <a:ext cx="326880" cy="326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 name="Oval 41"/>
          <p:cNvSpPr>
            <a:spLocks/>
          </p:cNvSpPr>
          <p:nvPr/>
        </p:nvSpPr>
        <p:spPr>
          <a:xfrm>
            <a:off x="251134" y="5182806"/>
            <a:ext cx="177275" cy="177265"/>
          </a:xfrm>
          <a:prstGeom prst="ellipse">
            <a:avLst/>
          </a:prstGeom>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pPr algn="ctr"/>
            <a:r>
              <a:rPr lang="en-GB" sz="1100" b="1" dirty="0">
                <a:solidFill>
                  <a:schemeClr val="tx2"/>
                </a:solidFill>
              </a:rPr>
              <a:t>3</a:t>
            </a:r>
          </a:p>
        </p:txBody>
      </p:sp>
      <p:sp>
        <p:nvSpPr>
          <p:cNvPr id="53" name="Oval 52"/>
          <p:cNvSpPr>
            <a:spLocks/>
          </p:cNvSpPr>
          <p:nvPr/>
        </p:nvSpPr>
        <p:spPr>
          <a:xfrm>
            <a:off x="251134" y="2379277"/>
            <a:ext cx="177275" cy="177265"/>
          </a:xfrm>
          <a:prstGeom prst="ellipse">
            <a:avLst/>
          </a:prstGeom>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pPr algn="ctr"/>
            <a:r>
              <a:rPr lang="en-GB" sz="1100" b="1" dirty="0">
                <a:solidFill>
                  <a:schemeClr val="tx2"/>
                </a:solidFill>
              </a:rPr>
              <a:t>1</a:t>
            </a:r>
          </a:p>
        </p:txBody>
      </p:sp>
      <p:sp>
        <p:nvSpPr>
          <p:cNvPr id="54" name="Oval 53"/>
          <p:cNvSpPr>
            <a:spLocks/>
          </p:cNvSpPr>
          <p:nvPr/>
        </p:nvSpPr>
        <p:spPr>
          <a:xfrm>
            <a:off x="251134" y="3733017"/>
            <a:ext cx="177275" cy="177265"/>
          </a:xfrm>
          <a:prstGeom prst="ellipse">
            <a:avLst/>
          </a:prstGeom>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noAutofit/>
          </a:bodyPr>
          <a:lstStyle/>
          <a:p>
            <a:pPr algn="ctr"/>
            <a:r>
              <a:rPr lang="en-GB" sz="1100" b="1" dirty="0">
                <a:solidFill>
                  <a:schemeClr val="tx2"/>
                </a:solidFill>
              </a:rPr>
              <a:t>2</a:t>
            </a:r>
          </a:p>
        </p:txBody>
      </p:sp>
      <p:cxnSp>
        <p:nvCxnSpPr>
          <p:cNvPr id="8" name="Straight Connector 7"/>
          <p:cNvCxnSpPr/>
          <p:nvPr/>
        </p:nvCxnSpPr>
        <p:spPr>
          <a:xfrm flipV="1">
            <a:off x="25575" y="6372587"/>
            <a:ext cx="9118425" cy="49994"/>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2"/>
    </p:custDataLst>
    <p:extLst>
      <p:ext uri="{BB962C8B-B14F-4D97-AF65-F5344CB8AC3E}">
        <p14:creationId xmlns:p14="http://schemas.microsoft.com/office/powerpoint/2010/main" val="2312782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p:cNvSpPr txBox="1">
            <a:spLocks/>
          </p:cNvSpPr>
          <p:nvPr/>
        </p:nvSpPr>
        <p:spPr>
          <a:xfrm>
            <a:off x="86761" y="155108"/>
            <a:ext cx="6519672" cy="685800"/>
          </a:xfrm>
          <a:prstGeom prst="rect">
            <a:avLst/>
          </a:prstGeom>
        </p:spPr>
        <p:txBody>
          <a:bodyPr anchor="t"/>
          <a:lstStyle>
            <a:lvl1pPr algn="l" rtl="0" eaLnBrk="0" fontAlgn="base" hangingPunct="0">
              <a:spcBef>
                <a:spcPct val="0"/>
              </a:spcBef>
              <a:spcAft>
                <a:spcPct val="0"/>
              </a:spcAft>
              <a:defRPr sz="2800">
                <a:solidFill>
                  <a:srgbClr val="4D4D4F"/>
                </a:solidFill>
                <a:latin typeface="+mj-lt"/>
                <a:ea typeface="+mj-ea"/>
                <a:cs typeface="ＭＳ Ｐゴシック"/>
              </a:defRPr>
            </a:lvl1pPr>
            <a:lvl2pPr algn="l" rtl="0" eaLnBrk="0" fontAlgn="base" hangingPunct="0">
              <a:spcBef>
                <a:spcPct val="0"/>
              </a:spcBef>
              <a:spcAft>
                <a:spcPct val="0"/>
              </a:spcAft>
              <a:defRPr sz="2800">
                <a:solidFill>
                  <a:srgbClr val="4D4D4F"/>
                </a:solidFill>
                <a:latin typeface="Arial" charset="0"/>
                <a:ea typeface="ＭＳ Ｐゴシック" pitchFamily="80" charset="-128"/>
                <a:cs typeface="ＭＳ Ｐゴシック"/>
              </a:defRPr>
            </a:lvl2pPr>
            <a:lvl3pPr algn="l" rtl="0" eaLnBrk="0" fontAlgn="base" hangingPunct="0">
              <a:spcBef>
                <a:spcPct val="0"/>
              </a:spcBef>
              <a:spcAft>
                <a:spcPct val="0"/>
              </a:spcAft>
              <a:defRPr sz="2800">
                <a:solidFill>
                  <a:srgbClr val="4D4D4F"/>
                </a:solidFill>
                <a:latin typeface="Arial" charset="0"/>
                <a:ea typeface="ＭＳ Ｐゴシック" pitchFamily="80" charset="-128"/>
                <a:cs typeface="ＭＳ Ｐゴシック"/>
              </a:defRPr>
            </a:lvl3pPr>
            <a:lvl4pPr algn="l" rtl="0" eaLnBrk="0" fontAlgn="base" hangingPunct="0">
              <a:spcBef>
                <a:spcPct val="0"/>
              </a:spcBef>
              <a:spcAft>
                <a:spcPct val="0"/>
              </a:spcAft>
              <a:defRPr sz="2800">
                <a:solidFill>
                  <a:srgbClr val="4D4D4F"/>
                </a:solidFill>
                <a:latin typeface="Arial" charset="0"/>
                <a:ea typeface="ＭＳ Ｐゴシック" pitchFamily="80" charset="-128"/>
                <a:cs typeface="ＭＳ Ｐゴシック"/>
              </a:defRPr>
            </a:lvl4pPr>
            <a:lvl5pPr algn="l" rtl="0" eaLnBrk="0" fontAlgn="base" hangingPunct="0">
              <a:spcBef>
                <a:spcPct val="0"/>
              </a:spcBef>
              <a:spcAft>
                <a:spcPct val="0"/>
              </a:spcAft>
              <a:defRPr sz="2800">
                <a:solidFill>
                  <a:srgbClr val="4D4D4F"/>
                </a:solidFill>
                <a:latin typeface="Arial" charset="0"/>
                <a:ea typeface="ＭＳ Ｐゴシック" pitchFamily="80" charset="-128"/>
                <a:cs typeface="ＭＳ Ｐゴシック"/>
              </a:defRPr>
            </a:lvl5pPr>
            <a:lvl6pPr marL="457200" algn="l" rtl="0" fontAlgn="base">
              <a:spcBef>
                <a:spcPct val="0"/>
              </a:spcBef>
              <a:spcAft>
                <a:spcPct val="0"/>
              </a:spcAft>
              <a:defRPr sz="2800">
                <a:solidFill>
                  <a:srgbClr val="4D4D4F"/>
                </a:solidFill>
                <a:latin typeface="Arial" charset="0"/>
                <a:ea typeface="ＭＳ Ｐゴシック" pitchFamily="80" charset="-128"/>
              </a:defRPr>
            </a:lvl6pPr>
            <a:lvl7pPr marL="914400" algn="l" rtl="0" fontAlgn="base">
              <a:spcBef>
                <a:spcPct val="0"/>
              </a:spcBef>
              <a:spcAft>
                <a:spcPct val="0"/>
              </a:spcAft>
              <a:defRPr sz="2800">
                <a:solidFill>
                  <a:srgbClr val="4D4D4F"/>
                </a:solidFill>
                <a:latin typeface="Arial" charset="0"/>
                <a:ea typeface="ＭＳ Ｐゴシック" pitchFamily="80" charset="-128"/>
              </a:defRPr>
            </a:lvl7pPr>
            <a:lvl8pPr marL="1371600" algn="l" rtl="0" fontAlgn="base">
              <a:spcBef>
                <a:spcPct val="0"/>
              </a:spcBef>
              <a:spcAft>
                <a:spcPct val="0"/>
              </a:spcAft>
              <a:defRPr sz="2800">
                <a:solidFill>
                  <a:srgbClr val="4D4D4F"/>
                </a:solidFill>
                <a:latin typeface="Arial" charset="0"/>
                <a:ea typeface="ＭＳ Ｐゴシック" pitchFamily="80" charset="-128"/>
              </a:defRPr>
            </a:lvl8pPr>
            <a:lvl9pPr marL="1828800" algn="l" rtl="0" fontAlgn="base">
              <a:spcBef>
                <a:spcPct val="0"/>
              </a:spcBef>
              <a:spcAft>
                <a:spcPct val="0"/>
              </a:spcAft>
              <a:defRPr sz="2800">
                <a:solidFill>
                  <a:srgbClr val="4D4D4F"/>
                </a:solidFill>
                <a:latin typeface="Arial" charset="0"/>
                <a:ea typeface="ＭＳ Ｐゴシック" pitchFamily="80" charset="-128"/>
              </a:defRPr>
            </a:lvl9pPr>
          </a:lstStyle>
          <a:p>
            <a:r>
              <a:rPr lang="en-US" sz="2500" b="1" kern="1200" dirty="0" smtClean="0">
                <a:solidFill>
                  <a:srgbClr val="1D1D1D"/>
                </a:solidFill>
                <a:latin typeface="Arial" panose="020B0604020202020204" pitchFamily="34" charset="0"/>
                <a:cs typeface="Arial" panose="020B0604020202020204" pitchFamily="34" charset="0"/>
              </a:rPr>
              <a:t>Health-tech- Forums for India Startups</a:t>
            </a:r>
            <a:endParaRPr lang="en-US" sz="2500" kern="0" dirty="0">
              <a:latin typeface="Arial" panose="020B0604020202020204" pitchFamily="34" charset="0"/>
              <a:cs typeface="Arial" panose="020B0604020202020204" pitchFamily="34" charset="0"/>
            </a:endParaRPr>
          </a:p>
        </p:txBody>
      </p:sp>
      <p:sp>
        <p:nvSpPr>
          <p:cNvPr id="175" name="Rectangle 174"/>
          <p:cNvSpPr/>
          <p:nvPr/>
        </p:nvSpPr>
        <p:spPr bwMode="auto">
          <a:xfrm>
            <a:off x="155575" y="776495"/>
            <a:ext cx="8797563" cy="271633"/>
          </a:xfrm>
          <a:prstGeom prst="rect">
            <a:avLst/>
          </a:prstGeom>
          <a:solidFill>
            <a:srgbClr val="00A1DE"/>
          </a:solidFill>
          <a:ln w="9525" cap="rnd" cmpd="sng" algn="ctr">
            <a:solidFill>
              <a:srgbClr val="FFFFFF"/>
            </a:solidFill>
            <a:prstDash val="solid"/>
            <a:round/>
            <a:headEnd type="none" w="med" len="med"/>
            <a:tailEnd type="none" w="med" len="med"/>
          </a:ln>
          <a:effectLst/>
        </p:spPr>
        <p:txBody>
          <a:bodyPr vert="horz" wrap="square" lIns="36576" tIns="36576" rIns="36576" bIns="36576" numCol="1" rtlCol="0" anchor="ctr"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400"/>
              </a:spcAft>
              <a:buClrTx/>
              <a:buSzTx/>
              <a:buFontTx/>
              <a:buNone/>
              <a:tabLst>
                <a:tab pos="5715000" algn="l"/>
              </a:tabLst>
              <a:defRPr/>
            </a:pPr>
            <a:r>
              <a:rPr lang="en-US" sz="1400" b="1" kern="0" dirty="0" smtClean="0">
                <a:solidFill>
                  <a:srgbClr val="FFFFFF"/>
                </a:solidFill>
                <a:cs typeface="Arial" pitchFamily="34" charset="0"/>
              </a:rPr>
              <a:t>Healthcare Landscape</a:t>
            </a:r>
            <a:endParaRPr kumimoji="0" lang="en-US" sz="1400" b="1" i="0" u="none" strike="noStrike" kern="0" cap="none" spc="0" normalizeH="0" baseline="0" noProof="0" dirty="0" smtClean="0">
              <a:ln>
                <a:noFill/>
              </a:ln>
              <a:solidFill>
                <a:srgbClr val="FFFFFF"/>
              </a:solidFill>
              <a:effectLst/>
              <a:uLnTx/>
              <a:uFillTx/>
              <a:cs typeface="Arial" pitchFamily="34" charset="0"/>
            </a:endParaRPr>
          </a:p>
        </p:txBody>
      </p:sp>
      <p:sp>
        <p:nvSpPr>
          <p:cNvPr id="176" name="Rounded Rectangle 175"/>
          <p:cNvSpPr/>
          <p:nvPr/>
        </p:nvSpPr>
        <p:spPr>
          <a:xfrm>
            <a:off x="246061" y="2998034"/>
            <a:ext cx="2858570" cy="1558274"/>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77" name="Rounded Rectangle 176"/>
          <p:cNvSpPr/>
          <p:nvPr/>
        </p:nvSpPr>
        <p:spPr>
          <a:xfrm>
            <a:off x="5816967" y="2993537"/>
            <a:ext cx="3152629" cy="1490224"/>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78" name="Rectangle 177"/>
          <p:cNvSpPr/>
          <p:nvPr/>
        </p:nvSpPr>
        <p:spPr>
          <a:xfrm>
            <a:off x="6336286" y="2899355"/>
            <a:ext cx="1787422" cy="230832"/>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kern="0" dirty="0" smtClean="0">
                <a:solidFill>
                  <a:srgbClr val="000000"/>
                </a:solidFill>
              </a:rPr>
              <a:t>Healthcare Platforms</a:t>
            </a:r>
            <a:endParaRPr kumimoji="0" lang="en-US" sz="900" b="1" i="0" u="none" strike="noStrike" kern="0" cap="none" spc="0" normalizeH="0" baseline="0" noProof="0" dirty="0" smtClean="0">
              <a:ln>
                <a:noFill/>
              </a:ln>
              <a:solidFill>
                <a:srgbClr val="000000"/>
              </a:solidFill>
              <a:effectLst/>
              <a:uLnTx/>
              <a:uFillTx/>
            </a:endParaRPr>
          </a:p>
        </p:txBody>
      </p:sp>
      <p:sp>
        <p:nvSpPr>
          <p:cNvPr id="179" name="Rectangle 32"/>
          <p:cNvSpPr>
            <a:spLocks noChangeArrowheads="1"/>
          </p:cNvSpPr>
          <p:nvPr>
            <p:custDataLst>
              <p:tags r:id="rId1"/>
            </p:custDataLst>
          </p:nvPr>
        </p:nvSpPr>
        <p:spPr bwMode="gray">
          <a:xfrm rot="16200000">
            <a:off x="4467253" y="1360119"/>
            <a:ext cx="305175" cy="8747559"/>
          </a:xfrm>
          <a:prstGeom prst="rect">
            <a:avLst/>
          </a:prstGeom>
          <a:solidFill>
            <a:schemeClr val="accent6"/>
          </a:solidFill>
          <a:ln w="9525" algn="ctr">
            <a:solidFill>
              <a:schemeClr val="tx2"/>
            </a:solidFill>
            <a:miter lim="800000"/>
            <a:headEnd/>
            <a:tailEnd/>
          </a:ln>
        </p:spPr>
        <p:txBody>
          <a:bodyPr vert="vert" lIns="73152" tIns="73152" rIns="73152" bIns="73152" anchor="ctr"/>
          <a:lstStyle/>
          <a:p>
            <a:pPr algn="ctr"/>
            <a:r>
              <a:rPr lang="en-US" sz="1600" b="1" kern="0" dirty="0" smtClean="0">
                <a:solidFill>
                  <a:schemeClr val="bg1"/>
                </a:solidFill>
              </a:rPr>
              <a:t>The Indian health-tech </a:t>
            </a:r>
            <a:r>
              <a:rPr lang="en-US" sz="1600" b="1" kern="0" dirty="0">
                <a:solidFill>
                  <a:schemeClr val="bg1"/>
                </a:solidFill>
              </a:rPr>
              <a:t>market is extremely fragmented with small and medium sized players</a:t>
            </a:r>
            <a:r>
              <a:rPr lang="en-US" sz="1600" b="1" kern="0" dirty="0"/>
              <a:t> </a:t>
            </a:r>
          </a:p>
        </p:txBody>
      </p:sp>
      <p:sp>
        <p:nvSpPr>
          <p:cNvPr id="180" name="Rounded Rectangle 179"/>
          <p:cNvSpPr/>
          <p:nvPr/>
        </p:nvSpPr>
        <p:spPr>
          <a:xfrm>
            <a:off x="231789" y="1165737"/>
            <a:ext cx="8761832" cy="1661115"/>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81" name="Rectangle 180"/>
          <p:cNvSpPr/>
          <p:nvPr/>
        </p:nvSpPr>
        <p:spPr>
          <a:xfrm>
            <a:off x="425746" y="2940226"/>
            <a:ext cx="2196892" cy="230832"/>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Mobile</a:t>
            </a:r>
            <a:r>
              <a:rPr kumimoji="0" lang="en-US" sz="900" b="1" i="0" u="none" strike="noStrike" kern="0" cap="none" spc="0" normalizeH="0" noProof="0" dirty="0" smtClean="0">
                <a:ln>
                  <a:noFill/>
                </a:ln>
                <a:solidFill>
                  <a:srgbClr val="000000"/>
                </a:solidFill>
                <a:effectLst/>
                <a:uLnTx/>
                <a:uFillTx/>
              </a:rPr>
              <a:t> Apps</a:t>
            </a:r>
            <a:endParaRPr kumimoji="0" lang="en-US" sz="900" b="1" i="0" u="none" strike="noStrike" kern="0" cap="none" spc="0" normalizeH="0" baseline="0" noProof="0" dirty="0" smtClean="0">
              <a:ln>
                <a:noFill/>
              </a:ln>
              <a:solidFill>
                <a:srgbClr val="000000"/>
              </a:solidFill>
              <a:effectLst/>
              <a:uLnTx/>
              <a:uFillTx/>
            </a:endParaRPr>
          </a:p>
        </p:txBody>
      </p:sp>
      <p:sp>
        <p:nvSpPr>
          <p:cNvPr id="182" name="Rectangle 181"/>
          <p:cNvSpPr/>
          <p:nvPr/>
        </p:nvSpPr>
        <p:spPr>
          <a:xfrm>
            <a:off x="3324199" y="1106555"/>
            <a:ext cx="2759487" cy="369332"/>
          </a:xfrm>
          <a:prstGeom prst="rect">
            <a:avLst/>
          </a:prstGeom>
          <a:solidFill>
            <a:srgbClr val="FFFFFF"/>
          </a:solidFill>
        </p:spPr>
        <p:txBody>
          <a:bodyPr wrap="square">
            <a:spAutoFit/>
          </a:bodyPr>
          <a:lstStyle/>
          <a:p>
            <a:pPr lvl="0" algn="ctr">
              <a:defRPr/>
            </a:pPr>
            <a:r>
              <a:rPr kumimoji="0" lang="en-US" sz="900" b="1" i="0" u="none" strike="noStrike" kern="0" cap="none" spc="0" normalizeH="0" baseline="0" noProof="0" dirty="0" smtClean="0">
                <a:ln>
                  <a:noFill/>
                </a:ln>
                <a:solidFill>
                  <a:srgbClr val="000000"/>
                </a:solidFill>
                <a:effectLst/>
                <a:uLnTx/>
                <a:uFillTx/>
              </a:rPr>
              <a:t>Administration</a:t>
            </a:r>
            <a:r>
              <a:rPr kumimoji="0" lang="en-US" sz="900" b="1" i="0" u="none" strike="noStrike" kern="0" cap="none" spc="0" normalizeH="0" noProof="0" dirty="0" smtClean="0">
                <a:ln>
                  <a:noFill/>
                </a:ln>
                <a:solidFill>
                  <a:srgbClr val="000000"/>
                </a:solidFill>
                <a:effectLst/>
                <a:uLnTx/>
                <a:uFillTx/>
              </a:rPr>
              <a:t> &amp; </a:t>
            </a:r>
            <a:r>
              <a:rPr lang="en-US" sz="900" b="1" kern="0" dirty="0">
                <a:solidFill>
                  <a:srgbClr val="000000"/>
                </a:solidFill>
              </a:rPr>
              <a:t>Management S</a:t>
            </a:r>
            <a:r>
              <a:rPr lang="en-US" sz="900" b="1" kern="0" dirty="0" smtClean="0">
                <a:solidFill>
                  <a:srgbClr val="000000"/>
                </a:solidFill>
              </a:rPr>
              <a:t>oftware </a:t>
            </a:r>
            <a:r>
              <a:rPr lang="en-US" sz="900" b="1" kern="0" dirty="0">
                <a:solidFill>
                  <a:srgbClr val="000000"/>
                </a:solidFill>
              </a:rPr>
              <a:t>S</a:t>
            </a:r>
            <a:r>
              <a:rPr lang="en-US" sz="900" b="1" kern="0" dirty="0" smtClean="0">
                <a:solidFill>
                  <a:srgbClr val="000000"/>
                </a:solidFill>
              </a:rPr>
              <a:t>olutions</a:t>
            </a:r>
            <a:endParaRPr kumimoji="0" lang="en-US" sz="900" b="1" i="0" u="none" strike="noStrike" kern="0" cap="none" spc="0" normalizeH="0" baseline="0" noProof="0" dirty="0" smtClean="0">
              <a:ln>
                <a:noFill/>
              </a:ln>
              <a:solidFill>
                <a:srgbClr val="000000"/>
              </a:solidFill>
              <a:effectLst/>
              <a:uLnTx/>
              <a:uFillTx/>
            </a:endParaRPr>
          </a:p>
        </p:txBody>
      </p:sp>
      <p:pic>
        <p:nvPicPr>
          <p:cNvPr id="183" name="Picture 182"/>
          <p:cNvPicPr>
            <a:picLocks noChangeAspect="1"/>
          </p:cNvPicPr>
          <p:nvPr/>
        </p:nvPicPr>
        <p:blipFill>
          <a:blip r:embed="rId4"/>
          <a:stretch>
            <a:fillRect/>
          </a:stretch>
        </p:blipFill>
        <p:spPr>
          <a:xfrm>
            <a:off x="389246" y="3163254"/>
            <a:ext cx="977566" cy="323162"/>
          </a:xfrm>
          <a:prstGeom prst="rect">
            <a:avLst/>
          </a:prstGeom>
        </p:spPr>
      </p:pic>
      <p:pic>
        <p:nvPicPr>
          <p:cNvPr id="184" name="Picture 183"/>
          <p:cNvPicPr>
            <a:picLocks noChangeAspect="1"/>
          </p:cNvPicPr>
          <p:nvPr/>
        </p:nvPicPr>
        <p:blipFill>
          <a:blip r:embed="rId5"/>
          <a:stretch>
            <a:fillRect/>
          </a:stretch>
        </p:blipFill>
        <p:spPr>
          <a:xfrm>
            <a:off x="1333149" y="3190086"/>
            <a:ext cx="804270" cy="231061"/>
          </a:xfrm>
          <a:prstGeom prst="rect">
            <a:avLst/>
          </a:prstGeom>
        </p:spPr>
      </p:pic>
      <p:pic>
        <p:nvPicPr>
          <p:cNvPr id="185" name="Picture 184"/>
          <p:cNvPicPr>
            <a:picLocks noChangeAspect="1"/>
          </p:cNvPicPr>
          <p:nvPr/>
        </p:nvPicPr>
        <p:blipFill>
          <a:blip r:embed="rId6"/>
          <a:stretch>
            <a:fillRect/>
          </a:stretch>
        </p:blipFill>
        <p:spPr>
          <a:xfrm>
            <a:off x="396904" y="3999720"/>
            <a:ext cx="980505" cy="293784"/>
          </a:xfrm>
          <a:prstGeom prst="rect">
            <a:avLst/>
          </a:prstGeom>
        </p:spPr>
      </p:pic>
      <p:pic>
        <p:nvPicPr>
          <p:cNvPr id="186" name="Picture 185"/>
          <p:cNvPicPr>
            <a:picLocks noChangeAspect="1"/>
          </p:cNvPicPr>
          <p:nvPr/>
        </p:nvPicPr>
        <p:blipFill>
          <a:blip r:embed="rId7"/>
          <a:stretch>
            <a:fillRect/>
          </a:stretch>
        </p:blipFill>
        <p:spPr>
          <a:xfrm>
            <a:off x="382428" y="3431827"/>
            <a:ext cx="849505" cy="338726"/>
          </a:xfrm>
          <a:prstGeom prst="rect">
            <a:avLst/>
          </a:prstGeom>
        </p:spPr>
      </p:pic>
      <p:pic>
        <p:nvPicPr>
          <p:cNvPr id="187" name="Picture 186"/>
          <p:cNvPicPr>
            <a:picLocks noChangeAspect="1"/>
          </p:cNvPicPr>
          <p:nvPr/>
        </p:nvPicPr>
        <p:blipFill>
          <a:blip r:embed="rId8"/>
          <a:stretch>
            <a:fillRect/>
          </a:stretch>
        </p:blipFill>
        <p:spPr>
          <a:xfrm>
            <a:off x="2254246" y="3074454"/>
            <a:ext cx="807348" cy="316448"/>
          </a:xfrm>
          <a:prstGeom prst="rect">
            <a:avLst/>
          </a:prstGeom>
        </p:spPr>
      </p:pic>
      <p:pic>
        <p:nvPicPr>
          <p:cNvPr id="188" name="Picture 187"/>
          <p:cNvPicPr>
            <a:picLocks noChangeAspect="1"/>
          </p:cNvPicPr>
          <p:nvPr/>
        </p:nvPicPr>
        <p:blipFill>
          <a:blip r:embed="rId9"/>
          <a:stretch>
            <a:fillRect/>
          </a:stretch>
        </p:blipFill>
        <p:spPr>
          <a:xfrm>
            <a:off x="1164717" y="3705107"/>
            <a:ext cx="581910" cy="253332"/>
          </a:xfrm>
          <a:prstGeom prst="rect">
            <a:avLst/>
          </a:prstGeom>
        </p:spPr>
      </p:pic>
      <p:pic>
        <p:nvPicPr>
          <p:cNvPr id="189" name="Picture 188"/>
          <p:cNvPicPr>
            <a:picLocks noChangeAspect="1"/>
          </p:cNvPicPr>
          <p:nvPr/>
        </p:nvPicPr>
        <p:blipFill>
          <a:blip r:embed="rId10"/>
          <a:stretch>
            <a:fillRect/>
          </a:stretch>
        </p:blipFill>
        <p:spPr>
          <a:xfrm>
            <a:off x="1774961" y="3698877"/>
            <a:ext cx="402822" cy="209688"/>
          </a:xfrm>
          <a:prstGeom prst="rect">
            <a:avLst/>
          </a:prstGeom>
        </p:spPr>
      </p:pic>
      <p:pic>
        <p:nvPicPr>
          <p:cNvPr id="190" name="Picture 189"/>
          <p:cNvPicPr>
            <a:picLocks noChangeAspect="1"/>
          </p:cNvPicPr>
          <p:nvPr/>
        </p:nvPicPr>
        <p:blipFill>
          <a:blip r:embed="rId11"/>
          <a:stretch>
            <a:fillRect/>
          </a:stretch>
        </p:blipFill>
        <p:spPr>
          <a:xfrm>
            <a:off x="2123608" y="3849047"/>
            <a:ext cx="914024" cy="307933"/>
          </a:xfrm>
          <a:prstGeom prst="rect">
            <a:avLst/>
          </a:prstGeom>
        </p:spPr>
      </p:pic>
      <p:pic>
        <p:nvPicPr>
          <p:cNvPr id="192" name="Picture 191"/>
          <p:cNvPicPr>
            <a:picLocks noChangeAspect="1"/>
          </p:cNvPicPr>
          <p:nvPr/>
        </p:nvPicPr>
        <p:blipFill>
          <a:blip r:embed="rId12"/>
          <a:stretch>
            <a:fillRect/>
          </a:stretch>
        </p:blipFill>
        <p:spPr>
          <a:xfrm>
            <a:off x="460375" y="3699943"/>
            <a:ext cx="478518" cy="236571"/>
          </a:xfrm>
          <a:prstGeom prst="rect">
            <a:avLst/>
          </a:prstGeom>
        </p:spPr>
      </p:pic>
      <p:pic>
        <p:nvPicPr>
          <p:cNvPr id="193" name="Picture 192"/>
          <p:cNvPicPr>
            <a:picLocks noChangeAspect="1"/>
          </p:cNvPicPr>
          <p:nvPr/>
        </p:nvPicPr>
        <p:blipFill>
          <a:blip r:embed="rId4"/>
          <a:stretch>
            <a:fillRect/>
          </a:stretch>
        </p:blipFill>
        <p:spPr>
          <a:xfrm>
            <a:off x="5878245" y="3059401"/>
            <a:ext cx="977566" cy="323162"/>
          </a:xfrm>
          <a:prstGeom prst="rect">
            <a:avLst/>
          </a:prstGeom>
        </p:spPr>
      </p:pic>
      <p:pic>
        <p:nvPicPr>
          <p:cNvPr id="194" name="Picture 193"/>
          <p:cNvPicPr>
            <a:picLocks noChangeAspect="1"/>
          </p:cNvPicPr>
          <p:nvPr/>
        </p:nvPicPr>
        <p:blipFill>
          <a:blip r:embed="rId13"/>
          <a:stretch>
            <a:fillRect/>
          </a:stretch>
        </p:blipFill>
        <p:spPr>
          <a:xfrm>
            <a:off x="6955341" y="3118592"/>
            <a:ext cx="655947" cy="225818"/>
          </a:xfrm>
          <a:prstGeom prst="rect">
            <a:avLst/>
          </a:prstGeom>
        </p:spPr>
      </p:pic>
      <p:pic>
        <p:nvPicPr>
          <p:cNvPr id="195" name="Picture 194"/>
          <p:cNvPicPr>
            <a:picLocks noChangeAspect="1"/>
          </p:cNvPicPr>
          <p:nvPr/>
        </p:nvPicPr>
        <p:blipFill>
          <a:blip r:embed="rId14"/>
          <a:stretch>
            <a:fillRect/>
          </a:stretch>
        </p:blipFill>
        <p:spPr>
          <a:xfrm>
            <a:off x="5863892" y="3727457"/>
            <a:ext cx="657757" cy="218516"/>
          </a:xfrm>
          <a:prstGeom prst="rect">
            <a:avLst/>
          </a:prstGeom>
        </p:spPr>
      </p:pic>
      <p:pic>
        <p:nvPicPr>
          <p:cNvPr id="196" name="Picture 195"/>
          <p:cNvPicPr>
            <a:picLocks noChangeAspect="1"/>
          </p:cNvPicPr>
          <p:nvPr/>
        </p:nvPicPr>
        <p:blipFill>
          <a:blip r:embed="rId15"/>
          <a:stretch>
            <a:fillRect/>
          </a:stretch>
        </p:blipFill>
        <p:spPr>
          <a:xfrm>
            <a:off x="7153800" y="3599530"/>
            <a:ext cx="929093" cy="224011"/>
          </a:xfrm>
          <a:prstGeom prst="rect">
            <a:avLst/>
          </a:prstGeom>
        </p:spPr>
      </p:pic>
      <p:pic>
        <p:nvPicPr>
          <p:cNvPr id="198" name="Picture 197"/>
          <p:cNvPicPr>
            <a:picLocks noChangeAspect="1"/>
          </p:cNvPicPr>
          <p:nvPr/>
        </p:nvPicPr>
        <p:blipFill>
          <a:blip r:embed="rId16"/>
          <a:stretch>
            <a:fillRect/>
          </a:stretch>
        </p:blipFill>
        <p:spPr>
          <a:xfrm>
            <a:off x="7963693" y="3079741"/>
            <a:ext cx="642652" cy="279095"/>
          </a:xfrm>
          <a:prstGeom prst="rect">
            <a:avLst/>
          </a:prstGeom>
        </p:spPr>
      </p:pic>
      <p:pic>
        <p:nvPicPr>
          <p:cNvPr id="199" name="Picture 198"/>
          <p:cNvPicPr>
            <a:picLocks noChangeAspect="1"/>
          </p:cNvPicPr>
          <p:nvPr/>
        </p:nvPicPr>
        <p:blipFill>
          <a:blip r:embed="rId17"/>
          <a:stretch>
            <a:fillRect/>
          </a:stretch>
        </p:blipFill>
        <p:spPr>
          <a:xfrm>
            <a:off x="6593351" y="3694679"/>
            <a:ext cx="496824" cy="200475"/>
          </a:xfrm>
          <a:prstGeom prst="rect">
            <a:avLst/>
          </a:prstGeom>
        </p:spPr>
      </p:pic>
      <p:pic>
        <p:nvPicPr>
          <p:cNvPr id="200" name="Picture 199"/>
          <p:cNvPicPr>
            <a:picLocks noChangeAspect="1"/>
          </p:cNvPicPr>
          <p:nvPr/>
        </p:nvPicPr>
        <p:blipFill>
          <a:blip r:embed="rId18"/>
          <a:stretch>
            <a:fillRect/>
          </a:stretch>
        </p:blipFill>
        <p:spPr>
          <a:xfrm>
            <a:off x="7466572" y="4161184"/>
            <a:ext cx="554516" cy="279095"/>
          </a:xfrm>
          <a:prstGeom prst="rect">
            <a:avLst/>
          </a:prstGeom>
        </p:spPr>
      </p:pic>
      <p:sp>
        <p:nvSpPr>
          <p:cNvPr id="201" name="Rounded Rectangle 200"/>
          <p:cNvSpPr/>
          <p:nvPr/>
        </p:nvSpPr>
        <p:spPr>
          <a:xfrm>
            <a:off x="3292216" y="3005794"/>
            <a:ext cx="2337167" cy="1524611"/>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02" name="Rectangle 201"/>
          <p:cNvSpPr/>
          <p:nvPr/>
        </p:nvSpPr>
        <p:spPr>
          <a:xfrm>
            <a:off x="3536739" y="2910381"/>
            <a:ext cx="1854522" cy="230832"/>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Health &amp;</a:t>
            </a:r>
            <a:r>
              <a:rPr kumimoji="0" lang="en-US" sz="900" b="1" i="0" u="none" strike="noStrike" kern="0" cap="none" spc="0" normalizeH="0" noProof="0" dirty="0" smtClean="0">
                <a:ln>
                  <a:noFill/>
                </a:ln>
                <a:solidFill>
                  <a:srgbClr val="000000"/>
                </a:solidFill>
                <a:effectLst/>
                <a:uLnTx/>
                <a:uFillTx/>
              </a:rPr>
              <a:t> Wellness Analytics </a:t>
            </a:r>
            <a:endParaRPr kumimoji="0" lang="en-US" sz="900" b="1" i="0" u="none" strike="noStrike" kern="0" cap="none" spc="0" normalizeH="0" baseline="0" noProof="0" dirty="0" smtClean="0">
              <a:ln>
                <a:noFill/>
              </a:ln>
              <a:solidFill>
                <a:srgbClr val="000000"/>
              </a:solidFill>
              <a:effectLst/>
              <a:uLnTx/>
              <a:uFillTx/>
            </a:endParaRPr>
          </a:p>
        </p:txBody>
      </p:sp>
      <p:pic>
        <p:nvPicPr>
          <p:cNvPr id="203" name="Picture 202"/>
          <p:cNvPicPr>
            <a:picLocks noChangeAspect="1"/>
          </p:cNvPicPr>
          <p:nvPr/>
        </p:nvPicPr>
        <p:blipFill>
          <a:blip r:embed="rId7"/>
          <a:stretch>
            <a:fillRect/>
          </a:stretch>
        </p:blipFill>
        <p:spPr>
          <a:xfrm>
            <a:off x="3430665" y="3101536"/>
            <a:ext cx="651257" cy="307933"/>
          </a:xfrm>
          <a:prstGeom prst="rect">
            <a:avLst/>
          </a:prstGeom>
        </p:spPr>
      </p:pic>
      <p:pic>
        <p:nvPicPr>
          <p:cNvPr id="204" name="Picture 203"/>
          <p:cNvPicPr>
            <a:picLocks noChangeAspect="1"/>
          </p:cNvPicPr>
          <p:nvPr/>
        </p:nvPicPr>
        <p:blipFill>
          <a:blip r:embed="rId8"/>
          <a:stretch>
            <a:fillRect/>
          </a:stretch>
        </p:blipFill>
        <p:spPr>
          <a:xfrm>
            <a:off x="4826841" y="3105540"/>
            <a:ext cx="616270" cy="286440"/>
          </a:xfrm>
          <a:prstGeom prst="rect">
            <a:avLst/>
          </a:prstGeom>
        </p:spPr>
      </p:pic>
      <p:pic>
        <p:nvPicPr>
          <p:cNvPr id="205" name="Picture 204"/>
          <p:cNvPicPr>
            <a:picLocks noChangeAspect="1"/>
          </p:cNvPicPr>
          <p:nvPr/>
        </p:nvPicPr>
        <p:blipFill>
          <a:blip r:embed="rId9"/>
          <a:stretch>
            <a:fillRect/>
          </a:stretch>
        </p:blipFill>
        <p:spPr>
          <a:xfrm>
            <a:off x="4148968" y="3136287"/>
            <a:ext cx="539794" cy="278665"/>
          </a:xfrm>
          <a:prstGeom prst="rect">
            <a:avLst/>
          </a:prstGeom>
        </p:spPr>
      </p:pic>
      <p:pic>
        <p:nvPicPr>
          <p:cNvPr id="206" name="Picture 205"/>
          <p:cNvPicPr>
            <a:picLocks noChangeAspect="1"/>
          </p:cNvPicPr>
          <p:nvPr/>
        </p:nvPicPr>
        <p:blipFill>
          <a:blip r:embed="rId19"/>
          <a:stretch>
            <a:fillRect/>
          </a:stretch>
        </p:blipFill>
        <p:spPr>
          <a:xfrm>
            <a:off x="3390531" y="3416949"/>
            <a:ext cx="711141" cy="328225"/>
          </a:xfrm>
          <a:prstGeom prst="rect">
            <a:avLst/>
          </a:prstGeom>
        </p:spPr>
      </p:pic>
      <p:pic>
        <p:nvPicPr>
          <p:cNvPr id="207" name="Picture 206"/>
          <p:cNvPicPr>
            <a:picLocks noChangeAspect="1"/>
          </p:cNvPicPr>
          <p:nvPr/>
        </p:nvPicPr>
        <p:blipFill>
          <a:blip r:embed="rId20"/>
          <a:stretch>
            <a:fillRect/>
          </a:stretch>
        </p:blipFill>
        <p:spPr>
          <a:xfrm>
            <a:off x="3397747" y="4029462"/>
            <a:ext cx="877558" cy="358232"/>
          </a:xfrm>
          <a:prstGeom prst="rect">
            <a:avLst/>
          </a:prstGeom>
        </p:spPr>
      </p:pic>
      <p:pic>
        <p:nvPicPr>
          <p:cNvPr id="208" name="Picture 207"/>
          <p:cNvPicPr>
            <a:picLocks noChangeAspect="1"/>
          </p:cNvPicPr>
          <p:nvPr/>
        </p:nvPicPr>
        <p:blipFill>
          <a:blip r:embed="rId21"/>
          <a:stretch>
            <a:fillRect/>
          </a:stretch>
        </p:blipFill>
        <p:spPr>
          <a:xfrm>
            <a:off x="4139876" y="3476638"/>
            <a:ext cx="818634" cy="446610"/>
          </a:xfrm>
          <a:prstGeom prst="rect">
            <a:avLst/>
          </a:prstGeom>
        </p:spPr>
      </p:pic>
      <p:pic>
        <p:nvPicPr>
          <p:cNvPr id="209" name="Picture 208"/>
          <p:cNvPicPr>
            <a:picLocks noChangeAspect="1"/>
          </p:cNvPicPr>
          <p:nvPr/>
        </p:nvPicPr>
        <p:blipFill>
          <a:blip r:embed="rId22"/>
          <a:stretch>
            <a:fillRect/>
          </a:stretch>
        </p:blipFill>
        <p:spPr>
          <a:xfrm>
            <a:off x="4815241" y="3396888"/>
            <a:ext cx="756214" cy="255149"/>
          </a:xfrm>
          <a:prstGeom prst="rect">
            <a:avLst/>
          </a:prstGeom>
        </p:spPr>
      </p:pic>
      <p:sp>
        <p:nvSpPr>
          <p:cNvPr id="210" name="TextBox 209"/>
          <p:cNvSpPr txBox="1"/>
          <p:nvPr/>
        </p:nvSpPr>
        <p:spPr>
          <a:xfrm>
            <a:off x="-33588" y="5989542"/>
            <a:ext cx="8712646" cy="461665"/>
          </a:xfrm>
          <a:prstGeom prst="rect">
            <a:avLst/>
          </a:prstGeom>
          <a:noFill/>
        </p:spPr>
        <p:txBody>
          <a:bodyPr wrap="square" rtlCol="0" anchor="ctr">
            <a:spAutoFit/>
          </a:bodyPr>
          <a:lstStyle/>
          <a:p>
            <a:pPr marL="0" lvl="1"/>
            <a:r>
              <a:rPr lang="en-US" sz="1200" dirty="0" smtClean="0">
                <a:solidFill>
                  <a:srgbClr val="000000"/>
                </a:solidFill>
                <a:cs typeface="Arial" charset="0"/>
              </a:rPr>
              <a:t>~80 </a:t>
            </a:r>
            <a:r>
              <a:rPr lang="en-US" sz="1200" dirty="0">
                <a:solidFill>
                  <a:srgbClr val="000000"/>
                </a:solidFill>
                <a:cs typeface="Arial" charset="0"/>
              </a:rPr>
              <a:t>unique companies providing healthcare solutions are </a:t>
            </a:r>
            <a:r>
              <a:rPr lang="en-US" sz="1200" dirty="0" smtClean="0">
                <a:solidFill>
                  <a:srgbClr val="000000"/>
                </a:solidFill>
                <a:cs typeface="Arial" charset="0"/>
              </a:rPr>
              <a:t>evaluated</a:t>
            </a:r>
          </a:p>
          <a:p>
            <a:pPr marL="0" lvl="1"/>
            <a:r>
              <a:rPr lang="en-US" sz="1200" dirty="0" smtClean="0">
                <a:solidFill>
                  <a:srgbClr val="000000"/>
                </a:solidFill>
                <a:cs typeface="Arial" charset="0"/>
              </a:rPr>
              <a:t>Source</a:t>
            </a:r>
            <a:r>
              <a:rPr lang="en-US" sz="1200" dirty="0">
                <a:solidFill>
                  <a:srgbClr val="000000"/>
                </a:solidFill>
                <a:cs typeface="Arial" charset="0"/>
              </a:rPr>
              <a:t>: Deloitte </a:t>
            </a:r>
            <a:r>
              <a:rPr lang="en-US" sz="1200" dirty="0" smtClean="0">
                <a:solidFill>
                  <a:srgbClr val="000000"/>
                </a:solidFill>
                <a:cs typeface="Arial" charset="0"/>
              </a:rPr>
              <a:t>Analysis</a:t>
            </a:r>
            <a:endParaRPr lang="en-US" sz="1200" dirty="0">
              <a:solidFill>
                <a:srgbClr val="000000"/>
              </a:solidFill>
            </a:endParaRPr>
          </a:p>
        </p:txBody>
      </p:sp>
      <p:sp>
        <p:nvSpPr>
          <p:cNvPr id="211" name="Rounded Rectangle 210"/>
          <p:cNvSpPr/>
          <p:nvPr/>
        </p:nvSpPr>
        <p:spPr>
          <a:xfrm>
            <a:off x="382428" y="1380214"/>
            <a:ext cx="3923930" cy="1307467"/>
          </a:xfrm>
          <a:prstGeom prst="roundRect">
            <a:avLst/>
          </a:prstGeom>
          <a:noFill/>
          <a:ln w="12700" cap="flat" cmpd="sng" algn="ctr">
            <a:solidFill>
              <a:srgbClr val="002776"/>
            </a:solidFill>
            <a:prstDash val="solid"/>
          </a:ln>
          <a:effectLst/>
        </p:spPr>
        <p:txBody>
          <a:bodyPr lIns="45720" tIns="45720" rIns="45720" rtlCol="0" anchor="ctr"/>
          <a:lstStyle/>
          <a:p>
            <a:pPr algn="ctr">
              <a:defRPr/>
            </a:pPr>
            <a:endParaRPr lang="en-US" kern="0" dirty="0" smtClean="0">
              <a:solidFill>
                <a:srgbClr val="000000"/>
              </a:solidFill>
            </a:endParaRPr>
          </a:p>
        </p:txBody>
      </p:sp>
      <p:sp>
        <p:nvSpPr>
          <p:cNvPr id="212" name="Rectangle 211"/>
          <p:cNvSpPr/>
          <p:nvPr/>
        </p:nvSpPr>
        <p:spPr>
          <a:xfrm>
            <a:off x="1273453" y="1304815"/>
            <a:ext cx="2342641" cy="369332"/>
          </a:xfrm>
          <a:prstGeom prst="rect">
            <a:avLst/>
          </a:prstGeom>
          <a:solidFill>
            <a:srgbClr val="FFFFFF"/>
          </a:solidFill>
        </p:spPr>
        <p:txBody>
          <a:bodyPr wrap="square">
            <a:spAutoFit/>
          </a:bodyPr>
          <a:lstStyle/>
          <a:p>
            <a:pPr algn="ctr">
              <a:defRPr/>
            </a:pPr>
            <a:r>
              <a:rPr lang="en-US" sz="900" b="1" kern="0" dirty="0" smtClean="0">
                <a:solidFill>
                  <a:srgbClr val="000000"/>
                </a:solidFill>
              </a:rPr>
              <a:t>Hospital/Practice Management Software</a:t>
            </a:r>
          </a:p>
        </p:txBody>
      </p:sp>
      <p:pic>
        <p:nvPicPr>
          <p:cNvPr id="213" name="Picture 212"/>
          <p:cNvPicPr>
            <a:picLocks noChangeAspect="1"/>
          </p:cNvPicPr>
          <p:nvPr/>
        </p:nvPicPr>
        <p:blipFill>
          <a:blip r:embed="rId23"/>
          <a:stretch>
            <a:fillRect/>
          </a:stretch>
        </p:blipFill>
        <p:spPr>
          <a:xfrm>
            <a:off x="506716" y="1688435"/>
            <a:ext cx="650770" cy="128896"/>
          </a:xfrm>
          <a:prstGeom prst="rect">
            <a:avLst/>
          </a:prstGeom>
        </p:spPr>
      </p:pic>
      <p:pic>
        <p:nvPicPr>
          <p:cNvPr id="214" name="Picture 213"/>
          <p:cNvPicPr>
            <a:picLocks noChangeAspect="1"/>
          </p:cNvPicPr>
          <p:nvPr/>
        </p:nvPicPr>
        <p:blipFill>
          <a:blip r:embed="rId13"/>
          <a:stretch>
            <a:fillRect/>
          </a:stretch>
        </p:blipFill>
        <p:spPr>
          <a:xfrm>
            <a:off x="6992427" y="1701949"/>
            <a:ext cx="868275" cy="298915"/>
          </a:xfrm>
          <a:prstGeom prst="rect">
            <a:avLst/>
          </a:prstGeom>
        </p:spPr>
      </p:pic>
      <p:pic>
        <p:nvPicPr>
          <p:cNvPr id="215" name="Picture 214"/>
          <p:cNvPicPr>
            <a:picLocks noChangeAspect="1"/>
          </p:cNvPicPr>
          <p:nvPr/>
        </p:nvPicPr>
        <p:blipFill>
          <a:blip r:embed="rId24"/>
          <a:stretch>
            <a:fillRect/>
          </a:stretch>
        </p:blipFill>
        <p:spPr>
          <a:xfrm>
            <a:off x="1516701" y="1536405"/>
            <a:ext cx="517413" cy="208005"/>
          </a:xfrm>
          <a:prstGeom prst="rect">
            <a:avLst/>
          </a:prstGeom>
        </p:spPr>
      </p:pic>
      <p:pic>
        <p:nvPicPr>
          <p:cNvPr id="216" name="Picture 215"/>
          <p:cNvPicPr>
            <a:picLocks noChangeAspect="1"/>
          </p:cNvPicPr>
          <p:nvPr/>
        </p:nvPicPr>
        <p:blipFill>
          <a:blip r:embed="rId14"/>
          <a:stretch>
            <a:fillRect/>
          </a:stretch>
        </p:blipFill>
        <p:spPr>
          <a:xfrm>
            <a:off x="570356" y="1819718"/>
            <a:ext cx="899147" cy="251901"/>
          </a:xfrm>
          <a:prstGeom prst="rect">
            <a:avLst/>
          </a:prstGeom>
        </p:spPr>
      </p:pic>
      <p:pic>
        <p:nvPicPr>
          <p:cNvPr id="217" name="Picture 216"/>
          <p:cNvPicPr>
            <a:picLocks noChangeAspect="1"/>
          </p:cNvPicPr>
          <p:nvPr/>
        </p:nvPicPr>
        <p:blipFill>
          <a:blip r:embed="rId6"/>
          <a:stretch>
            <a:fillRect/>
          </a:stretch>
        </p:blipFill>
        <p:spPr>
          <a:xfrm>
            <a:off x="1036108" y="2121373"/>
            <a:ext cx="888335" cy="266167"/>
          </a:xfrm>
          <a:prstGeom prst="rect">
            <a:avLst/>
          </a:prstGeom>
        </p:spPr>
      </p:pic>
      <p:pic>
        <p:nvPicPr>
          <p:cNvPr id="218" name="Picture 217"/>
          <p:cNvPicPr>
            <a:picLocks noChangeAspect="1"/>
          </p:cNvPicPr>
          <p:nvPr/>
        </p:nvPicPr>
        <p:blipFill>
          <a:blip r:embed="rId25"/>
          <a:stretch>
            <a:fillRect/>
          </a:stretch>
        </p:blipFill>
        <p:spPr>
          <a:xfrm>
            <a:off x="484182" y="2383520"/>
            <a:ext cx="611260" cy="160331"/>
          </a:xfrm>
          <a:prstGeom prst="rect">
            <a:avLst/>
          </a:prstGeom>
        </p:spPr>
      </p:pic>
      <p:pic>
        <p:nvPicPr>
          <p:cNvPr id="219" name="Picture 218"/>
          <p:cNvPicPr>
            <a:picLocks noChangeAspect="1"/>
          </p:cNvPicPr>
          <p:nvPr/>
        </p:nvPicPr>
        <p:blipFill>
          <a:blip r:embed="rId26"/>
          <a:stretch>
            <a:fillRect/>
          </a:stretch>
        </p:blipFill>
        <p:spPr>
          <a:xfrm>
            <a:off x="2234278" y="2453399"/>
            <a:ext cx="420888" cy="183902"/>
          </a:xfrm>
          <a:prstGeom prst="rect">
            <a:avLst/>
          </a:prstGeom>
        </p:spPr>
      </p:pic>
      <p:pic>
        <p:nvPicPr>
          <p:cNvPr id="221" name="Picture 220"/>
          <p:cNvPicPr>
            <a:picLocks noChangeAspect="1"/>
          </p:cNvPicPr>
          <p:nvPr/>
        </p:nvPicPr>
        <p:blipFill>
          <a:blip r:embed="rId27"/>
          <a:stretch>
            <a:fillRect/>
          </a:stretch>
        </p:blipFill>
        <p:spPr>
          <a:xfrm>
            <a:off x="2576020" y="2098257"/>
            <a:ext cx="590685" cy="260096"/>
          </a:xfrm>
          <a:prstGeom prst="rect">
            <a:avLst/>
          </a:prstGeom>
        </p:spPr>
      </p:pic>
      <p:pic>
        <p:nvPicPr>
          <p:cNvPr id="222" name="Picture 221"/>
          <p:cNvPicPr>
            <a:picLocks noChangeAspect="1"/>
          </p:cNvPicPr>
          <p:nvPr/>
        </p:nvPicPr>
        <p:blipFill>
          <a:blip r:embed="rId28"/>
          <a:stretch>
            <a:fillRect/>
          </a:stretch>
        </p:blipFill>
        <p:spPr>
          <a:xfrm>
            <a:off x="1577078" y="1766269"/>
            <a:ext cx="634897" cy="242353"/>
          </a:xfrm>
          <a:prstGeom prst="rect">
            <a:avLst/>
          </a:prstGeom>
        </p:spPr>
      </p:pic>
      <p:pic>
        <p:nvPicPr>
          <p:cNvPr id="223" name="Picture 222"/>
          <p:cNvPicPr>
            <a:picLocks noChangeAspect="1"/>
          </p:cNvPicPr>
          <p:nvPr/>
        </p:nvPicPr>
        <p:blipFill>
          <a:blip r:embed="rId29"/>
          <a:stretch>
            <a:fillRect/>
          </a:stretch>
        </p:blipFill>
        <p:spPr>
          <a:xfrm>
            <a:off x="3203263" y="1794868"/>
            <a:ext cx="496622" cy="154590"/>
          </a:xfrm>
          <a:prstGeom prst="rect">
            <a:avLst/>
          </a:prstGeom>
        </p:spPr>
      </p:pic>
      <p:pic>
        <p:nvPicPr>
          <p:cNvPr id="224" name="Picture 223"/>
          <p:cNvPicPr>
            <a:picLocks noChangeAspect="1"/>
          </p:cNvPicPr>
          <p:nvPr/>
        </p:nvPicPr>
        <p:blipFill>
          <a:blip r:embed="rId30"/>
          <a:stretch>
            <a:fillRect/>
          </a:stretch>
        </p:blipFill>
        <p:spPr>
          <a:xfrm>
            <a:off x="3743096" y="1747486"/>
            <a:ext cx="485976" cy="217644"/>
          </a:xfrm>
          <a:prstGeom prst="rect">
            <a:avLst/>
          </a:prstGeom>
        </p:spPr>
      </p:pic>
      <p:pic>
        <p:nvPicPr>
          <p:cNvPr id="225" name="Picture 224"/>
          <p:cNvPicPr>
            <a:picLocks noChangeAspect="1"/>
          </p:cNvPicPr>
          <p:nvPr/>
        </p:nvPicPr>
        <p:blipFill>
          <a:blip r:embed="rId31"/>
          <a:stretch>
            <a:fillRect/>
          </a:stretch>
        </p:blipFill>
        <p:spPr>
          <a:xfrm>
            <a:off x="3583753" y="2006976"/>
            <a:ext cx="658014" cy="221509"/>
          </a:xfrm>
          <a:prstGeom prst="rect">
            <a:avLst/>
          </a:prstGeom>
        </p:spPr>
      </p:pic>
      <p:pic>
        <p:nvPicPr>
          <p:cNvPr id="227" name="Picture 226"/>
          <p:cNvPicPr>
            <a:picLocks noChangeAspect="1"/>
          </p:cNvPicPr>
          <p:nvPr/>
        </p:nvPicPr>
        <p:blipFill>
          <a:blip r:embed="rId32"/>
          <a:stretch>
            <a:fillRect/>
          </a:stretch>
        </p:blipFill>
        <p:spPr>
          <a:xfrm>
            <a:off x="7907293" y="2259836"/>
            <a:ext cx="888696" cy="308473"/>
          </a:xfrm>
          <a:prstGeom prst="rect">
            <a:avLst/>
          </a:prstGeom>
        </p:spPr>
      </p:pic>
      <p:pic>
        <p:nvPicPr>
          <p:cNvPr id="228" name="Picture 227"/>
          <p:cNvPicPr>
            <a:picLocks noChangeAspect="1"/>
          </p:cNvPicPr>
          <p:nvPr/>
        </p:nvPicPr>
        <p:blipFill>
          <a:blip r:embed="rId33"/>
          <a:stretch>
            <a:fillRect/>
          </a:stretch>
        </p:blipFill>
        <p:spPr>
          <a:xfrm>
            <a:off x="7907293" y="2060771"/>
            <a:ext cx="863235" cy="205533"/>
          </a:xfrm>
          <a:prstGeom prst="rect">
            <a:avLst/>
          </a:prstGeom>
        </p:spPr>
      </p:pic>
      <p:pic>
        <p:nvPicPr>
          <p:cNvPr id="229" name="Picture 228"/>
          <p:cNvPicPr>
            <a:picLocks noChangeAspect="1"/>
          </p:cNvPicPr>
          <p:nvPr/>
        </p:nvPicPr>
        <p:blipFill>
          <a:blip r:embed="rId34"/>
          <a:stretch>
            <a:fillRect/>
          </a:stretch>
        </p:blipFill>
        <p:spPr>
          <a:xfrm>
            <a:off x="2085917" y="1533772"/>
            <a:ext cx="400063" cy="231760"/>
          </a:xfrm>
          <a:prstGeom prst="rect">
            <a:avLst/>
          </a:prstGeom>
        </p:spPr>
      </p:pic>
      <p:pic>
        <p:nvPicPr>
          <p:cNvPr id="230" name="Picture 229"/>
          <p:cNvPicPr>
            <a:picLocks noChangeAspect="1"/>
          </p:cNvPicPr>
          <p:nvPr/>
        </p:nvPicPr>
        <p:blipFill>
          <a:blip r:embed="rId35"/>
          <a:stretch>
            <a:fillRect/>
          </a:stretch>
        </p:blipFill>
        <p:spPr>
          <a:xfrm>
            <a:off x="2514321" y="1549481"/>
            <a:ext cx="481606" cy="193131"/>
          </a:xfrm>
          <a:prstGeom prst="rect">
            <a:avLst/>
          </a:prstGeom>
        </p:spPr>
      </p:pic>
      <p:pic>
        <p:nvPicPr>
          <p:cNvPr id="231" name="Picture 230"/>
          <p:cNvPicPr>
            <a:picLocks noChangeAspect="1"/>
          </p:cNvPicPr>
          <p:nvPr/>
        </p:nvPicPr>
        <p:blipFill>
          <a:blip r:embed="rId17"/>
          <a:stretch>
            <a:fillRect/>
          </a:stretch>
        </p:blipFill>
        <p:spPr>
          <a:xfrm>
            <a:off x="4834332" y="1590609"/>
            <a:ext cx="389915" cy="157335"/>
          </a:xfrm>
          <a:prstGeom prst="rect">
            <a:avLst/>
          </a:prstGeom>
        </p:spPr>
      </p:pic>
      <p:pic>
        <p:nvPicPr>
          <p:cNvPr id="232" name="Picture 231"/>
          <p:cNvPicPr>
            <a:picLocks noChangeAspect="1"/>
          </p:cNvPicPr>
          <p:nvPr/>
        </p:nvPicPr>
        <p:blipFill>
          <a:blip r:embed="rId36"/>
          <a:stretch>
            <a:fillRect/>
          </a:stretch>
        </p:blipFill>
        <p:spPr>
          <a:xfrm>
            <a:off x="3222831" y="2303798"/>
            <a:ext cx="427022" cy="140958"/>
          </a:xfrm>
          <a:prstGeom prst="rect">
            <a:avLst/>
          </a:prstGeom>
        </p:spPr>
      </p:pic>
      <p:pic>
        <p:nvPicPr>
          <p:cNvPr id="233" name="Picture 232"/>
          <p:cNvPicPr>
            <a:picLocks noChangeAspect="1"/>
          </p:cNvPicPr>
          <p:nvPr/>
        </p:nvPicPr>
        <p:blipFill>
          <a:blip r:embed="rId37"/>
          <a:stretch>
            <a:fillRect/>
          </a:stretch>
        </p:blipFill>
        <p:spPr>
          <a:xfrm>
            <a:off x="7213287" y="2048027"/>
            <a:ext cx="534832" cy="231867"/>
          </a:xfrm>
          <a:prstGeom prst="rect">
            <a:avLst/>
          </a:prstGeom>
        </p:spPr>
      </p:pic>
      <p:pic>
        <p:nvPicPr>
          <p:cNvPr id="234" name="Picture 233"/>
          <p:cNvPicPr>
            <a:picLocks noChangeAspect="1"/>
          </p:cNvPicPr>
          <p:nvPr/>
        </p:nvPicPr>
        <p:blipFill>
          <a:blip r:embed="rId38"/>
          <a:stretch>
            <a:fillRect/>
          </a:stretch>
        </p:blipFill>
        <p:spPr>
          <a:xfrm>
            <a:off x="5345761" y="1581352"/>
            <a:ext cx="532484" cy="124858"/>
          </a:xfrm>
          <a:prstGeom prst="rect">
            <a:avLst/>
          </a:prstGeom>
        </p:spPr>
      </p:pic>
      <p:pic>
        <p:nvPicPr>
          <p:cNvPr id="235" name="Picture 234"/>
          <p:cNvPicPr>
            <a:picLocks noChangeAspect="1"/>
          </p:cNvPicPr>
          <p:nvPr/>
        </p:nvPicPr>
        <p:blipFill>
          <a:blip r:embed="rId39"/>
          <a:stretch>
            <a:fillRect/>
          </a:stretch>
        </p:blipFill>
        <p:spPr>
          <a:xfrm>
            <a:off x="3061594" y="1545322"/>
            <a:ext cx="605808" cy="160361"/>
          </a:xfrm>
          <a:prstGeom prst="rect">
            <a:avLst/>
          </a:prstGeom>
        </p:spPr>
      </p:pic>
      <p:pic>
        <p:nvPicPr>
          <p:cNvPr id="236" name="Picture 235"/>
          <p:cNvPicPr>
            <a:picLocks noChangeAspect="1"/>
          </p:cNvPicPr>
          <p:nvPr/>
        </p:nvPicPr>
        <p:blipFill>
          <a:blip r:embed="rId40"/>
          <a:stretch>
            <a:fillRect/>
          </a:stretch>
        </p:blipFill>
        <p:spPr>
          <a:xfrm>
            <a:off x="4520058" y="1777521"/>
            <a:ext cx="912365" cy="212100"/>
          </a:xfrm>
          <a:prstGeom prst="rect">
            <a:avLst/>
          </a:prstGeom>
        </p:spPr>
      </p:pic>
      <p:pic>
        <p:nvPicPr>
          <p:cNvPr id="237" name="Picture 236"/>
          <p:cNvPicPr>
            <a:picLocks noChangeAspect="1"/>
          </p:cNvPicPr>
          <p:nvPr/>
        </p:nvPicPr>
        <p:blipFill>
          <a:blip r:embed="rId41"/>
          <a:stretch>
            <a:fillRect/>
          </a:stretch>
        </p:blipFill>
        <p:spPr>
          <a:xfrm>
            <a:off x="5421283" y="1788107"/>
            <a:ext cx="355759" cy="201514"/>
          </a:xfrm>
          <a:prstGeom prst="rect">
            <a:avLst/>
          </a:prstGeom>
        </p:spPr>
      </p:pic>
      <p:pic>
        <p:nvPicPr>
          <p:cNvPr id="238" name="Picture 237"/>
          <p:cNvPicPr>
            <a:picLocks noChangeAspect="1"/>
          </p:cNvPicPr>
          <p:nvPr/>
        </p:nvPicPr>
        <p:blipFill>
          <a:blip r:embed="rId42"/>
          <a:stretch>
            <a:fillRect/>
          </a:stretch>
        </p:blipFill>
        <p:spPr>
          <a:xfrm>
            <a:off x="5893580" y="1522693"/>
            <a:ext cx="628069" cy="228719"/>
          </a:xfrm>
          <a:prstGeom prst="rect">
            <a:avLst/>
          </a:prstGeom>
        </p:spPr>
      </p:pic>
      <p:pic>
        <p:nvPicPr>
          <p:cNvPr id="239" name="Picture 238"/>
          <p:cNvPicPr>
            <a:picLocks noChangeAspect="1"/>
          </p:cNvPicPr>
          <p:nvPr/>
        </p:nvPicPr>
        <p:blipFill>
          <a:blip r:embed="rId43"/>
          <a:stretch>
            <a:fillRect/>
          </a:stretch>
        </p:blipFill>
        <p:spPr>
          <a:xfrm>
            <a:off x="5892080" y="1833364"/>
            <a:ext cx="484076" cy="163585"/>
          </a:xfrm>
          <a:prstGeom prst="rect">
            <a:avLst/>
          </a:prstGeom>
        </p:spPr>
      </p:pic>
      <p:pic>
        <p:nvPicPr>
          <p:cNvPr id="240" name="Picture 239"/>
          <p:cNvPicPr>
            <a:picLocks noChangeAspect="1"/>
          </p:cNvPicPr>
          <p:nvPr/>
        </p:nvPicPr>
        <p:blipFill>
          <a:blip r:embed="rId44"/>
          <a:stretch>
            <a:fillRect/>
          </a:stretch>
        </p:blipFill>
        <p:spPr>
          <a:xfrm>
            <a:off x="2123608" y="2128728"/>
            <a:ext cx="441591" cy="179508"/>
          </a:xfrm>
          <a:prstGeom prst="rect">
            <a:avLst/>
          </a:prstGeom>
        </p:spPr>
      </p:pic>
      <p:pic>
        <p:nvPicPr>
          <p:cNvPr id="241" name="Picture 240"/>
          <p:cNvPicPr>
            <a:picLocks noChangeAspect="1"/>
          </p:cNvPicPr>
          <p:nvPr/>
        </p:nvPicPr>
        <p:blipFill>
          <a:blip r:embed="rId45"/>
          <a:stretch>
            <a:fillRect/>
          </a:stretch>
        </p:blipFill>
        <p:spPr>
          <a:xfrm>
            <a:off x="532013" y="2131564"/>
            <a:ext cx="443605" cy="134740"/>
          </a:xfrm>
          <a:prstGeom prst="rect">
            <a:avLst/>
          </a:prstGeom>
        </p:spPr>
      </p:pic>
      <p:pic>
        <p:nvPicPr>
          <p:cNvPr id="242" name="Picture 241"/>
          <p:cNvPicPr>
            <a:picLocks noChangeAspect="1"/>
          </p:cNvPicPr>
          <p:nvPr/>
        </p:nvPicPr>
        <p:blipFill>
          <a:blip r:embed="rId46"/>
          <a:stretch>
            <a:fillRect/>
          </a:stretch>
        </p:blipFill>
        <p:spPr>
          <a:xfrm>
            <a:off x="3716084" y="2354701"/>
            <a:ext cx="420988" cy="173740"/>
          </a:xfrm>
          <a:prstGeom prst="rect">
            <a:avLst/>
          </a:prstGeom>
        </p:spPr>
      </p:pic>
      <p:pic>
        <p:nvPicPr>
          <p:cNvPr id="243" name="Picture 242"/>
          <p:cNvPicPr>
            <a:picLocks noChangeAspect="1"/>
          </p:cNvPicPr>
          <p:nvPr/>
        </p:nvPicPr>
        <p:blipFill>
          <a:blip r:embed="rId47"/>
          <a:stretch>
            <a:fillRect/>
          </a:stretch>
        </p:blipFill>
        <p:spPr>
          <a:xfrm>
            <a:off x="3179289" y="2515945"/>
            <a:ext cx="504602" cy="137052"/>
          </a:xfrm>
          <a:prstGeom prst="rect">
            <a:avLst/>
          </a:prstGeom>
        </p:spPr>
      </p:pic>
      <p:pic>
        <p:nvPicPr>
          <p:cNvPr id="244" name="Picture 243"/>
          <p:cNvPicPr>
            <a:picLocks noChangeAspect="1"/>
          </p:cNvPicPr>
          <p:nvPr/>
        </p:nvPicPr>
        <p:blipFill>
          <a:blip r:embed="rId48"/>
          <a:stretch>
            <a:fillRect/>
          </a:stretch>
        </p:blipFill>
        <p:spPr>
          <a:xfrm>
            <a:off x="7085809" y="2346029"/>
            <a:ext cx="712245" cy="196805"/>
          </a:xfrm>
          <a:prstGeom prst="rect">
            <a:avLst/>
          </a:prstGeom>
        </p:spPr>
      </p:pic>
      <p:pic>
        <p:nvPicPr>
          <p:cNvPr id="245" name="Picture 244"/>
          <p:cNvPicPr>
            <a:picLocks noChangeAspect="1"/>
          </p:cNvPicPr>
          <p:nvPr/>
        </p:nvPicPr>
        <p:blipFill>
          <a:blip r:embed="rId49"/>
          <a:stretch>
            <a:fillRect/>
          </a:stretch>
        </p:blipFill>
        <p:spPr>
          <a:xfrm>
            <a:off x="5251657" y="2455933"/>
            <a:ext cx="818315" cy="173802"/>
          </a:xfrm>
          <a:prstGeom prst="rect">
            <a:avLst/>
          </a:prstGeom>
        </p:spPr>
      </p:pic>
      <p:pic>
        <p:nvPicPr>
          <p:cNvPr id="246" name="Picture 245"/>
          <p:cNvPicPr>
            <a:picLocks noChangeAspect="1"/>
          </p:cNvPicPr>
          <p:nvPr/>
        </p:nvPicPr>
        <p:blipFill>
          <a:blip r:embed="rId50"/>
          <a:stretch>
            <a:fillRect/>
          </a:stretch>
        </p:blipFill>
        <p:spPr>
          <a:xfrm>
            <a:off x="5829473" y="2108562"/>
            <a:ext cx="733988" cy="225841"/>
          </a:xfrm>
          <a:prstGeom prst="rect">
            <a:avLst/>
          </a:prstGeom>
        </p:spPr>
      </p:pic>
      <p:pic>
        <p:nvPicPr>
          <p:cNvPr id="247" name="Picture 246"/>
          <p:cNvPicPr>
            <a:picLocks noChangeAspect="1"/>
          </p:cNvPicPr>
          <p:nvPr/>
        </p:nvPicPr>
        <p:blipFill>
          <a:blip r:embed="rId51"/>
          <a:stretch>
            <a:fillRect/>
          </a:stretch>
        </p:blipFill>
        <p:spPr>
          <a:xfrm>
            <a:off x="1755096" y="2513162"/>
            <a:ext cx="415830" cy="155741"/>
          </a:xfrm>
          <a:prstGeom prst="rect">
            <a:avLst/>
          </a:prstGeom>
        </p:spPr>
      </p:pic>
      <p:pic>
        <p:nvPicPr>
          <p:cNvPr id="248" name="Picture 247"/>
          <p:cNvPicPr>
            <a:picLocks noChangeAspect="1"/>
          </p:cNvPicPr>
          <p:nvPr/>
        </p:nvPicPr>
        <p:blipFill>
          <a:blip r:embed="rId52"/>
          <a:stretch>
            <a:fillRect/>
          </a:stretch>
        </p:blipFill>
        <p:spPr>
          <a:xfrm>
            <a:off x="1119670" y="2437294"/>
            <a:ext cx="597000" cy="147177"/>
          </a:xfrm>
          <a:prstGeom prst="rect">
            <a:avLst/>
          </a:prstGeom>
        </p:spPr>
      </p:pic>
      <p:pic>
        <p:nvPicPr>
          <p:cNvPr id="249" name="Picture 248"/>
          <p:cNvPicPr>
            <a:picLocks noChangeAspect="1"/>
          </p:cNvPicPr>
          <p:nvPr/>
        </p:nvPicPr>
        <p:blipFill>
          <a:blip r:embed="rId53"/>
          <a:stretch>
            <a:fillRect/>
          </a:stretch>
        </p:blipFill>
        <p:spPr>
          <a:xfrm>
            <a:off x="2725033" y="2380202"/>
            <a:ext cx="408340" cy="151748"/>
          </a:xfrm>
          <a:prstGeom prst="rect">
            <a:avLst/>
          </a:prstGeom>
        </p:spPr>
      </p:pic>
      <p:pic>
        <p:nvPicPr>
          <p:cNvPr id="250" name="Picture 249"/>
          <p:cNvPicPr>
            <a:picLocks noChangeAspect="1"/>
          </p:cNvPicPr>
          <p:nvPr/>
        </p:nvPicPr>
        <p:blipFill>
          <a:blip r:embed="rId54"/>
          <a:stretch>
            <a:fillRect/>
          </a:stretch>
        </p:blipFill>
        <p:spPr>
          <a:xfrm>
            <a:off x="2237462" y="1846322"/>
            <a:ext cx="541777" cy="240790"/>
          </a:xfrm>
          <a:prstGeom prst="rect">
            <a:avLst/>
          </a:prstGeom>
        </p:spPr>
      </p:pic>
      <p:pic>
        <p:nvPicPr>
          <p:cNvPr id="251" name="Picture 250"/>
          <p:cNvPicPr>
            <a:picLocks noChangeAspect="1"/>
          </p:cNvPicPr>
          <p:nvPr/>
        </p:nvPicPr>
        <p:blipFill>
          <a:blip r:embed="rId55"/>
          <a:stretch>
            <a:fillRect/>
          </a:stretch>
        </p:blipFill>
        <p:spPr>
          <a:xfrm>
            <a:off x="2736514" y="1845776"/>
            <a:ext cx="424521" cy="177445"/>
          </a:xfrm>
          <a:prstGeom prst="rect">
            <a:avLst/>
          </a:prstGeom>
        </p:spPr>
      </p:pic>
      <p:pic>
        <p:nvPicPr>
          <p:cNvPr id="252" name="Picture 251"/>
          <p:cNvPicPr>
            <a:picLocks noChangeAspect="1"/>
          </p:cNvPicPr>
          <p:nvPr/>
        </p:nvPicPr>
        <p:blipFill>
          <a:blip r:embed="rId56"/>
          <a:stretch>
            <a:fillRect/>
          </a:stretch>
        </p:blipFill>
        <p:spPr>
          <a:xfrm>
            <a:off x="3761804" y="1555342"/>
            <a:ext cx="357923" cy="123950"/>
          </a:xfrm>
          <a:prstGeom prst="rect">
            <a:avLst/>
          </a:prstGeom>
        </p:spPr>
      </p:pic>
      <p:sp>
        <p:nvSpPr>
          <p:cNvPr id="253" name="Rounded Rectangle 252"/>
          <p:cNvSpPr/>
          <p:nvPr/>
        </p:nvSpPr>
        <p:spPr>
          <a:xfrm>
            <a:off x="6690969" y="1375193"/>
            <a:ext cx="2105181" cy="1284422"/>
          </a:xfrm>
          <a:prstGeom prst="roundRect">
            <a:avLst/>
          </a:prstGeom>
          <a:noFill/>
          <a:ln w="12700" cap="flat" cmpd="sng" algn="ctr">
            <a:solidFill>
              <a:srgbClr val="002776"/>
            </a:solidFill>
            <a:prstDash val="solid"/>
          </a:ln>
          <a:effectLst/>
        </p:spPr>
        <p:txBody>
          <a:bodyPr lIns="45720" tIns="45720" rIns="45720" rtlCol="0" anchor="ctr"/>
          <a:lstStyle/>
          <a:p>
            <a:pPr algn="ctr">
              <a:defRPr/>
            </a:pPr>
            <a:endParaRPr lang="en-US" kern="0" dirty="0" smtClean="0">
              <a:solidFill>
                <a:srgbClr val="000000"/>
              </a:solidFill>
            </a:endParaRPr>
          </a:p>
        </p:txBody>
      </p:sp>
      <p:sp>
        <p:nvSpPr>
          <p:cNvPr id="254" name="Rectangle 253"/>
          <p:cNvSpPr/>
          <p:nvPr/>
        </p:nvSpPr>
        <p:spPr>
          <a:xfrm>
            <a:off x="7030707" y="1199492"/>
            <a:ext cx="1515332" cy="507831"/>
          </a:xfrm>
          <a:prstGeom prst="rect">
            <a:avLst/>
          </a:prstGeom>
          <a:solidFill>
            <a:srgbClr val="FFFFFF"/>
          </a:solidFill>
        </p:spPr>
        <p:txBody>
          <a:bodyPr wrap="square">
            <a:spAutoFit/>
          </a:bodyPr>
          <a:lstStyle/>
          <a:p>
            <a:pPr algn="ctr">
              <a:defRPr/>
            </a:pPr>
            <a:r>
              <a:rPr lang="en-US" sz="900" b="1" kern="0" dirty="0">
                <a:solidFill>
                  <a:srgbClr val="000000"/>
                </a:solidFill>
              </a:rPr>
              <a:t>Hospital/Practice management </a:t>
            </a:r>
            <a:r>
              <a:rPr lang="en-US" sz="900" b="1" kern="0" dirty="0" smtClean="0">
                <a:solidFill>
                  <a:srgbClr val="000000"/>
                </a:solidFill>
              </a:rPr>
              <a:t>software, PHR, EMR</a:t>
            </a:r>
          </a:p>
        </p:txBody>
      </p:sp>
      <p:sp>
        <p:nvSpPr>
          <p:cNvPr id="255" name="Rounded Rectangle 254"/>
          <p:cNvSpPr/>
          <p:nvPr/>
        </p:nvSpPr>
        <p:spPr>
          <a:xfrm>
            <a:off x="4453641" y="1416969"/>
            <a:ext cx="2137727" cy="1242645"/>
          </a:xfrm>
          <a:prstGeom prst="roundRect">
            <a:avLst/>
          </a:prstGeom>
          <a:noFill/>
          <a:ln w="12700" cap="flat" cmpd="sng" algn="ctr">
            <a:solidFill>
              <a:srgbClr val="002776"/>
            </a:solidFill>
            <a:prstDash val="solid"/>
          </a:ln>
          <a:effectLst/>
        </p:spPr>
        <p:txBody>
          <a:bodyPr lIns="45720" tIns="45720" rIns="45720" rtlCol="0" anchor="ctr"/>
          <a:lstStyle/>
          <a:p>
            <a:pPr algn="ctr">
              <a:defRPr/>
            </a:pPr>
            <a:endParaRPr lang="en-US" kern="0" dirty="0" smtClean="0">
              <a:solidFill>
                <a:srgbClr val="000000"/>
              </a:solidFill>
            </a:endParaRPr>
          </a:p>
        </p:txBody>
      </p:sp>
      <p:sp>
        <p:nvSpPr>
          <p:cNvPr id="256" name="Rectangle 255"/>
          <p:cNvSpPr/>
          <p:nvPr/>
        </p:nvSpPr>
        <p:spPr>
          <a:xfrm>
            <a:off x="4895368" y="1314279"/>
            <a:ext cx="1196511" cy="232204"/>
          </a:xfrm>
          <a:prstGeom prst="rect">
            <a:avLst/>
          </a:prstGeom>
          <a:solidFill>
            <a:srgbClr val="FFFFFF"/>
          </a:solidFill>
        </p:spPr>
        <p:txBody>
          <a:bodyPr wrap="square">
            <a:spAutoFit/>
          </a:bodyPr>
          <a:lstStyle/>
          <a:p>
            <a:pPr algn="ctr">
              <a:defRPr/>
            </a:pPr>
            <a:r>
              <a:rPr lang="en-US" sz="900" b="1" kern="0" dirty="0" smtClean="0">
                <a:solidFill>
                  <a:srgbClr val="000000"/>
                </a:solidFill>
              </a:rPr>
              <a:t>PHR, EMR</a:t>
            </a:r>
          </a:p>
        </p:txBody>
      </p:sp>
      <p:pic>
        <p:nvPicPr>
          <p:cNvPr id="257" name="Picture 256"/>
          <p:cNvPicPr>
            <a:picLocks noChangeAspect="1"/>
          </p:cNvPicPr>
          <p:nvPr/>
        </p:nvPicPr>
        <p:blipFill>
          <a:blip r:embed="rId57"/>
          <a:stretch>
            <a:fillRect/>
          </a:stretch>
        </p:blipFill>
        <p:spPr>
          <a:xfrm>
            <a:off x="4787893" y="2341222"/>
            <a:ext cx="407732" cy="169603"/>
          </a:xfrm>
          <a:prstGeom prst="rect">
            <a:avLst/>
          </a:prstGeom>
        </p:spPr>
      </p:pic>
      <p:pic>
        <p:nvPicPr>
          <p:cNvPr id="258" name="Picture 257"/>
          <p:cNvPicPr>
            <a:picLocks noChangeAspect="1"/>
          </p:cNvPicPr>
          <p:nvPr/>
        </p:nvPicPr>
        <p:blipFill>
          <a:blip r:embed="rId58"/>
          <a:stretch>
            <a:fillRect/>
          </a:stretch>
        </p:blipFill>
        <p:spPr>
          <a:xfrm>
            <a:off x="4553242" y="2051679"/>
            <a:ext cx="620056" cy="270898"/>
          </a:xfrm>
          <a:prstGeom prst="rect">
            <a:avLst/>
          </a:prstGeom>
        </p:spPr>
      </p:pic>
      <p:pic>
        <p:nvPicPr>
          <p:cNvPr id="259" name="Picture 258"/>
          <p:cNvPicPr>
            <a:picLocks noChangeAspect="1"/>
          </p:cNvPicPr>
          <p:nvPr/>
        </p:nvPicPr>
        <p:blipFill>
          <a:blip r:embed="rId59"/>
          <a:stretch>
            <a:fillRect/>
          </a:stretch>
        </p:blipFill>
        <p:spPr>
          <a:xfrm>
            <a:off x="5370930" y="2128199"/>
            <a:ext cx="538129" cy="205219"/>
          </a:xfrm>
          <a:prstGeom prst="rect">
            <a:avLst/>
          </a:prstGeom>
        </p:spPr>
      </p:pic>
      <p:pic>
        <p:nvPicPr>
          <p:cNvPr id="260" name="Picture 259"/>
          <p:cNvPicPr>
            <a:picLocks noChangeAspect="1"/>
          </p:cNvPicPr>
          <p:nvPr/>
        </p:nvPicPr>
        <p:blipFill>
          <a:blip r:embed="rId60"/>
          <a:stretch>
            <a:fillRect/>
          </a:stretch>
        </p:blipFill>
        <p:spPr>
          <a:xfrm>
            <a:off x="5895707" y="2387060"/>
            <a:ext cx="508296" cy="235086"/>
          </a:xfrm>
          <a:prstGeom prst="rect">
            <a:avLst/>
          </a:prstGeom>
        </p:spPr>
      </p:pic>
      <p:sp>
        <p:nvSpPr>
          <p:cNvPr id="261" name="Rounded Rectangle 260"/>
          <p:cNvSpPr/>
          <p:nvPr/>
        </p:nvSpPr>
        <p:spPr>
          <a:xfrm>
            <a:off x="2381709" y="4824938"/>
            <a:ext cx="2140540" cy="595699"/>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62" name="Rectangle 261"/>
          <p:cNvSpPr/>
          <p:nvPr/>
        </p:nvSpPr>
        <p:spPr>
          <a:xfrm>
            <a:off x="2768626" y="4685102"/>
            <a:ext cx="1393330" cy="230832"/>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Wearables</a:t>
            </a:r>
          </a:p>
        </p:txBody>
      </p:sp>
      <p:pic>
        <p:nvPicPr>
          <p:cNvPr id="263" name="Picture 262"/>
          <p:cNvPicPr>
            <a:picLocks noChangeAspect="1"/>
          </p:cNvPicPr>
          <p:nvPr/>
        </p:nvPicPr>
        <p:blipFill>
          <a:blip r:embed="rId7"/>
          <a:stretch>
            <a:fillRect/>
          </a:stretch>
        </p:blipFill>
        <p:spPr>
          <a:xfrm>
            <a:off x="2568842" y="4858074"/>
            <a:ext cx="800261" cy="226000"/>
          </a:xfrm>
          <a:prstGeom prst="rect">
            <a:avLst/>
          </a:prstGeom>
        </p:spPr>
      </p:pic>
      <p:pic>
        <p:nvPicPr>
          <p:cNvPr id="264" name="Picture 263"/>
          <p:cNvPicPr>
            <a:picLocks noChangeAspect="1"/>
          </p:cNvPicPr>
          <p:nvPr/>
        </p:nvPicPr>
        <p:blipFill>
          <a:blip r:embed="rId20"/>
          <a:stretch>
            <a:fillRect/>
          </a:stretch>
        </p:blipFill>
        <p:spPr>
          <a:xfrm>
            <a:off x="3780809" y="4857041"/>
            <a:ext cx="744810" cy="298923"/>
          </a:xfrm>
          <a:prstGeom prst="rect">
            <a:avLst/>
          </a:prstGeom>
        </p:spPr>
      </p:pic>
      <p:pic>
        <p:nvPicPr>
          <p:cNvPr id="265" name="Picture 264"/>
          <p:cNvPicPr>
            <a:picLocks noChangeAspect="1"/>
          </p:cNvPicPr>
          <p:nvPr/>
        </p:nvPicPr>
        <p:blipFill>
          <a:blip r:embed="rId61"/>
          <a:stretch>
            <a:fillRect/>
          </a:stretch>
        </p:blipFill>
        <p:spPr>
          <a:xfrm>
            <a:off x="2444722" y="3716933"/>
            <a:ext cx="609601" cy="161582"/>
          </a:xfrm>
          <a:prstGeom prst="rect">
            <a:avLst/>
          </a:prstGeom>
        </p:spPr>
      </p:pic>
      <p:pic>
        <p:nvPicPr>
          <p:cNvPr id="266" name="Picture 265"/>
          <p:cNvPicPr>
            <a:picLocks noChangeAspect="1"/>
          </p:cNvPicPr>
          <p:nvPr/>
        </p:nvPicPr>
        <p:blipFill>
          <a:blip r:embed="rId62"/>
          <a:stretch>
            <a:fillRect/>
          </a:stretch>
        </p:blipFill>
        <p:spPr>
          <a:xfrm>
            <a:off x="2408008" y="3416949"/>
            <a:ext cx="495316" cy="173616"/>
          </a:xfrm>
          <a:prstGeom prst="rect">
            <a:avLst/>
          </a:prstGeom>
        </p:spPr>
      </p:pic>
      <p:pic>
        <p:nvPicPr>
          <p:cNvPr id="267" name="Picture 266"/>
          <p:cNvPicPr>
            <a:picLocks noChangeAspect="1"/>
          </p:cNvPicPr>
          <p:nvPr/>
        </p:nvPicPr>
        <p:blipFill>
          <a:blip r:embed="rId63"/>
          <a:stretch>
            <a:fillRect/>
          </a:stretch>
        </p:blipFill>
        <p:spPr>
          <a:xfrm>
            <a:off x="8240948" y="3764771"/>
            <a:ext cx="691211" cy="230404"/>
          </a:xfrm>
          <a:prstGeom prst="rect">
            <a:avLst/>
          </a:prstGeom>
        </p:spPr>
      </p:pic>
      <p:pic>
        <p:nvPicPr>
          <p:cNvPr id="268" name="Picture 267"/>
          <p:cNvPicPr>
            <a:picLocks noChangeAspect="1"/>
          </p:cNvPicPr>
          <p:nvPr/>
        </p:nvPicPr>
        <p:blipFill>
          <a:blip r:embed="rId64"/>
          <a:stretch>
            <a:fillRect/>
          </a:stretch>
        </p:blipFill>
        <p:spPr>
          <a:xfrm>
            <a:off x="7340579" y="3869336"/>
            <a:ext cx="579401" cy="170559"/>
          </a:xfrm>
          <a:prstGeom prst="rect">
            <a:avLst/>
          </a:prstGeom>
        </p:spPr>
      </p:pic>
      <p:pic>
        <p:nvPicPr>
          <p:cNvPr id="269" name="Picture 268"/>
          <p:cNvPicPr>
            <a:picLocks noChangeAspect="1"/>
          </p:cNvPicPr>
          <p:nvPr/>
        </p:nvPicPr>
        <p:blipFill>
          <a:blip r:embed="rId5"/>
          <a:stretch>
            <a:fillRect/>
          </a:stretch>
        </p:blipFill>
        <p:spPr>
          <a:xfrm>
            <a:off x="6707546" y="4245591"/>
            <a:ext cx="804270" cy="231061"/>
          </a:xfrm>
          <a:prstGeom prst="rect">
            <a:avLst/>
          </a:prstGeom>
        </p:spPr>
      </p:pic>
      <p:pic>
        <p:nvPicPr>
          <p:cNvPr id="270" name="Picture 269"/>
          <p:cNvPicPr>
            <a:picLocks noChangeAspect="1"/>
          </p:cNvPicPr>
          <p:nvPr/>
        </p:nvPicPr>
        <p:blipFill>
          <a:blip r:embed="rId22"/>
          <a:stretch>
            <a:fillRect/>
          </a:stretch>
        </p:blipFill>
        <p:spPr>
          <a:xfrm>
            <a:off x="8135390" y="4098231"/>
            <a:ext cx="756214" cy="255149"/>
          </a:xfrm>
          <a:prstGeom prst="rect">
            <a:avLst/>
          </a:prstGeom>
        </p:spPr>
      </p:pic>
      <p:pic>
        <p:nvPicPr>
          <p:cNvPr id="271" name="Picture 270"/>
          <p:cNvPicPr>
            <a:picLocks noChangeAspect="1"/>
          </p:cNvPicPr>
          <p:nvPr/>
        </p:nvPicPr>
        <p:blipFill>
          <a:blip r:embed="rId65"/>
          <a:stretch>
            <a:fillRect/>
          </a:stretch>
        </p:blipFill>
        <p:spPr>
          <a:xfrm>
            <a:off x="5867175" y="3423437"/>
            <a:ext cx="241918" cy="228600"/>
          </a:xfrm>
          <a:prstGeom prst="rect">
            <a:avLst/>
          </a:prstGeom>
        </p:spPr>
      </p:pic>
      <p:pic>
        <p:nvPicPr>
          <p:cNvPr id="272" name="Picture 271"/>
          <p:cNvPicPr>
            <a:picLocks noChangeAspect="1"/>
          </p:cNvPicPr>
          <p:nvPr/>
        </p:nvPicPr>
        <p:blipFill>
          <a:blip r:embed="rId65"/>
          <a:stretch>
            <a:fillRect/>
          </a:stretch>
        </p:blipFill>
        <p:spPr>
          <a:xfrm>
            <a:off x="1429274" y="4218250"/>
            <a:ext cx="241918" cy="228600"/>
          </a:xfrm>
          <a:prstGeom prst="rect">
            <a:avLst/>
          </a:prstGeom>
        </p:spPr>
      </p:pic>
      <p:pic>
        <p:nvPicPr>
          <p:cNvPr id="273" name="Picture 272"/>
          <p:cNvPicPr>
            <a:picLocks noChangeAspect="1"/>
          </p:cNvPicPr>
          <p:nvPr/>
        </p:nvPicPr>
        <p:blipFill>
          <a:blip r:embed="rId66"/>
          <a:stretch>
            <a:fillRect/>
          </a:stretch>
        </p:blipFill>
        <p:spPr>
          <a:xfrm>
            <a:off x="6179721" y="3499970"/>
            <a:ext cx="683856" cy="130259"/>
          </a:xfrm>
          <a:prstGeom prst="rect">
            <a:avLst/>
          </a:prstGeom>
        </p:spPr>
      </p:pic>
      <p:pic>
        <p:nvPicPr>
          <p:cNvPr id="274" name="Picture 273"/>
          <p:cNvPicPr>
            <a:picLocks noChangeAspect="1"/>
          </p:cNvPicPr>
          <p:nvPr/>
        </p:nvPicPr>
        <p:blipFill>
          <a:blip r:embed="rId67"/>
          <a:stretch>
            <a:fillRect/>
          </a:stretch>
        </p:blipFill>
        <p:spPr>
          <a:xfrm>
            <a:off x="1597696" y="3497140"/>
            <a:ext cx="457368" cy="150230"/>
          </a:xfrm>
          <a:prstGeom prst="rect">
            <a:avLst/>
          </a:prstGeom>
        </p:spPr>
      </p:pic>
      <p:pic>
        <p:nvPicPr>
          <p:cNvPr id="275" name="Picture 274"/>
          <p:cNvPicPr>
            <a:picLocks noChangeAspect="1"/>
          </p:cNvPicPr>
          <p:nvPr/>
        </p:nvPicPr>
        <p:blipFill>
          <a:blip r:embed="rId68"/>
          <a:stretch>
            <a:fillRect/>
          </a:stretch>
        </p:blipFill>
        <p:spPr>
          <a:xfrm>
            <a:off x="2760355" y="4138042"/>
            <a:ext cx="285938" cy="338610"/>
          </a:xfrm>
          <a:prstGeom prst="rect">
            <a:avLst/>
          </a:prstGeom>
        </p:spPr>
      </p:pic>
      <p:pic>
        <p:nvPicPr>
          <p:cNvPr id="276" name="Picture 275"/>
          <p:cNvPicPr>
            <a:picLocks noChangeAspect="1"/>
          </p:cNvPicPr>
          <p:nvPr/>
        </p:nvPicPr>
        <p:blipFill>
          <a:blip r:embed="rId69"/>
          <a:stretch>
            <a:fillRect/>
          </a:stretch>
        </p:blipFill>
        <p:spPr>
          <a:xfrm>
            <a:off x="3099755" y="2045607"/>
            <a:ext cx="437197" cy="146988"/>
          </a:xfrm>
          <a:prstGeom prst="rect">
            <a:avLst/>
          </a:prstGeom>
        </p:spPr>
      </p:pic>
      <p:sp>
        <p:nvSpPr>
          <p:cNvPr id="277" name="Slide Number Placeholder 1"/>
          <p:cNvSpPr>
            <a:spLocks noGrp="1"/>
          </p:cNvSpPr>
          <p:nvPr>
            <p:ph type="sldNum" sz="quarter" idx="4294967295"/>
          </p:nvPr>
        </p:nvSpPr>
        <p:spPr>
          <a:xfrm>
            <a:off x="6609412" y="6354908"/>
            <a:ext cx="1469418" cy="188652"/>
          </a:xfrm>
        </p:spPr>
        <p:txBody>
          <a:bodyPr/>
          <a:lstStyle/>
          <a:p>
            <a:pPr>
              <a:defRPr/>
            </a:pPr>
            <a:r>
              <a:rPr lang="en-US" dirty="0" smtClean="0">
                <a:solidFill>
                  <a:schemeClr val="bg1"/>
                </a:solidFill>
              </a:rPr>
              <a:t>26</a:t>
            </a:r>
            <a:endParaRPr lang="en-US" dirty="0">
              <a:solidFill>
                <a:schemeClr val="bg1"/>
              </a:solidFill>
            </a:endParaRPr>
          </a:p>
        </p:txBody>
      </p:sp>
      <p:pic>
        <p:nvPicPr>
          <p:cNvPr id="278" name="Picture 277"/>
          <p:cNvPicPr>
            <a:picLocks noChangeAspect="1"/>
          </p:cNvPicPr>
          <p:nvPr/>
        </p:nvPicPr>
        <p:blipFill>
          <a:blip r:embed="rId70"/>
          <a:stretch>
            <a:fillRect/>
          </a:stretch>
        </p:blipFill>
        <p:spPr>
          <a:xfrm>
            <a:off x="7365009" y="3327354"/>
            <a:ext cx="681697" cy="205195"/>
          </a:xfrm>
          <a:prstGeom prst="rect">
            <a:avLst/>
          </a:prstGeom>
        </p:spPr>
      </p:pic>
      <p:pic>
        <p:nvPicPr>
          <p:cNvPr id="279" name="Picture 278"/>
          <p:cNvPicPr>
            <a:picLocks noChangeAspect="1"/>
          </p:cNvPicPr>
          <p:nvPr/>
        </p:nvPicPr>
        <p:blipFill>
          <a:blip r:embed="rId71"/>
          <a:stretch>
            <a:fillRect/>
          </a:stretch>
        </p:blipFill>
        <p:spPr>
          <a:xfrm>
            <a:off x="3759152" y="5176722"/>
            <a:ext cx="415460" cy="189035"/>
          </a:xfrm>
          <a:prstGeom prst="rect">
            <a:avLst/>
          </a:prstGeom>
        </p:spPr>
      </p:pic>
      <p:pic>
        <p:nvPicPr>
          <p:cNvPr id="280" name="Picture 279"/>
          <p:cNvPicPr>
            <a:picLocks noChangeAspect="1"/>
          </p:cNvPicPr>
          <p:nvPr/>
        </p:nvPicPr>
        <p:blipFill>
          <a:blip r:embed="rId70"/>
          <a:stretch>
            <a:fillRect/>
          </a:stretch>
        </p:blipFill>
        <p:spPr>
          <a:xfrm>
            <a:off x="521879" y="4292143"/>
            <a:ext cx="681697" cy="205195"/>
          </a:xfrm>
          <a:prstGeom prst="rect">
            <a:avLst/>
          </a:prstGeom>
        </p:spPr>
      </p:pic>
      <p:sp>
        <p:nvSpPr>
          <p:cNvPr id="281" name="Rounded Rectangle 280"/>
          <p:cNvSpPr/>
          <p:nvPr/>
        </p:nvSpPr>
        <p:spPr>
          <a:xfrm>
            <a:off x="231788" y="4833955"/>
            <a:ext cx="2072416" cy="610302"/>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82" name="Rectangle 281"/>
          <p:cNvSpPr/>
          <p:nvPr/>
        </p:nvSpPr>
        <p:spPr>
          <a:xfrm>
            <a:off x="640784" y="4698530"/>
            <a:ext cx="1393330" cy="230832"/>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Telemedicine</a:t>
            </a:r>
          </a:p>
        </p:txBody>
      </p:sp>
      <p:pic>
        <p:nvPicPr>
          <p:cNvPr id="283" name="Picture 282"/>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1141198" y="5186049"/>
            <a:ext cx="456498" cy="223232"/>
          </a:xfrm>
          <a:prstGeom prst="rect">
            <a:avLst/>
          </a:prstGeom>
        </p:spPr>
      </p:pic>
      <p:pic>
        <p:nvPicPr>
          <p:cNvPr id="284" name="Picture 283"/>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397858" y="4858484"/>
            <a:ext cx="420801" cy="174125"/>
          </a:xfrm>
          <a:prstGeom prst="rect">
            <a:avLst/>
          </a:prstGeom>
        </p:spPr>
      </p:pic>
      <p:pic>
        <p:nvPicPr>
          <p:cNvPr id="285" name="Picture 284"/>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397858" y="4987557"/>
            <a:ext cx="242926" cy="359528"/>
          </a:xfrm>
          <a:prstGeom prst="rect">
            <a:avLst/>
          </a:prstGeom>
        </p:spPr>
      </p:pic>
      <p:pic>
        <p:nvPicPr>
          <p:cNvPr id="286" name="Picture 285"/>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642518" y="5072680"/>
            <a:ext cx="454353" cy="126136"/>
          </a:xfrm>
          <a:prstGeom prst="rect">
            <a:avLst/>
          </a:prstGeom>
        </p:spPr>
      </p:pic>
      <p:pic>
        <p:nvPicPr>
          <p:cNvPr id="287" name="Picture 286"/>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1974847" y="4921541"/>
            <a:ext cx="316934" cy="119922"/>
          </a:xfrm>
          <a:prstGeom prst="rect">
            <a:avLst/>
          </a:prstGeom>
        </p:spPr>
      </p:pic>
      <p:pic>
        <p:nvPicPr>
          <p:cNvPr id="288" name="Picture 287"/>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1619524" y="5253578"/>
            <a:ext cx="617938" cy="123132"/>
          </a:xfrm>
          <a:prstGeom prst="rect">
            <a:avLst/>
          </a:prstGeom>
        </p:spPr>
      </p:pic>
      <p:pic>
        <p:nvPicPr>
          <p:cNvPr id="289" name="Picture 288"/>
          <p:cNvPicPr>
            <a:picLocks noChangeAspect="1"/>
          </p:cNvPicPr>
          <p:nvPr/>
        </p:nvPicPr>
        <p:blipFill>
          <a:blip r:embed="rId14"/>
          <a:stretch>
            <a:fillRect/>
          </a:stretch>
        </p:blipFill>
        <p:spPr>
          <a:xfrm>
            <a:off x="1019929" y="4947418"/>
            <a:ext cx="499043" cy="139810"/>
          </a:xfrm>
          <a:prstGeom prst="rect">
            <a:avLst/>
          </a:prstGeom>
        </p:spPr>
      </p:pic>
      <p:pic>
        <p:nvPicPr>
          <p:cNvPr id="290" name="Picture 289"/>
          <p:cNvPicPr>
            <a:picLocks noChangeAspect="1"/>
          </p:cNvPicPr>
          <p:nvPr/>
        </p:nvPicPr>
        <p:blipFill>
          <a:blip r:embed="rId6"/>
          <a:stretch>
            <a:fillRect/>
          </a:stretch>
        </p:blipFill>
        <p:spPr>
          <a:xfrm>
            <a:off x="669206" y="5084073"/>
            <a:ext cx="444168" cy="133084"/>
          </a:xfrm>
          <a:prstGeom prst="rect">
            <a:avLst/>
          </a:prstGeom>
        </p:spPr>
      </p:pic>
      <p:pic>
        <p:nvPicPr>
          <p:cNvPr id="291" name="Picture 290"/>
          <p:cNvPicPr>
            <a:picLocks noChangeAspect="1"/>
          </p:cNvPicPr>
          <p:nvPr/>
        </p:nvPicPr>
        <p:blipFill>
          <a:blip r:embed="rId78"/>
          <a:stretch>
            <a:fillRect/>
          </a:stretch>
        </p:blipFill>
        <p:spPr>
          <a:xfrm>
            <a:off x="693627" y="5242967"/>
            <a:ext cx="368803" cy="169325"/>
          </a:xfrm>
          <a:prstGeom prst="rect">
            <a:avLst/>
          </a:prstGeom>
        </p:spPr>
      </p:pic>
      <p:pic>
        <p:nvPicPr>
          <p:cNvPr id="1026" name="Picture 2" descr="Attune Technologies"/>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471387" y="1496280"/>
            <a:ext cx="736186" cy="153372"/>
          </a:xfrm>
          <a:prstGeom prst="rect">
            <a:avLst/>
          </a:prstGeom>
          <a:noFill/>
          <a:extLst>
            <a:ext uri="{909E8E84-426E-40dd-AFC4-6F175D3DCCD1}">
              <a14:hiddenFill xmlns="" xmlns:a14="http://schemas.microsoft.com/office/drawing/2010/main">
                <a:solidFill>
                  <a:srgbClr val="FFFFFF"/>
                </a:solidFill>
              </a14:hiddenFill>
            </a:ext>
          </a:extLst>
        </p:spPr>
      </p:pic>
      <p:pic>
        <p:nvPicPr>
          <p:cNvPr id="122" name="Picture 121"/>
          <p:cNvPicPr>
            <a:picLocks noChangeAspect="1"/>
          </p:cNvPicPr>
          <p:nvPr/>
        </p:nvPicPr>
        <p:blipFill>
          <a:blip r:embed="rId80"/>
          <a:stretch>
            <a:fillRect/>
          </a:stretch>
        </p:blipFill>
        <p:spPr>
          <a:xfrm>
            <a:off x="5904971" y="3971698"/>
            <a:ext cx="538014" cy="371565"/>
          </a:xfrm>
          <a:prstGeom prst="rect">
            <a:avLst/>
          </a:prstGeom>
        </p:spPr>
      </p:pic>
      <p:sp>
        <p:nvSpPr>
          <p:cNvPr id="124" name="Rounded Rectangle 123"/>
          <p:cNvSpPr/>
          <p:nvPr/>
        </p:nvSpPr>
        <p:spPr>
          <a:xfrm>
            <a:off x="4611093" y="4796433"/>
            <a:ext cx="1765063" cy="624204"/>
          </a:xfrm>
          <a:prstGeom prst="roundRect">
            <a:avLst/>
          </a:prstGeom>
          <a:noFill/>
          <a:ln w="12700" cap="flat" cmpd="sng" algn="ctr">
            <a:solidFill>
              <a:srgbClr val="002776"/>
            </a:solidFill>
            <a:prstDash val="solid"/>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25" name="Rectangle 124"/>
          <p:cNvSpPr/>
          <p:nvPr/>
        </p:nvSpPr>
        <p:spPr>
          <a:xfrm>
            <a:off x="5051262" y="4662702"/>
            <a:ext cx="870087" cy="230832"/>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Genomics</a:t>
            </a:r>
          </a:p>
        </p:txBody>
      </p:sp>
      <p:pic>
        <p:nvPicPr>
          <p:cNvPr id="2" name="Picture 2" descr="Magnetto"/>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600548" y="5190707"/>
            <a:ext cx="907549" cy="18540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logo"/>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5587598" y="4914862"/>
            <a:ext cx="781559" cy="27584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SciGenom Labs - Science of the genome"/>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5610395" y="5052129"/>
            <a:ext cx="592513" cy="279195"/>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InterpretOmics"/>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4780082" y="5064832"/>
            <a:ext cx="736098" cy="28971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12" descr="Image result for healthcare magic"/>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85"/>
          <a:stretch>
            <a:fillRect/>
          </a:stretch>
        </p:blipFill>
        <p:spPr>
          <a:xfrm>
            <a:off x="8285019" y="3597747"/>
            <a:ext cx="522040" cy="197529"/>
          </a:xfrm>
          <a:prstGeom prst="rect">
            <a:avLst/>
          </a:prstGeom>
        </p:spPr>
      </p:pic>
      <p:pic>
        <p:nvPicPr>
          <p:cNvPr id="5" name="Picture 4"/>
          <p:cNvPicPr>
            <a:picLocks noChangeAspect="1"/>
          </p:cNvPicPr>
          <p:nvPr/>
        </p:nvPicPr>
        <p:blipFill>
          <a:blip r:embed="rId86"/>
          <a:stretch>
            <a:fillRect/>
          </a:stretch>
        </p:blipFill>
        <p:spPr>
          <a:xfrm>
            <a:off x="6517942" y="3908712"/>
            <a:ext cx="672613" cy="285351"/>
          </a:xfrm>
          <a:prstGeom prst="rect">
            <a:avLst/>
          </a:prstGeom>
        </p:spPr>
      </p:pic>
      <p:pic>
        <p:nvPicPr>
          <p:cNvPr id="130" name="Picture 2" descr="Magnetto"/>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3323459" y="3804776"/>
            <a:ext cx="907549" cy="18540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87"/>
          <a:stretch>
            <a:fillRect/>
          </a:stretch>
        </p:blipFill>
        <p:spPr>
          <a:xfrm>
            <a:off x="8185568" y="3385974"/>
            <a:ext cx="706036" cy="181552"/>
          </a:xfrm>
          <a:prstGeom prst="rect">
            <a:avLst/>
          </a:prstGeom>
        </p:spPr>
      </p:pic>
      <p:pic>
        <p:nvPicPr>
          <p:cNvPr id="133" name="Picture 132"/>
          <p:cNvPicPr>
            <a:picLocks noChangeAspect="1"/>
          </p:cNvPicPr>
          <p:nvPr/>
        </p:nvPicPr>
        <p:blipFill rotWithShape="1">
          <a:blip r:embed="rId88">
            <a:extLst>
              <a:ext uri="{28A0092B-C50C-407E-A947-70E740481C1C}">
                <a14:useLocalDpi xmlns:a14="http://schemas.microsoft.com/office/drawing/2010/main" val="0"/>
              </a:ext>
            </a:extLst>
          </a:blip>
          <a:srcRect r="76797"/>
          <a:stretch/>
        </p:blipFill>
        <p:spPr>
          <a:xfrm>
            <a:off x="4847481" y="4864844"/>
            <a:ext cx="288557" cy="274399"/>
          </a:xfrm>
          <a:prstGeom prst="rect">
            <a:avLst/>
          </a:prstGeom>
        </p:spPr>
      </p:pic>
      <p:sp>
        <p:nvSpPr>
          <p:cNvPr id="134" name="Rounded Rectangle 133"/>
          <p:cNvSpPr/>
          <p:nvPr/>
        </p:nvSpPr>
        <p:spPr>
          <a:xfrm>
            <a:off x="6465000" y="4758898"/>
            <a:ext cx="2514345" cy="685359"/>
          </a:xfrm>
          <a:prstGeom prst="roundRect">
            <a:avLst/>
          </a:prstGeom>
          <a:noFill/>
          <a:ln w="12700" cap="flat" cmpd="sng" algn="ctr">
            <a:solidFill>
              <a:srgbClr val="002776"/>
            </a:solidFill>
            <a:prstDash val="solid"/>
          </a:ln>
          <a:effectLst/>
        </p:spPr>
        <p:txBody>
          <a:bodyPr lIns="45720" tIns="45720" rIns="45720" rtlCol="0" anchor="ctr"/>
          <a:lstStyle/>
          <a:p>
            <a:pPr algn="ctr">
              <a:defRPr/>
            </a:pPr>
            <a:endParaRPr lang="en-US" kern="0" dirty="0" smtClean="0">
              <a:solidFill>
                <a:srgbClr val="000000"/>
              </a:solidFill>
            </a:endParaRPr>
          </a:p>
        </p:txBody>
      </p:sp>
      <p:sp>
        <p:nvSpPr>
          <p:cNvPr id="135" name="Rectangle 134"/>
          <p:cNvSpPr/>
          <p:nvPr/>
        </p:nvSpPr>
        <p:spPr>
          <a:xfrm>
            <a:off x="7035857" y="4673916"/>
            <a:ext cx="1393330" cy="230832"/>
          </a:xfrm>
          <a:prstGeom prst="rect">
            <a:avLst/>
          </a:prstGeom>
          <a:solidFill>
            <a:srgbClr val="FFFFFF"/>
          </a:solidFill>
        </p:spPr>
        <p:txBody>
          <a:bodyPr wrap="square">
            <a:spAutoFit/>
          </a:bodyPr>
          <a:lstStyle/>
          <a:p>
            <a:pPr algn="ctr">
              <a:defRPr/>
            </a:pPr>
            <a:r>
              <a:rPr lang="en-US" sz="900" b="1" kern="0" dirty="0" smtClean="0">
                <a:solidFill>
                  <a:srgbClr val="000000"/>
                </a:solidFill>
              </a:rPr>
              <a:t>Medical Devices</a:t>
            </a:r>
          </a:p>
        </p:txBody>
      </p:sp>
      <p:pic>
        <p:nvPicPr>
          <p:cNvPr id="136" name="Picture 135"/>
          <p:cNvPicPr>
            <a:picLocks noChangeAspect="1"/>
          </p:cNvPicPr>
          <p:nvPr/>
        </p:nvPicPr>
        <p:blipFill>
          <a:blip r:embed="rId89"/>
          <a:stretch>
            <a:fillRect/>
          </a:stretch>
        </p:blipFill>
        <p:spPr>
          <a:xfrm>
            <a:off x="6546988" y="4799061"/>
            <a:ext cx="617645" cy="315487"/>
          </a:xfrm>
          <a:prstGeom prst="rect">
            <a:avLst/>
          </a:prstGeom>
        </p:spPr>
      </p:pic>
      <p:pic>
        <p:nvPicPr>
          <p:cNvPr id="137" name="Picture 136"/>
          <p:cNvPicPr>
            <a:picLocks noChangeAspect="1"/>
          </p:cNvPicPr>
          <p:nvPr/>
        </p:nvPicPr>
        <p:blipFill>
          <a:blip r:embed="rId90"/>
          <a:stretch>
            <a:fillRect/>
          </a:stretch>
        </p:blipFill>
        <p:spPr>
          <a:xfrm rot="172214">
            <a:off x="6674425" y="5120052"/>
            <a:ext cx="407293" cy="173599"/>
          </a:xfrm>
          <a:prstGeom prst="rect">
            <a:avLst/>
          </a:prstGeom>
        </p:spPr>
      </p:pic>
      <p:pic>
        <p:nvPicPr>
          <p:cNvPr id="138" name="Picture 137"/>
          <p:cNvPicPr>
            <a:picLocks noChangeAspect="1"/>
          </p:cNvPicPr>
          <p:nvPr/>
        </p:nvPicPr>
        <p:blipFill>
          <a:blip r:embed="rId91"/>
          <a:stretch>
            <a:fillRect/>
          </a:stretch>
        </p:blipFill>
        <p:spPr>
          <a:xfrm>
            <a:off x="7270041" y="4993802"/>
            <a:ext cx="554569" cy="300737"/>
          </a:xfrm>
          <a:prstGeom prst="rect">
            <a:avLst/>
          </a:prstGeom>
        </p:spPr>
      </p:pic>
      <p:pic>
        <p:nvPicPr>
          <p:cNvPr id="139" name="Picture 138"/>
          <p:cNvPicPr>
            <a:picLocks noChangeAspect="1"/>
          </p:cNvPicPr>
          <p:nvPr/>
        </p:nvPicPr>
        <p:blipFill>
          <a:blip r:embed="rId92"/>
          <a:stretch>
            <a:fillRect/>
          </a:stretch>
        </p:blipFill>
        <p:spPr>
          <a:xfrm>
            <a:off x="7925859" y="5021544"/>
            <a:ext cx="327485" cy="317709"/>
          </a:xfrm>
          <a:prstGeom prst="rect">
            <a:avLst/>
          </a:prstGeom>
        </p:spPr>
      </p:pic>
      <p:pic>
        <p:nvPicPr>
          <p:cNvPr id="140" name="Picture 139"/>
          <p:cNvPicPr>
            <a:picLocks noChangeAspect="1"/>
          </p:cNvPicPr>
          <p:nvPr/>
        </p:nvPicPr>
        <p:blipFill>
          <a:blip r:embed="rId93"/>
          <a:stretch>
            <a:fillRect/>
          </a:stretch>
        </p:blipFill>
        <p:spPr>
          <a:xfrm>
            <a:off x="8363424" y="5053279"/>
            <a:ext cx="524136" cy="237030"/>
          </a:xfrm>
          <a:prstGeom prst="rect">
            <a:avLst/>
          </a:prstGeom>
        </p:spPr>
      </p:pic>
      <p:pic>
        <p:nvPicPr>
          <p:cNvPr id="141" name="Picture 140"/>
          <p:cNvPicPr>
            <a:picLocks noChangeAspect="1"/>
          </p:cNvPicPr>
          <p:nvPr/>
        </p:nvPicPr>
        <p:blipFill>
          <a:blip r:embed="rId94"/>
          <a:stretch>
            <a:fillRect/>
          </a:stretch>
        </p:blipFill>
        <p:spPr>
          <a:xfrm>
            <a:off x="8335290" y="4817706"/>
            <a:ext cx="634306" cy="156907"/>
          </a:xfrm>
          <a:prstGeom prst="rect">
            <a:avLst/>
          </a:prstGeom>
        </p:spPr>
      </p:pic>
      <p:pic>
        <p:nvPicPr>
          <p:cNvPr id="142" name="Picture 141"/>
          <p:cNvPicPr>
            <a:picLocks noChangeAspect="1"/>
          </p:cNvPicPr>
          <p:nvPr/>
        </p:nvPicPr>
        <p:blipFill>
          <a:blip r:embed="rId95"/>
          <a:stretch>
            <a:fillRect/>
          </a:stretch>
        </p:blipFill>
        <p:spPr>
          <a:xfrm>
            <a:off x="1997544" y="4314900"/>
            <a:ext cx="620952" cy="200306"/>
          </a:xfrm>
          <a:prstGeom prst="rect">
            <a:avLst/>
          </a:prstGeom>
        </p:spPr>
      </p:pic>
      <p:pic>
        <p:nvPicPr>
          <p:cNvPr id="143" name="Picture 142"/>
          <p:cNvPicPr>
            <a:picLocks noChangeAspect="1"/>
          </p:cNvPicPr>
          <p:nvPr/>
        </p:nvPicPr>
        <p:blipFill>
          <a:blip r:embed="rId96"/>
          <a:stretch>
            <a:fillRect/>
          </a:stretch>
        </p:blipFill>
        <p:spPr>
          <a:xfrm>
            <a:off x="1539694" y="4108528"/>
            <a:ext cx="597584" cy="183615"/>
          </a:xfrm>
          <a:prstGeom prst="rect">
            <a:avLst/>
          </a:prstGeom>
        </p:spPr>
      </p:pic>
      <p:pic>
        <p:nvPicPr>
          <p:cNvPr id="144" name="Picture 143"/>
          <p:cNvPicPr>
            <a:picLocks noChangeAspect="1"/>
          </p:cNvPicPr>
          <p:nvPr/>
        </p:nvPicPr>
        <p:blipFill>
          <a:blip r:embed="rId97"/>
          <a:stretch>
            <a:fillRect/>
          </a:stretch>
        </p:blipFill>
        <p:spPr>
          <a:xfrm>
            <a:off x="4952229" y="3975322"/>
            <a:ext cx="617615" cy="223677"/>
          </a:xfrm>
          <a:prstGeom prst="rect">
            <a:avLst/>
          </a:prstGeom>
        </p:spPr>
      </p:pic>
      <p:pic>
        <p:nvPicPr>
          <p:cNvPr id="145" name="Picture 144"/>
          <p:cNvPicPr>
            <a:picLocks noChangeAspect="1"/>
          </p:cNvPicPr>
          <p:nvPr/>
        </p:nvPicPr>
        <p:blipFill>
          <a:blip r:embed="rId95"/>
          <a:stretch>
            <a:fillRect/>
          </a:stretch>
        </p:blipFill>
        <p:spPr>
          <a:xfrm>
            <a:off x="4376358" y="4015883"/>
            <a:ext cx="564502" cy="182096"/>
          </a:xfrm>
          <a:prstGeom prst="rect">
            <a:avLst/>
          </a:prstGeom>
        </p:spPr>
      </p:pic>
      <p:pic>
        <p:nvPicPr>
          <p:cNvPr id="146" name="Picture 145"/>
          <p:cNvPicPr>
            <a:picLocks noChangeAspect="1"/>
          </p:cNvPicPr>
          <p:nvPr/>
        </p:nvPicPr>
        <p:blipFill>
          <a:blip r:embed="rId98"/>
          <a:stretch>
            <a:fillRect/>
          </a:stretch>
        </p:blipFill>
        <p:spPr>
          <a:xfrm>
            <a:off x="4393254" y="4244960"/>
            <a:ext cx="688936" cy="254936"/>
          </a:xfrm>
          <a:prstGeom prst="rect">
            <a:avLst/>
          </a:prstGeom>
        </p:spPr>
      </p:pic>
      <p:pic>
        <p:nvPicPr>
          <p:cNvPr id="226" name="Picture 225"/>
          <p:cNvPicPr>
            <a:picLocks noChangeAspect="1"/>
          </p:cNvPicPr>
          <p:nvPr/>
        </p:nvPicPr>
        <p:blipFill>
          <a:blip r:embed="rId99"/>
          <a:stretch>
            <a:fillRect/>
          </a:stretch>
        </p:blipFill>
        <p:spPr>
          <a:xfrm>
            <a:off x="8103730" y="1637146"/>
            <a:ext cx="624728" cy="367524"/>
          </a:xfrm>
          <a:prstGeom prst="rect">
            <a:avLst/>
          </a:prstGeom>
        </p:spPr>
      </p:pic>
      <p:cxnSp>
        <p:nvCxnSpPr>
          <p:cNvPr id="12" name="Straight Connector 11"/>
          <p:cNvCxnSpPr/>
          <p:nvPr/>
        </p:nvCxnSpPr>
        <p:spPr>
          <a:xfrm>
            <a:off x="0" y="6449234"/>
            <a:ext cx="9144000" cy="1973"/>
          </a:xfrm>
          <a:prstGeom prst="line">
            <a:avLst/>
          </a:prstGeom>
        </p:spPr>
        <p:style>
          <a:lnRef idx="2">
            <a:schemeClr val="accent1"/>
          </a:lnRef>
          <a:fillRef idx="0">
            <a:schemeClr val="accent1"/>
          </a:fillRef>
          <a:effectRef idx="1">
            <a:schemeClr val="accent1"/>
          </a:effectRef>
          <a:fontRef idx="minor">
            <a:schemeClr val="tx1"/>
          </a:fontRef>
        </p:style>
      </p:cxnSp>
      <p:sp>
        <p:nvSpPr>
          <p:cNvPr id="13" name="Footer Placeholder 12"/>
          <p:cNvSpPr>
            <a:spLocks noGrp="1"/>
          </p:cNvSpPr>
          <p:nvPr>
            <p:ph type="ftr" sz="quarter" idx="11"/>
          </p:nvPr>
        </p:nvSpPr>
        <p:spPr>
          <a:xfrm>
            <a:off x="3124689" y="6566131"/>
            <a:ext cx="2895600" cy="365125"/>
          </a:xfrm>
        </p:spPr>
        <p:txBody>
          <a:bodyPr/>
          <a:lstStyle/>
          <a:p>
            <a:r>
              <a:rPr lang="en-US" dirty="0" err="1">
                <a:solidFill>
                  <a:schemeClr val="tx1">
                    <a:lumMod val="95000"/>
                    <a:lumOff val="5000"/>
                  </a:schemeClr>
                </a:solidFill>
              </a:rPr>
              <a:t>S</a:t>
            </a:r>
            <a:r>
              <a:rPr lang="en-US" dirty="0" err="1" smtClean="0">
                <a:solidFill>
                  <a:schemeClr val="tx1">
                    <a:lumMod val="95000"/>
                    <a:lumOff val="5000"/>
                  </a:schemeClr>
                </a:solidFill>
              </a:rPr>
              <a:t>om</a:t>
            </a:r>
            <a:r>
              <a:rPr lang="en-US" dirty="0" smtClean="0">
                <a:solidFill>
                  <a:schemeClr val="tx1">
                    <a:lumMod val="95000"/>
                    <a:lumOff val="5000"/>
                  </a:schemeClr>
                </a:solidFill>
              </a:rPr>
              <a:t> Mittal</a:t>
            </a:r>
          </a:p>
        </p:txBody>
      </p:sp>
    </p:spTree>
    <p:extLst>
      <p:ext uri="{BB962C8B-B14F-4D97-AF65-F5344CB8AC3E}">
        <p14:creationId xmlns:p14="http://schemas.microsoft.com/office/powerpoint/2010/main" val="4183113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338" y="857251"/>
            <a:ext cx="8272951" cy="4692616"/>
          </a:xfrm>
        </p:spPr>
        <p:txBody>
          <a:bodyPr>
            <a:normAutofit/>
          </a:bodyPr>
          <a:lstStyle/>
          <a:p>
            <a:pPr marL="0" indent="0">
              <a:buNone/>
            </a:pPr>
            <a:r>
              <a:rPr lang="en-US" sz="2400" b="1" u="sng" dirty="0">
                <a:solidFill>
                  <a:schemeClr val="accent1">
                    <a:lumMod val="75000"/>
                  </a:schemeClr>
                </a:solidFill>
                <a:latin typeface="Arial" panose="020B0604020202020204" pitchFamily="34" charset="0"/>
                <a:cs typeface="Arial" panose="020B0604020202020204" pitchFamily="34" charset="0"/>
              </a:rPr>
              <a:t>Commonly Mentioned Reasons :</a:t>
            </a:r>
          </a:p>
          <a:p>
            <a:r>
              <a:rPr lang="en-US" sz="2000" dirty="0" smtClean="0">
                <a:solidFill>
                  <a:schemeClr val="accent5">
                    <a:lumMod val="50000"/>
                  </a:schemeClr>
                </a:solidFill>
                <a:latin typeface="Arial" panose="020B0604020202020204" pitchFamily="34" charset="0"/>
                <a:cs typeface="Arial" panose="020B0604020202020204" pitchFamily="34" charset="0"/>
              </a:rPr>
              <a:t>Concerns of regulations/approvals/safety.</a:t>
            </a:r>
          </a:p>
          <a:p>
            <a:r>
              <a:rPr lang="en-US" sz="2000" dirty="0" smtClean="0">
                <a:solidFill>
                  <a:schemeClr val="accent5">
                    <a:lumMod val="50000"/>
                  </a:schemeClr>
                </a:solidFill>
                <a:latin typeface="Arial" panose="020B0604020202020204" pitchFamily="34" charset="0"/>
                <a:cs typeface="Arial" panose="020B0604020202020204" pitchFamily="34" charset="0"/>
              </a:rPr>
              <a:t>Concerns of privacy/data protection.</a:t>
            </a:r>
          </a:p>
          <a:p>
            <a:r>
              <a:rPr lang="en-US" sz="2000" dirty="0" smtClean="0">
                <a:solidFill>
                  <a:schemeClr val="accent5">
                    <a:lumMod val="50000"/>
                  </a:schemeClr>
                </a:solidFill>
                <a:latin typeface="Arial" panose="020B0604020202020204" pitchFamily="34" charset="0"/>
                <a:cs typeface="Arial" panose="020B0604020202020204" pitchFamily="34" charset="0"/>
              </a:rPr>
              <a:t>Lack of common standards on EMR &amp; diagnostic/medical devices. </a:t>
            </a:r>
          </a:p>
          <a:p>
            <a:r>
              <a:rPr lang="en-US" sz="2000" dirty="0" smtClean="0">
                <a:solidFill>
                  <a:schemeClr val="accent5">
                    <a:lumMod val="50000"/>
                  </a:schemeClr>
                </a:solidFill>
                <a:latin typeface="Arial" panose="020B0604020202020204" pitchFamily="34" charset="0"/>
                <a:cs typeface="Arial" panose="020B0604020202020204" pitchFamily="34" charset="0"/>
              </a:rPr>
              <a:t>Some technologies don’t address: Real Problem.</a:t>
            </a:r>
          </a:p>
          <a:p>
            <a:r>
              <a:rPr lang="en-US" sz="2000" dirty="0" smtClean="0">
                <a:solidFill>
                  <a:schemeClr val="accent5">
                    <a:lumMod val="50000"/>
                  </a:schemeClr>
                </a:solidFill>
                <a:latin typeface="Arial" panose="020B0604020202020204" pitchFamily="34" charset="0"/>
                <a:cs typeface="Arial" panose="020B0604020202020204" pitchFamily="34" charset="0"/>
              </a:rPr>
              <a:t>Slows down Physician - Technology is impersonal.</a:t>
            </a:r>
          </a:p>
          <a:p>
            <a:pPr marL="0" indent="0">
              <a:buNone/>
            </a:pPr>
            <a:r>
              <a:rPr lang="en-US" sz="2400" b="1" u="sng" dirty="0" smtClean="0">
                <a:solidFill>
                  <a:schemeClr val="accent1">
                    <a:lumMod val="75000"/>
                  </a:schemeClr>
                </a:solidFill>
                <a:latin typeface="Arial" panose="020B0604020202020204" pitchFamily="34" charset="0"/>
                <a:cs typeface="Arial" panose="020B0604020202020204" pitchFamily="34" charset="0"/>
              </a:rPr>
              <a:t>Main Barriers though are:</a:t>
            </a:r>
            <a:endParaRPr lang="en-US" sz="2400" u="sng" dirty="0" smtClean="0">
              <a:solidFill>
                <a:schemeClr val="accent1">
                  <a:lumMod val="75000"/>
                </a:schemeClr>
              </a:solidFill>
              <a:latin typeface="Arial" panose="020B0604020202020204" pitchFamily="34" charset="0"/>
              <a:cs typeface="Arial" panose="020B0604020202020204" pitchFamily="34" charset="0"/>
            </a:endParaRPr>
          </a:p>
          <a:p>
            <a:r>
              <a:rPr lang="en-US" sz="2000" dirty="0" smtClean="0">
                <a:solidFill>
                  <a:schemeClr val="accent2"/>
                </a:solidFill>
                <a:latin typeface="Arial" panose="020B0604020202020204" pitchFamily="34" charset="0"/>
                <a:cs typeface="Arial" panose="020B0604020202020204" pitchFamily="34" charset="0"/>
              </a:rPr>
              <a:t>No “Burning platform”- Lack of urgency.</a:t>
            </a:r>
          </a:p>
          <a:p>
            <a:r>
              <a:rPr lang="en-US" sz="2000" dirty="0" smtClean="0">
                <a:solidFill>
                  <a:schemeClr val="accent2"/>
                </a:solidFill>
                <a:latin typeface="Arial" panose="020B0604020202020204" pitchFamily="34" charset="0"/>
                <a:cs typeface="Arial" panose="020B0604020202020204" pitchFamily="34" charset="0"/>
              </a:rPr>
              <a:t>Culture not amenable to change.</a:t>
            </a:r>
          </a:p>
          <a:p>
            <a:r>
              <a:rPr lang="en-US" sz="2000" dirty="0" smtClean="0">
                <a:solidFill>
                  <a:schemeClr val="accent2"/>
                </a:solidFill>
                <a:latin typeface="Arial" panose="020B0604020202020204" pitchFamily="34" charset="0"/>
                <a:cs typeface="Arial" panose="020B0604020202020204" pitchFamily="34" charset="0"/>
              </a:rPr>
              <a:t>Lack of vision &amp; leadership drive.</a:t>
            </a:r>
          </a:p>
          <a:p>
            <a:r>
              <a:rPr lang="en-US" sz="2000" dirty="0" smtClean="0">
                <a:solidFill>
                  <a:schemeClr val="accent2"/>
                </a:solidFill>
                <a:latin typeface="Arial" panose="020B0604020202020204" pitchFamily="34" charset="0"/>
                <a:cs typeface="Arial" panose="020B0604020202020204" pitchFamily="34" charset="0"/>
              </a:rPr>
              <a:t>Risk Aversion.</a:t>
            </a:r>
          </a:p>
          <a:p>
            <a:r>
              <a:rPr lang="en-US" sz="2000" dirty="0" smtClean="0">
                <a:solidFill>
                  <a:schemeClr val="accent2"/>
                </a:solidFill>
                <a:latin typeface="Arial" panose="020B0604020202020204" pitchFamily="34" charset="0"/>
                <a:cs typeface="Arial" panose="020B0604020202020204" pitchFamily="34" charset="0"/>
              </a:rPr>
              <a:t>Belief it is expensive &amp; unaffordable.</a:t>
            </a:r>
          </a:p>
          <a:p>
            <a:pPr marL="0" indent="0">
              <a:buNone/>
            </a:pPr>
            <a:endParaRPr lang="en-US" sz="2000" dirty="0">
              <a:solidFill>
                <a:schemeClr val="accent2"/>
              </a:solidFill>
            </a:endParaRPr>
          </a:p>
        </p:txBody>
      </p:sp>
      <p:sp>
        <p:nvSpPr>
          <p:cNvPr id="7" name="Footer Placeholder 6"/>
          <p:cNvSpPr>
            <a:spLocks noGrp="1"/>
          </p:cNvSpPr>
          <p:nvPr>
            <p:ph type="ftr" sz="quarter" idx="11"/>
          </p:nvPr>
        </p:nvSpPr>
        <p:spPr/>
        <p:txBody>
          <a:bodyPr/>
          <a:lstStyle/>
          <a:p>
            <a:r>
              <a:rPr lang="en-US" sz="1200" dirty="0" err="1" smtClean="0">
                <a:solidFill>
                  <a:schemeClr val="bg2">
                    <a:lumMod val="10000"/>
                  </a:schemeClr>
                </a:solidFill>
              </a:rPr>
              <a:t>Som</a:t>
            </a:r>
            <a:r>
              <a:rPr lang="en-US" sz="1200" dirty="0" smtClean="0">
                <a:solidFill>
                  <a:schemeClr val="bg2">
                    <a:lumMod val="10000"/>
                  </a:schemeClr>
                </a:solidFill>
              </a:rPr>
              <a:t> Mittal</a:t>
            </a:r>
            <a:endParaRPr lang="en-US" sz="1200" dirty="0">
              <a:solidFill>
                <a:schemeClr val="bg2">
                  <a:lumMod val="10000"/>
                </a:schemeClr>
              </a:solidFill>
            </a:endParaRPr>
          </a:p>
        </p:txBody>
      </p:sp>
      <p:sp>
        <p:nvSpPr>
          <p:cNvPr id="2" name="Title 1"/>
          <p:cNvSpPr>
            <a:spLocks noGrp="1"/>
          </p:cNvSpPr>
          <p:nvPr>
            <p:ph type="title" idx="4294967295"/>
          </p:nvPr>
        </p:nvSpPr>
        <p:spPr>
          <a:xfrm>
            <a:off x="228600" y="-114299"/>
            <a:ext cx="8230089" cy="871538"/>
          </a:xfrm>
        </p:spPr>
        <p:txBody>
          <a:bodyPr>
            <a:normAutofit fontScale="90000"/>
          </a:bodyPr>
          <a:lstStyle/>
          <a:p>
            <a:pPr algn="l">
              <a:spcBef>
                <a:spcPct val="20000"/>
              </a:spcBef>
            </a:pPr>
            <a:r>
              <a:rPr lang="en-US" sz="3100" b="1" dirty="0">
                <a:latin typeface="Arial" panose="020B0604020202020204" pitchFamily="34" charset="0"/>
                <a:cs typeface="Arial" panose="020B0604020202020204" pitchFamily="34" charset="0"/>
              </a:rPr>
              <a:t/>
            </a:r>
            <a:br>
              <a:rPr lang="en-US" sz="3100" b="1" dirty="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Barriers to Technology Adoption in Healthcare</a:t>
            </a:r>
            <a:r>
              <a:rPr lang="en-US" b="1" dirty="0" smtClean="0"/>
              <a:t/>
            </a:r>
            <a:br>
              <a:rPr lang="en-US" b="1" dirty="0" smtClean="0"/>
            </a:br>
            <a:endParaRPr lang="en-US" sz="2700" b="1" dirty="0">
              <a:solidFill>
                <a:schemeClr val="accent1">
                  <a:lumMod val="75000"/>
                </a:schemeClr>
              </a:solidFill>
              <a:latin typeface="Arial" panose="020B0604020202020204" pitchFamily="34" charset="0"/>
              <a:ea typeface="+mn-ea"/>
              <a:cs typeface="Arial" panose="020B0604020202020204" pitchFamily="34" charset="0"/>
            </a:endParaRPr>
          </a:p>
        </p:txBody>
      </p:sp>
      <p:sp>
        <p:nvSpPr>
          <p:cNvPr id="8" name="Slide Number Placeholder 7"/>
          <p:cNvSpPr>
            <a:spLocks noGrp="1"/>
          </p:cNvSpPr>
          <p:nvPr>
            <p:ph type="sldNum" sz="quarter" idx="4294967295"/>
          </p:nvPr>
        </p:nvSpPr>
        <p:spPr>
          <a:xfrm>
            <a:off x="6746430" y="3203559"/>
            <a:ext cx="2133600" cy="789887"/>
          </a:xfrm>
        </p:spPr>
        <p:txBody>
          <a:bodyPr/>
          <a:lstStyle/>
          <a:p>
            <a:r>
              <a:rPr lang="en-US" sz="1200" dirty="0" smtClean="0">
                <a:solidFill>
                  <a:schemeClr val="bg1"/>
                </a:solidFill>
              </a:rPr>
              <a:t>28</a:t>
            </a:r>
          </a:p>
          <a:p>
            <a:endParaRPr lang="en-US" sz="1200" dirty="0" smtClean="0"/>
          </a:p>
          <a:p>
            <a:endParaRPr lang="en-US" sz="1200" dirty="0"/>
          </a:p>
        </p:txBody>
      </p:sp>
      <p:sp>
        <p:nvSpPr>
          <p:cNvPr id="4" name="TextBox 3"/>
          <p:cNvSpPr txBox="1"/>
          <p:nvPr/>
        </p:nvSpPr>
        <p:spPr>
          <a:xfrm>
            <a:off x="228600" y="5572125"/>
            <a:ext cx="8758238" cy="707886"/>
          </a:xfrm>
          <a:prstGeom prst="rect">
            <a:avLst/>
          </a:prstGeom>
          <a:solidFill>
            <a:schemeClr val="accent5">
              <a:lumMod val="40000"/>
              <a:lumOff val="60000"/>
            </a:schemeClr>
          </a:solidFill>
        </p:spPr>
        <p:txBody>
          <a:bodyPr wrap="square" rtlCol="0">
            <a:spAutoFit/>
          </a:bodyPr>
          <a:lstStyle/>
          <a:p>
            <a:pPr algn="ctr"/>
            <a:r>
              <a:rPr lang="en-US" sz="2000" b="1" dirty="0" smtClean="0">
                <a:solidFill>
                  <a:schemeClr val="accent1">
                    <a:lumMod val="50000"/>
                  </a:schemeClr>
                </a:solidFill>
                <a:latin typeface="Arial" panose="020B0604020202020204" pitchFamily="34" charset="0"/>
                <a:cs typeface="Arial" panose="020B0604020202020204" pitchFamily="34" charset="0"/>
              </a:rPr>
              <a:t>These are common across sectors - disruption is happening everywhere</a:t>
            </a:r>
            <a:endParaRPr lang="en-US" sz="2000" b="1" dirty="0">
              <a:solidFill>
                <a:schemeClr val="accent1">
                  <a:lumMod val="50000"/>
                </a:schemeClr>
              </a:solidFill>
              <a:latin typeface="Arial" panose="020B0604020202020204" pitchFamily="34" charset="0"/>
              <a:cs typeface="Arial" panose="020B0604020202020204" pitchFamily="34" charset="0"/>
            </a:endParaRPr>
          </a:p>
        </p:txBody>
      </p:sp>
      <p:cxnSp>
        <p:nvCxnSpPr>
          <p:cNvPr id="6" name="Straight Connector 5"/>
          <p:cNvCxnSpPr/>
          <p:nvPr/>
        </p:nvCxnSpPr>
        <p:spPr>
          <a:xfrm>
            <a:off x="0" y="6387353"/>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31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89" y="771298"/>
            <a:ext cx="8229600" cy="4472215"/>
          </a:xfrm>
        </p:spPr>
        <p:txBody>
          <a:bodyPr>
            <a:normAutofit/>
          </a:bodyPr>
          <a:lstStyle/>
          <a:p>
            <a:r>
              <a:rPr lang="en-US" sz="2400" dirty="0" smtClean="0">
                <a:solidFill>
                  <a:schemeClr val="accent5">
                    <a:lumMod val="50000"/>
                  </a:schemeClr>
                </a:solidFill>
                <a:latin typeface="Arial" panose="020B0604020202020204" pitchFamily="34" charset="0"/>
                <a:cs typeface="Arial" panose="020B0604020202020204" pitchFamily="34" charset="0"/>
              </a:rPr>
              <a:t>New digital technology are here and now and an evolving fast.</a:t>
            </a:r>
          </a:p>
          <a:p>
            <a:r>
              <a:rPr lang="en-US" sz="2400" dirty="0" smtClean="0">
                <a:solidFill>
                  <a:schemeClr val="accent5">
                    <a:lumMod val="50000"/>
                  </a:schemeClr>
                </a:solidFill>
                <a:latin typeface="Arial" panose="020B0604020202020204" pitchFamily="34" charset="0"/>
                <a:cs typeface="Arial" panose="020B0604020202020204" pitchFamily="34" charset="0"/>
              </a:rPr>
              <a:t>Conventional Healthcare would not solve India’s large healthcare needs (Primary, Secondary, Tertiary)- Need to Leverage Digital.</a:t>
            </a:r>
          </a:p>
          <a:p>
            <a:r>
              <a:rPr lang="en-US" sz="2400" dirty="0" smtClean="0">
                <a:solidFill>
                  <a:schemeClr val="accent5">
                    <a:lumMod val="50000"/>
                  </a:schemeClr>
                </a:solidFill>
                <a:latin typeface="Arial" panose="020B0604020202020204" pitchFamily="34" charset="0"/>
                <a:cs typeface="Arial" panose="020B0604020202020204" pitchFamily="34" charset="0"/>
              </a:rPr>
              <a:t>Digital Tech are affordable and cost of adoption relatively low.</a:t>
            </a:r>
          </a:p>
          <a:p>
            <a:r>
              <a:rPr lang="en-US" sz="2400" dirty="0" smtClean="0">
                <a:solidFill>
                  <a:schemeClr val="accent5">
                    <a:lumMod val="50000"/>
                  </a:schemeClr>
                </a:solidFill>
                <a:latin typeface="Arial" panose="020B0604020202020204" pitchFamily="34" charset="0"/>
                <a:cs typeface="Arial" panose="020B0604020202020204" pitchFamily="34" charset="0"/>
              </a:rPr>
              <a:t>Needs a mind set change.  If we resist we risk being     getting marginalized.</a:t>
            </a:r>
          </a:p>
          <a:p>
            <a:r>
              <a:rPr lang="en-US" sz="2400" dirty="0" smtClean="0">
                <a:solidFill>
                  <a:schemeClr val="accent5">
                    <a:lumMod val="50000"/>
                  </a:schemeClr>
                </a:solidFill>
                <a:latin typeface="Arial" panose="020B0604020202020204" pitchFamily="34" charset="0"/>
                <a:cs typeface="Arial" panose="020B0604020202020204" pitchFamily="34" charset="0"/>
              </a:rPr>
              <a:t>India has unique opportunity as we have not baggage and can leapfrog as we did with mobile, </a:t>
            </a:r>
            <a:r>
              <a:rPr lang="en-US" sz="2400" dirty="0" err="1">
                <a:solidFill>
                  <a:schemeClr val="accent5">
                    <a:lumMod val="50000"/>
                  </a:schemeClr>
                </a:solidFill>
                <a:latin typeface="Arial" panose="020B0604020202020204" pitchFamily="34" charset="0"/>
                <a:cs typeface="Arial" panose="020B0604020202020204" pitchFamily="34" charset="0"/>
              </a:rPr>
              <a:t>A</a:t>
            </a:r>
            <a:r>
              <a:rPr lang="en-US" sz="2400" dirty="0" err="1" smtClean="0">
                <a:solidFill>
                  <a:schemeClr val="accent5">
                    <a:lumMod val="50000"/>
                  </a:schemeClr>
                </a:solidFill>
                <a:latin typeface="Arial" panose="020B0604020202020204" pitchFamily="34" charset="0"/>
                <a:cs typeface="Arial" panose="020B0604020202020204" pitchFamily="34" charset="0"/>
              </a:rPr>
              <a:t>adhar</a:t>
            </a:r>
            <a:r>
              <a:rPr lang="en-US" sz="2400" dirty="0" smtClean="0">
                <a:solidFill>
                  <a:schemeClr val="accent5">
                    <a:lumMod val="50000"/>
                  </a:schemeClr>
                </a:solidFill>
                <a:latin typeface="Arial" panose="020B0604020202020204" pitchFamily="34" charset="0"/>
                <a:cs typeface="Arial" panose="020B0604020202020204" pitchFamily="34" charset="0"/>
              </a:rPr>
              <a:t> etc.</a:t>
            </a:r>
            <a:endParaRPr lang="en-US" sz="2400" dirty="0">
              <a:solidFill>
                <a:schemeClr val="accent5">
                  <a:lumMod val="50000"/>
                </a:scheme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endParaRPr lang="en-US" dirty="0">
              <a:solidFill>
                <a:schemeClr val="tx1">
                  <a:lumMod val="95000"/>
                  <a:lumOff val="5000"/>
                </a:schemeClr>
              </a:solidFill>
            </a:endParaRPr>
          </a:p>
        </p:txBody>
      </p:sp>
      <p:sp>
        <p:nvSpPr>
          <p:cNvPr id="2" name="Title 1"/>
          <p:cNvSpPr>
            <a:spLocks noGrp="1"/>
          </p:cNvSpPr>
          <p:nvPr>
            <p:ph type="title" idx="4294967295"/>
          </p:nvPr>
        </p:nvSpPr>
        <p:spPr>
          <a:xfrm>
            <a:off x="228600" y="274639"/>
            <a:ext cx="6472255" cy="259388"/>
          </a:xfrm>
        </p:spPr>
        <p:txBody>
          <a:bodyPr>
            <a:noAutofit/>
          </a:bodyPr>
          <a:lstStyle/>
          <a:p>
            <a:pPr algn="l"/>
            <a:r>
              <a:rPr lang="en-US" sz="2800" b="1" dirty="0" smtClean="0">
                <a:latin typeface="Arial" panose="020B0604020202020204" pitchFamily="34" charset="0"/>
                <a:cs typeface="Arial" panose="020B0604020202020204" pitchFamily="34" charset="0"/>
              </a:rPr>
              <a:t>Conclusion &amp; What Next</a:t>
            </a:r>
            <a:endParaRPr lang="en-US" sz="28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294967295"/>
          </p:nvPr>
        </p:nvSpPr>
        <p:spPr>
          <a:xfrm>
            <a:off x="5710237" y="6173787"/>
            <a:ext cx="2162176" cy="365125"/>
          </a:xfrm>
        </p:spPr>
        <p:txBody>
          <a:bodyPr/>
          <a:lstStyle/>
          <a:p>
            <a:fld id="{3E1A41CF-8462-4BDC-BB2B-71A147090224}" type="slidenum">
              <a:rPr lang="en-US" smtClean="0">
                <a:solidFill>
                  <a:schemeClr val="bg1"/>
                </a:solidFill>
              </a:rPr>
              <a:t>27</a:t>
            </a:fld>
            <a:endParaRPr lang="en-US" dirty="0">
              <a:solidFill>
                <a:schemeClr val="bg1"/>
              </a:solidFill>
            </a:endParaRPr>
          </a:p>
        </p:txBody>
      </p:sp>
      <p:sp>
        <p:nvSpPr>
          <p:cNvPr id="7" name="TextBox 6"/>
          <p:cNvSpPr txBox="1"/>
          <p:nvPr/>
        </p:nvSpPr>
        <p:spPr>
          <a:xfrm>
            <a:off x="228600" y="5466979"/>
            <a:ext cx="8458689" cy="400110"/>
          </a:xfrm>
          <a:prstGeom prst="rect">
            <a:avLst/>
          </a:prstGeom>
          <a:solidFill>
            <a:schemeClr val="accent1">
              <a:lumMod val="40000"/>
              <a:lumOff val="60000"/>
            </a:schemeClr>
          </a:solidFill>
        </p:spPr>
        <p:txBody>
          <a:bodyPr wrap="square" rtlCol="0">
            <a:spAutoFit/>
          </a:bodyPr>
          <a:lstStyle/>
          <a:p>
            <a:pPr algn="ctr"/>
            <a:r>
              <a:rPr lang="en-US" sz="2000" b="1" dirty="0" smtClean="0">
                <a:solidFill>
                  <a:srgbClr val="3333CC"/>
                </a:solidFill>
                <a:latin typeface="Arial" panose="020B0604020202020204" pitchFamily="34" charset="0"/>
                <a:cs typeface="Arial" panose="020B0604020202020204" pitchFamily="34" charset="0"/>
              </a:rPr>
              <a:t>Work with Health Tech companies to create India Specific Solutions.</a:t>
            </a:r>
            <a:endParaRPr lang="en-US" sz="2000" b="1" dirty="0">
              <a:solidFill>
                <a:srgbClr val="3333CC"/>
              </a:solidFill>
              <a:latin typeface="Arial" panose="020B0604020202020204" pitchFamily="34" charset="0"/>
              <a:cs typeface="Arial" panose="020B0604020202020204" pitchFamily="34" charset="0"/>
            </a:endParaRPr>
          </a:p>
        </p:txBody>
      </p:sp>
      <p:cxnSp>
        <p:nvCxnSpPr>
          <p:cNvPr id="8" name="Straight Connector 7"/>
          <p:cNvCxnSpPr/>
          <p:nvPr/>
        </p:nvCxnSpPr>
        <p:spPr>
          <a:xfrm>
            <a:off x="0" y="6173787"/>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289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err="1" smtClean="0">
                <a:solidFill>
                  <a:schemeClr val="tx1"/>
                </a:solidFill>
              </a:rPr>
              <a:t>Som</a:t>
            </a:r>
            <a:r>
              <a:rPr lang="en-US" dirty="0" smtClean="0">
                <a:solidFill>
                  <a:schemeClr val="tx1"/>
                </a:solidFill>
              </a:rPr>
              <a:t> Mittal</a:t>
            </a:r>
          </a:p>
        </p:txBody>
      </p:sp>
      <p:sp>
        <p:nvSpPr>
          <p:cNvPr id="6" name="TextBox 5"/>
          <p:cNvSpPr txBox="1"/>
          <p:nvPr/>
        </p:nvSpPr>
        <p:spPr>
          <a:xfrm>
            <a:off x="658906" y="2027891"/>
            <a:ext cx="7530353" cy="2554545"/>
          </a:xfrm>
          <a:prstGeom prst="rect">
            <a:avLst/>
          </a:prstGeom>
          <a:noFill/>
        </p:spPr>
        <p:txBody>
          <a:bodyPr wrap="square" rtlCol="0">
            <a:spAutoFit/>
          </a:bodyPr>
          <a:lstStyle/>
          <a:p>
            <a:pPr algn="ctr"/>
            <a:r>
              <a:rPr lang="en-US" sz="4000" b="1" dirty="0" smtClean="0">
                <a:solidFill>
                  <a:srgbClr val="3333CC"/>
                </a:solidFill>
                <a:latin typeface="Adobe Garamond Pro" panose="02020502060506020403" pitchFamily="18" charset="0"/>
                <a:cs typeface="Arial" panose="020B0604020202020204" pitchFamily="34" charset="0"/>
              </a:rPr>
              <a:t>This is the opportunity for Healthcare to Transform </a:t>
            </a:r>
          </a:p>
          <a:p>
            <a:pPr algn="ctr"/>
            <a:r>
              <a:rPr lang="en-US" sz="4000" b="1" dirty="0" smtClean="0">
                <a:solidFill>
                  <a:srgbClr val="3333CC"/>
                </a:solidFill>
                <a:latin typeface="Adobe Garamond Pro" panose="02020502060506020403" pitchFamily="18" charset="0"/>
                <a:cs typeface="Arial" panose="020B0604020202020204" pitchFamily="34" charset="0"/>
              </a:rPr>
              <a:t> Lets collaborate to make it happen.</a:t>
            </a:r>
            <a:endParaRPr lang="en-US" sz="4000" b="1" dirty="0">
              <a:solidFill>
                <a:srgbClr val="3333CC"/>
              </a:solidFill>
              <a:latin typeface="Adobe Garamond Pro" panose="02020502060506020403" pitchFamily="18" charset="0"/>
              <a:cs typeface="Arial" panose="020B0604020202020204" pitchFamily="34" charset="0"/>
            </a:endParaRPr>
          </a:p>
        </p:txBody>
      </p:sp>
      <p:sp>
        <p:nvSpPr>
          <p:cNvPr id="8" name="TextBox 7"/>
          <p:cNvSpPr txBox="1"/>
          <p:nvPr/>
        </p:nvSpPr>
        <p:spPr>
          <a:xfrm>
            <a:off x="8458201" y="6354245"/>
            <a:ext cx="430306" cy="276999"/>
          </a:xfrm>
          <a:prstGeom prst="rect">
            <a:avLst/>
          </a:prstGeom>
          <a:noFill/>
        </p:spPr>
        <p:txBody>
          <a:bodyPr wrap="square" rtlCol="0">
            <a:spAutoFit/>
          </a:bodyPr>
          <a:lstStyle/>
          <a:p>
            <a:r>
              <a:rPr lang="en-US" sz="1200" dirty="0" smtClean="0"/>
              <a:t>28</a:t>
            </a:r>
            <a:endParaRPr lang="en-US" sz="1200" dirty="0"/>
          </a:p>
        </p:txBody>
      </p:sp>
      <p:pic>
        <p:nvPicPr>
          <p:cNvPr id="14338" name="Picture 2" descr="Image result for healthcare images"/>
          <p:cNvPicPr>
            <a:picLocks noChangeAspect="1" noChangeArrowheads="1"/>
          </p:cNvPicPr>
          <p:nvPr/>
        </p:nvPicPr>
        <p:blipFill>
          <a:blip r:embed="rId3">
            <a:duotone>
              <a:prstClr val="black"/>
              <a:schemeClr val="accent1">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a:off x="0" y="301531"/>
            <a:ext cx="2254532" cy="1584981"/>
          </a:xfrm>
          <a:prstGeom prst="rect">
            <a:avLst/>
          </a:prstGeom>
          <a:noFill/>
          <a:extLst>
            <a:ext uri="{909E8E84-426E-40dd-AFC4-6F175D3DCCD1}">
              <a14:hiddenFill xmlns="" xmlns:a14="http://schemas.microsoft.com/office/drawing/2010/main">
                <a:solidFill>
                  <a:srgbClr val="FFFFFF"/>
                </a:solidFill>
              </a14:hiddenFill>
            </a:ext>
          </a:extLst>
        </p:spPr>
      </p:pic>
      <p:pic>
        <p:nvPicPr>
          <p:cNvPr id="14340" name="Picture 4" descr="Image result for healthcar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00" y="301533"/>
            <a:ext cx="2097049" cy="1584980"/>
          </a:xfrm>
          <a:prstGeom prst="rect">
            <a:avLst/>
          </a:prstGeom>
          <a:noFill/>
          <a:extLst>
            <a:ext uri="{909E8E84-426E-40dd-AFC4-6F175D3DCCD1}">
              <a14:hiddenFill xmlns="" xmlns:a14="http://schemas.microsoft.com/office/drawing/2010/main">
                <a:solidFill>
                  <a:srgbClr val="FFFFFF"/>
                </a:solidFill>
              </a14:hiddenFill>
            </a:ext>
          </a:extLst>
        </p:spPr>
      </p:pic>
      <p:pic>
        <p:nvPicPr>
          <p:cNvPr id="14342" name="Picture 6" descr="Image result for healthcare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019" y="301532"/>
            <a:ext cx="2377471" cy="1584981"/>
          </a:xfrm>
          <a:prstGeom prst="rect">
            <a:avLst/>
          </a:prstGeom>
          <a:noFill/>
          <a:extLst>
            <a:ext uri="{909E8E84-426E-40dd-AFC4-6F175D3DCCD1}">
              <a14:hiddenFill xmlns="" xmlns:a14="http://schemas.microsoft.com/office/drawing/2010/main">
                <a:solidFill>
                  <a:srgbClr val="FFFFFF"/>
                </a:solidFill>
              </a14:hiddenFill>
            </a:ext>
          </a:extLst>
        </p:spPr>
      </p:pic>
      <p:pic>
        <p:nvPicPr>
          <p:cNvPr id="14344" name="Picture 8" descr="Image result for healthcare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9659" y="301531"/>
            <a:ext cx="2604341" cy="158498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0" descr="Image result for healthcare technology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52" y="4582437"/>
            <a:ext cx="2195280" cy="141495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2" descr="Image result for healthcare robotics 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3843" y="4625443"/>
            <a:ext cx="1663039" cy="1505807"/>
          </a:xfrm>
          <a:prstGeom prst="rect">
            <a:avLst/>
          </a:prstGeom>
          <a:noFill/>
          <a:extLst>
            <a:ext uri="{909E8E84-426E-40dd-AFC4-6F175D3DCCD1}">
              <a14:hiddenFill xmlns="" xmlns:a14="http://schemas.microsoft.com/office/drawing/2010/main">
                <a:solidFill>
                  <a:srgbClr val="FFFFFF"/>
                </a:solidFill>
              </a14:hiddenFill>
            </a:ext>
          </a:extLst>
        </p:spPr>
      </p:pic>
      <p:pic>
        <p:nvPicPr>
          <p:cNvPr id="14350" name="Picture 14" descr="Image result for healthcare robotics imag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1019" y="4625443"/>
            <a:ext cx="2333340" cy="1521632"/>
          </a:xfrm>
          <a:prstGeom prst="rect">
            <a:avLst/>
          </a:prstGeom>
          <a:noFill/>
          <a:extLst>
            <a:ext uri="{909E8E84-426E-40dd-AFC4-6F175D3DCCD1}">
              <a14:hiddenFill xmlns="" xmlns:a14="http://schemas.microsoft.com/office/drawing/2010/main">
                <a:solidFill>
                  <a:srgbClr val="FFFFFF"/>
                </a:solidFill>
              </a14:hiddenFill>
            </a:ext>
          </a:extLst>
        </p:spPr>
      </p:pic>
      <p:pic>
        <p:nvPicPr>
          <p:cNvPr id="14352" name="Picture 16" descr="Image result for healthcare patient imag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9659" y="4625443"/>
            <a:ext cx="2565510" cy="151742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Straight Connector 3"/>
          <p:cNvCxnSpPr/>
          <p:nvPr/>
        </p:nvCxnSpPr>
        <p:spPr>
          <a:xfrm flipV="1">
            <a:off x="0" y="6342626"/>
            <a:ext cx="9144000" cy="1372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9127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274638"/>
            <a:ext cx="7656286" cy="521039"/>
          </a:xfrm>
        </p:spPr>
        <p:txBody>
          <a:bodyPr>
            <a:noAutofit/>
          </a:bodyPr>
          <a:lstStyle/>
          <a:p>
            <a:pPr algn="l"/>
            <a:r>
              <a:rPr lang="en-US" sz="2800" b="1" dirty="0">
                <a:latin typeface="Arial" panose="020B0604020202020204" pitchFamily="34" charset="0"/>
                <a:cs typeface="Arial" panose="020B0604020202020204" pitchFamily="34" charset="0"/>
              </a:rPr>
              <a:t>What is </a:t>
            </a:r>
            <a:r>
              <a:rPr lang="en-US" sz="2800" b="1" dirty="0" smtClean="0">
                <a:latin typeface="Arial" panose="020B0604020202020204" pitchFamily="34" charset="0"/>
                <a:cs typeface="Arial" panose="020B0604020202020204" pitchFamily="34" charset="0"/>
              </a:rPr>
              <a:t>Digital </a:t>
            </a:r>
            <a:r>
              <a:rPr lang="en-US" sz="2800" b="1" dirty="0">
                <a:latin typeface="Arial" panose="020B0604020202020204" pitchFamily="34" charset="0"/>
                <a:cs typeface="Arial" panose="020B0604020202020204" pitchFamily="34" charset="0"/>
              </a:rPr>
              <a:t>&amp; </a:t>
            </a:r>
            <a:r>
              <a:rPr lang="en-US" sz="2800" b="1" dirty="0" smtClean="0">
                <a:latin typeface="Arial" panose="020B0604020202020204" pitchFamily="34" charset="0"/>
                <a:cs typeface="Arial" panose="020B0604020202020204" pitchFamily="34" charset="0"/>
              </a:rPr>
              <a:t>Why is it </a:t>
            </a:r>
            <a:r>
              <a:rPr lang="en-US" sz="2800" b="1" dirty="0">
                <a:latin typeface="Arial" panose="020B0604020202020204" pitchFamily="34" charset="0"/>
                <a:cs typeface="Arial" panose="020B0604020202020204" pitchFamily="34" charset="0"/>
              </a:rPr>
              <a:t>Disruptive </a:t>
            </a:r>
            <a:r>
              <a:rPr lang="en-US" sz="2800" b="1" dirty="0" smtClean="0">
                <a:latin typeface="Arial" panose="020B0604020202020204" pitchFamily="34" charset="0"/>
                <a:cs typeface="Arial" panose="020B0604020202020204" pitchFamily="34" charset="0"/>
              </a:rPr>
              <a:t>??</a:t>
            </a:r>
            <a:br>
              <a:rPr lang="en-US" sz="2800" b="1" dirty="0" smtClean="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5192485" y="1049339"/>
            <a:ext cx="3701143" cy="4335153"/>
          </a:xfrm>
        </p:spPr>
        <p:txBody>
          <a:bodyPr>
            <a:normAutofit fontScale="92500" lnSpcReduction="10000"/>
          </a:bodyPr>
          <a:lstStyle/>
          <a:p>
            <a:r>
              <a:rPr lang="en-US" sz="2000" b="1" u="sng" dirty="0">
                <a:solidFill>
                  <a:schemeClr val="tx2">
                    <a:lumMod val="75000"/>
                  </a:schemeClr>
                </a:solidFill>
                <a:latin typeface="Arial" panose="020B0604020202020204" pitchFamily="34" charset="0"/>
                <a:cs typeface="Arial" panose="020B0604020202020204" pitchFamily="34" charset="0"/>
              </a:rPr>
              <a:t>Confluence</a:t>
            </a:r>
            <a:r>
              <a:rPr lang="en-US" sz="2000" dirty="0">
                <a:solidFill>
                  <a:schemeClr val="tx2">
                    <a:lumMod val="75000"/>
                  </a:schemeClr>
                </a:solidFill>
                <a:latin typeface="Arial" panose="020B0604020202020204" pitchFamily="34" charset="0"/>
                <a:cs typeface="Arial" panose="020B0604020202020204" pitchFamily="34" charset="0"/>
              </a:rPr>
              <a:t> of many </a:t>
            </a:r>
            <a:r>
              <a:rPr lang="en-US" sz="2000" dirty="0" smtClean="0">
                <a:solidFill>
                  <a:schemeClr val="tx2">
                    <a:lumMod val="75000"/>
                  </a:schemeClr>
                </a:solidFill>
                <a:latin typeface="Arial" panose="020B0604020202020204" pitchFamily="34" charset="0"/>
                <a:cs typeface="Arial" panose="020B0604020202020204" pitchFamily="34" charset="0"/>
              </a:rPr>
              <a:t>new interlinked technologies.</a:t>
            </a:r>
          </a:p>
          <a:p>
            <a:endParaRPr lang="en-US" sz="1000" dirty="0">
              <a:solidFill>
                <a:schemeClr val="tx2">
                  <a:lumMod val="75000"/>
                </a:schemeClr>
              </a:solidFill>
              <a:latin typeface="Arial" panose="020B0604020202020204" pitchFamily="34" charset="0"/>
              <a:cs typeface="Arial" panose="020B0604020202020204" pitchFamily="34" charset="0"/>
            </a:endParaRPr>
          </a:p>
          <a:p>
            <a:r>
              <a:rPr lang="en-US" sz="2000" b="1" u="sng" dirty="0">
                <a:solidFill>
                  <a:schemeClr val="tx2">
                    <a:lumMod val="75000"/>
                  </a:schemeClr>
                </a:solidFill>
                <a:latin typeface="Arial" panose="020B0604020202020204" pitchFamily="34" charset="0"/>
                <a:cs typeface="Arial" panose="020B0604020202020204" pitchFamily="34" charset="0"/>
              </a:rPr>
              <a:t>Increased affordability </a:t>
            </a:r>
            <a:r>
              <a:rPr lang="en-US" sz="2000" dirty="0" smtClean="0">
                <a:solidFill>
                  <a:schemeClr val="tx2">
                    <a:lumMod val="75000"/>
                  </a:schemeClr>
                </a:solidFill>
                <a:latin typeface="Arial" panose="020B0604020202020204" pitchFamily="34" charset="0"/>
                <a:cs typeface="Arial" panose="020B0604020202020204" pitchFamily="34" charset="0"/>
              </a:rPr>
              <a:t>Ever </a:t>
            </a:r>
            <a:r>
              <a:rPr lang="en-US" sz="2000" dirty="0">
                <a:solidFill>
                  <a:schemeClr val="tx2">
                    <a:lumMod val="75000"/>
                  </a:schemeClr>
                </a:solidFill>
                <a:latin typeface="Arial" panose="020B0604020202020204" pitchFamily="34" charset="0"/>
                <a:cs typeface="Arial" panose="020B0604020202020204" pitchFamily="34" charset="0"/>
              </a:rPr>
              <a:t>reducing cost of </a:t>
            </a:r>
            <a:r>
              <a:rPr lang="en-US" sz="2000" dirty="0" smtClean="0">
                <a:solidFill>
                  <a:schemeClr val="tx2">
                    <a:lumMod val="75000"/>
                  </a:schemeClr>
                </a:solidFill>
                <a:latin typeface="Arial" panose="020B0604020202020204" pitchFamily="34" charset="0"/>
                <a:cs typeface="Arial" panose="020B0604020202020204" pitchFamily="34" charset="0"/>
              </a:rPr>
              <a:t>technologies CPU/Storage/Connectivity/smart phones/apps.</a:t>
            </a:r>
          </a:p>
          <a:p>
            <a:endParaRPr lang="en-US" sz="1000" dirty="0">
              <a:solidFill>
                <a:schemeClr val="tx2">
                  <a:lumMod val="75000"/>
                </a:schemeClr>
              </a:solidFill>
              <a:latin typeface="Arial" panose="020B0604020202020204" pitchFamily="34" charset="0"/>
              <a:cs typeface="Arial" panose="020B0604020202020204" pitchFamily="34" charset="0"/>
            </a:endParaRPr>
          </a:p>
          <a:p>
            <a:r>
              <a:rPr lang="en-US" sz="2000" b="1" u="sng" dirty="0">
                <a:solidFill>
                  <a:schemeClr val="tx2">
                    <a:lumMod val="75000"/>
                  </a:schemeClr>
                </a:solidFill>
                <a:latin typeface="Arial" panose="020B0604020202020204" pitchFamily="34" charset="0"/>
                <a:cs typeface="Arial" panose="020B0604020202020204" pitchFamily="34" charset="0"/>
              </a:rPr>
              <a:t>Focus shifted </a:t>
            </a:r>
            <a:r>
              <a:rPr lang="en-US" sz="2000" b="1" u="sng" dirty="0" smtClean="0">
                <a:solidFill>
                  <a:schemeClr val="tx2">
                    <a:lumMod val="75000"/>
                  </a:schemeClr>
                </a:solidFill>
                <a:latin typeface="Arial" panose="020B0604020202020204" pitchFamily="34" charset="0"/>
                <a:cs typeface="Arial" panose="020B0604020202020204" pitchFamily="34" charset="0"/>
              </a:rPr>
              <a:t>to consumer</a:t>
            </a:r>
            <a:r>
              <a:rPr lang="en-US" sz="2000" dirty="0" smtClean="0">
                <a:solidFill>
                  <a:schemeClr val="tx2">
                    <a:lumMod val="75000"/>
                  </a:schemeClr>
                </a:solidFill>
                <a:latin typeface="Arial" panose="020B0604020202020204" pitchFamily="34" charset="0"/>
                <a:cs typeface="Arial" panose="020B0604020202020204" pitchFamily="34" charset="0"/>
              </a:rPr>
              <a:t>.  The consumer /patient is empowered. Personalize &amp; customize</a:t>
            </a:r>
            <a:r>
              <a:rPr lang="en-US" sz="2000" dirty="0">
                <a:solidFill>
                  <a:schemeClr val="tx2">
                    <a:lumMod val="75000"/>
                  </a:schemeClr>
                </a:solidFill>
                <a:latin typeface="Arial" panose="020B0604020202020204" pitchFamily="34" charset="0"/>
                <a:cs typeface="Arial" panose="020B0604020202020204" pitchFamily="34" charset="0"/>
              </a:rPr>
              <a:t> </a:t>
            </a:r>
            <a:r>
              <a:rPr lang="en-US" sz="2000" dirty="0" smtClean="0">
                <a:solidFill>
                  <a:schemeClr val="tx2">
                    <a:lumMod val="75000"/>
                  </a:schemeClr>
                </a:solidFill>
                <a:latin typeface="Arial" panose="020B0604020202020204" pitchFamily="34" charset="0"/>
                <a:cs typeface="Arial" panose="020B0604020202020204" pitchFamily="34" charset="0"/>
              </a:rPr>
              <a:t>offering treatment.</a:t>
            </a:r>
          </a:p>
          <a:p>
            <a:pPr marL="0" indent="0">
              <a:buNone/>
            </a:pPr>
            <a:endParaRPr lang="en-US" sz="1300" dirty="0">
              <a:solidFill>
                <a:schemeClr val="tx2">
                  <a:lumMod val="75000"/>
                </a:schemeClr>
              </a:solidFill>
              <a:latin typeface="Arial" panose="020B0604020202020204" pitchFamily="34" charset="0"/>
              <a:cs typeface="Arial" panose="020B0604020202020204" pitchFamily="34" charset="0"/>
            </a:endParaRPr>
          </a:p>
          <a:p>
            <a:r>
              <a:rPr lang="en-US" sz="2000" b="1" u="sng" dirty="0">
                <a:solidFill>
                  <a:schemeClr val="tx2">
                    <a:lumMod val="75000"/>
                  </a:schemeClr>
                </a:solidFill>
                <a:latin typeface="Arial" panose="020B0604020202020204" pitchFamily="34" charset="0"/>
                <a:cs typeface="Arial" panose="020B0604020202020204" pitchFamily="34" charset="0"/>
              </a:rPr>
              <a:t>Impactful technologies</a:t>
            </a:r>
            <a:r>
              <a:rPr lang="en-US" sz="2000" dirty="0">
                <a:solidFill>
                  <a:schemeClr val="tx2">
                    <a:lumMod val="75000"/>
                  </a:schemeClr>
                </a:solidFill>
                <a:latin typeface="Arial" panose="020B0604020202020204" pitchFamily="34" charset="0"/>
                <a:cs typeface="Arial" panose="020B0604020202020204" pitchFamily="34" charset="0"/>
              </a:rPr>
              <a:t>: Solve important problems and improve lives.</a:t>
            </a:r>
            <a:endParaRPr lang="en-US" sz="2000" dirty="0">
              <a:solidFill>
                <a:schemeClr val="tx2">
                  <a:lumMod val="75000"/>
                </a:schemeClr>
              </a:solidFill>
            </a:endParaRPr>
          </a:p>
        </p:txBody>
      </p:sp>
      <p:sp>
        <p:nvSpPr>
          <p:cNvPr id="13" name="Footer Placeholder 12"/>
          <p:cNvSpPr>
            <a:spLocks noGrp="1"/>
          </p:cNvSpPr>
          <p:nvPr>
            <p:ph type="ftr" sz="quarter" idx="11"/>
          </p:nvPr>
        </p:nvSpPr>
        <p:spPr/>
        <p:txBody>
          <a:bodyPr/>
          <a:lstStyle/>
          <a:p>
            <a:r>
              <a:rPr lang="en-US" sz="1200" dirty="0" err="1" smtClean="0">
                <a:solidFill>
                  <a:schemeClr val="bg2">
                    <a:lumMod val="10000"/>
                  </a:schemeClr>
                </a:solidFill>
              </a:rPr>
              <a:t>Som</a:t>
            </a:r>
            <a:r>
              <a:rPr lang="en-US" sz="1200" dirty="0" smtClean="0">
                <a:solidFill>
                  <a:schemeClr val="bg2">
                    <a:lumMod val="10000"/>
                  </a:schemeClr>
                </a:solidFill>
              </a:rPr>
              <a:t> Mittal</a:t>
            </a:r>
            <a:endParaRPr lang="en-US" sz="1200" dirty="0">
              <a:solidFill>
                <a:schemeClr val="bg2">
                  <a:lumMod val="10000"/>
                </a:schemeClr>
              </a:solidFill>
            </a:endParaRPr>
          </a:p>
        </p:txBody>
      </p:sp>
      <p:sp>
        <p:nvSpPr>
          <p:cNvPr id="14" name="Slide Number Placeholder 13"/>
          <p:cNvSpPr>
            <a:spLocks noGrp="1"/>
          </p:cNvSpPr>
          <p:nvPr>
            <p:ph type="sldNum" sz="quarter" idx="12"/>
          </p:nvPr>
        </p:nvSpPr>
        <p:spPr>
          <a:xfrm>
            <a:off x="6553200" y="6315077"/>
            <a:ext cx="2133600" cy="365125"/>
          </a:xfrm>
        </p:spPr>
        <p:txBody>
          <a:bodyPr/>
          <a:lstStyle/>
          <a:p>
            <a:fld id="{3E1A41CF-8462-4BDC-BB2B-71A147090224}" type="slidenum">
              <a:rPr lang="en-US" sz="1200" smtClean="0">
                <a:solidFill>
                  <a:schemeClr val="tx1"/>
                </a:solidFill>
              </a:rPr>
              <a:t>3</a:t>
            </a:fld>
            <a:endParaRPr lang="en-US" sz="1200" dirty="0">
              <a:solidFill>
                <a:schemeClr val="tx1"/>
              </a:solidFill>
            </a:endParaRPr>
          </a:p>
        </p:txBody>
      </p:sp>
      <p:sp>
        <p:nvSpPr>
          <p:cNvPr id="11" name="Subtitle 6"/>
          <p:cNvSpPr txBox="1">
            <a:spLocks/>
          </p:cNvSpPr>
          <p:nvPr/>
        </p:nvSpPr>
        <p:spPr>
          <a:xfrm>
            <a:off x="834678" y="5638154"/>
            <a:ext cx="6952130" cy="423261"/>
          </a:xfrm>
          <a:prstGeom prst="rect">
            <a:avLst/>
          </a:prstGeom>
          <a:solidFill>
            <a:schemeClr val="tx2">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1900" b="1" dirty="0">
                <a:solidFill>
                  <a:schemeClr val="tx2">
                    <a:lumMod val="75000"/>
                  </a:schemeClr>
                </a:solidFill>
                <a:latin typeface="Arial" panose="020B0604020202020204" pitchFamily="34" charset="0"/>
                <a:cs typeface="Arial" panose="020B0604020202020204" pitchFamily="34" charset="0"/>
              </a:rPr>
              <a:t>No more good to have they are transformational.</a:t>
            </a:r>
          </a:p>
          <a:p>
            <a:endParaRPr lang="en-US" dirty="0" smtClean="0">
              <a:solidFill>
                <a:schemeClr val="bg2">
                  <a:lumMod val="10000"/>
                </a:schemeClr>
              </a:solidFill>
              <a:latin typeface="Adobe Garamond Pro" panose="02020502060506020403" pitchFamily="18" charset="0"/>
            </a:endParaRPr>
          </a:p>
          <a:p>
            <a:pPr marL="0" indent="0">
              <a:buNone/>
            </a:pPr>
            <a:endParaRPr lang="en-US" dirty="0">
              <a:solidFill>
                <a:schemeClr val="bg2">
                  <a:lumMod val="10000"/>
                </a:schemeClr>
              </a:solidFill>
              <a:latin typeface="Adobe Garamond Pro" panose="02020502060506020403" pitchFamily="18" charset="0"/>
            </a:endParaRPr>
          </a:p>
        </p:txBody>
      </p:sp>
      <p:cxnSp>
        <p:nvCxnSpPr>
          <p:cNvPr id="8" name="Straight Connector 7"/>
          <p:cNvCxnSpPr/>
          <p:nvPr/>
        </p:nvCxnSpPr>
        <p:spPr>
          <a:xfrm>
            <a:off x="217714" y="754404"/>
            <a:ext cx="8675914" cy="0"/>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p:cNvCxnSpPr/>
          <p:nvPr/>
        </p:nvCxnSpPr>
        <p:spPr>
          <a:xfrm>
            <a:off x="0" y="6315077"/>
            <a:ext cx="9144000" cy="1"/>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a:stretch>
            <a:fillRect/>
          </a:stretch>
        </p:blipFill>
        <p:spPr>
          <a:xfrm>
            <a:off x="233110" y="1070315"/>
            <a:ext cx="5148077" cy="4202715"/>
          </a:xfrm>
          <a:prstGeom prst="rect">
            <a:avLst/>
          </a:prstGeom>
        </p:spPr>
      </p:pic>
    </p:spTree>
    <p:extLst>
      <p:ext uri="{BB962C8B-B14F-4D97-AF65-F5344CB8AC3E}">
        <p14:creationId xmlns:p14="http://schemas.microsoft.com/office/powerpoint/2010/main" val="3849314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2"/>
            </p:custDataLst>
          </p:nvPr>
        </p:nvGraphicFramePr>
        <p:xfrm>
          <a:off x="1858" y="1791"/>
          <a:ext cx="1587" cy="1587"/>
        </p:xfrm>
        <a:graphic>
          <a:graphicData uri="http://schemas.openxmlformats.org/presentationml/2006/ole">
            <mc:AlternateContent xmlns:mc="http://schemas.openxmlformats.org/markup-compatibility/2006">
              <mc:Choice xmlns:v="urn:schemas-microsoft-com:vml" Requires="v">
                <p:oleObj spid="_x0000_s7215"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 y="17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084" name="Picture 12"/>
          <p:cNvPicPr>
            <a:picLocks noChangeAspect="1" noChangeArrowheads="1"/>
          </p:cNvPicPr>
          <p:nvPr/>
        </p:nvPicPr>
        <p:blipFill>
          <a:blip r:embed="rId7" cstate="print"/>
          <a:srcRect/>
          <a:stretch>
            <a:fillRect/>
          </a:stretch>
        </p:blipFill>
        <p:spPr bwMode="auto">
          <a:xfrm rot="621484">
            <a:off x="2330438" y="3297738"/>
            <a:ext cx="1004323" cy="679850"/>
          </a:xfrm>
          <a:prstGeom prst="rect">
            <a:avLst/>
          </a:prstGeom>
          <a:noFill/>
          <a:ln w="9525">
            <a:noFill/>
            <a:miter lim="800000"/>
            <a:headEnd/>
            <a:tailEnd/>
          </a:ln>
        </p:spPr>
      </p:pic>
      <p:sp>
        <p:nvSpPr>
          <p:cNvPr id="17" name="Title 11"/>
          <p:cNvSpPr txBox="1">
            <a:spLocks/>
          </p:cNvSpPr>
          <p:nvPr/>
        </p:nvSpPr>
        <p:spPr>
          <a:xfrm>
            <a:off x="152770" y="143412"/>
            <a:ext cx="8747947" cy="524625"/>
          </a:xfrm>
          <a:custGeom>
            <a:avLst/>
            <a:gdLst>
              <a:gd name="connsiteX0" fmla="*/ 0 w 8822471"/>
              <a:gd name="connsiteY0" fmla="*/ 0 h 524656"/>
              <a:gd name="connsiteX1" fmla="*/ 8560143 w 8822471"/>
              <a:gd name="connsiteY1" fmla="*/ 0 h 524656"/>
              <a:gd name="connsiteX2" fmla="*/ 8822471 w 8822471"/>
              <a:gd name="connsiteY2" fmla="*/ 262328 h 524656"/>
              <a:gd name="connsiteX3" fmla="*/ 8560143 w 8822471"/>
              <a:gd name="connsiteY3" fmla="*/ 524656 h 524656"/>
              <a:gd name="connsiteX4" fmla="*/ 0 w 8822471"/>
              <a:gd name="connsiteY4" fmla="*/ 524656 h 524656"/>
              <a:gd name="connsiteX5" fmla="*/ 0 w 8822471"/>
              <a:gd name="connsiteY5" fmla="*/ 0 h 524656"/>
              <a:gd name="connsiteX0" fmla="*/ 0 w 8560143"/>
              <a:gd name="connsiteY0" fmla="*/ 0 h 524656"/>
              <a:gd name="connsiteX1" fmla="*/ 8560143 w 8560143"/>
              <a:gd name="connsiteY1" fmla="*/ 0 h 524656"/>
              <a:gd name="connsiteX2" fmla="*/ 8247284 w 8560143"/>
              <a:gd name="connsiteY2" fmla="*/ 306573 h 524656"/>
              <a:gd name="connsiteX3" fmla="*/ 8560143 w 8560143"/>
              <a:gd name="connsiteY3" fmla="*/ 524656 h 524656"/>
              <a:gd name="connsiteX4" fmla="*/ 0 w 8560143"/>
              <a:gd name="connsiteY4" fmla="*/ 524656 h 524656"/>
              <a:gd name="connsiteX5" fmla="*/ 0 w 8560143"/>
              <a:gd name="connsiteY5" fmla="*/ 0 h 524656"/>
              <a:gd name="connsiteX0" fmla="*/ 0 w 8560143"/>
              <a:gd name="connsiteY0" fmla="*/ 0 h 524656"/>
              <a:gd name="connsiteX1" fmla="*/ 8560143 w 8560143"/>
              <a:gd name="connsiteY1" fmla="*/ 0 h 524656"/>
              <a:gd name="connsiteX2" fmla="*/ 8502117 w 8560143"/>
              <a:gd name="connsiteY2" fmla="*/ 291583 h 524656"/>
              <a:gd name="connsiteX3" fmla="*/ 8560143 w 8560143"/>
              <a:gd name="connsiteY3" fmla="*/ 524656 h 524656"/>
              <a:gd name="connsiteX4" fmla="*/ 0 w 8560143"/>
              <a:gd name="connsiteY4" fmla="*/ 524656 h 524656"/>
              <a:gd name="connsiteX5" fmla="*/ 0 w 8560143"/>
              <a:gd name="connsiteY5" fmla="*/ 0 h 524656"/>
              <a:gd name="connsiteX0" fmla="*/ 0 w 8562077"/>
              <a:gd name="connsiteY0" fmla="*/ 0 h 524656"/>
              <a:gd name="connsiteX1" fmla="*/ 8560143 w 8562077"/>
              <a:gd name="connsiteY1" fmla="*/ 0 h 524656"/>
              <a:gd name="connsiteX2" fmla="*/ 8562077 w 8562077"/>
              <a:gd name="connsiteY2" fmla="*/ 291583 h 524656"/>
              <a:gd name="connsiteX3" fmla="*/ 8560143 w 8562077"/>
              <a:gd name="connsiteY3" fmla="*/ 524656 h 524656"/>
              <a:gd name="connsiteX4" fmla="*/ 0 w 8562077"/>
              <a:gd name="connsiteY4" fmla="*/ 524656 h 524656"/>
              <a:gd name="connsiteX5" fmla="*/ 0 w 8562077"/>
              <a:gd name="connsiteY5" fmla="*/ 0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077" h="524656">
                <a:moveTo>
                  <a:pt x="0" y="0"/>
                </a:moveTo>
                <a:lnTo>
                  <a:pt x="8560143" y="0"/>
                </a:lnTo>
                <a:cubicBezTo>
                  <a:pt x="8560788" y="97194"/>
                  <a:pt x="8561432" y="194389"/>
                  <a:pt x="8562077" y="291583"/>
                </a:cubicBezTo>
                <a:cubicBezTo>
                  <a:pt x="8561432" y="369274"/>
                  <a:pt x="8560788" y="446965"/>
                  <a:pt x="8560143" y="524656"/>
                </a:cubicBezTo>
                <a:lnTo>
                  <a:pt x="0" y="524656"/>
                </a:lnTo>
                <a:lnTo>
                  <a:pt x="0" y="0"/>
                </a:lnTo>
                <a:close/>
              </a:path>
            </a:pathLst>
          </a:custGeom>
          <a:noFill/>
          <a:ln>
            <a:noFill/>
          </a:ln>
          <a:effectLst/>
        </p:spPr>
        <p:txBody>
          <a:bodyPr vert="horz" lIns="89995" tIns="45717" rIns="91434" bIns="45717" rtlCol="0" anchor="ctr">
            <a:normAutofit/>
          </a:bodyPr>
          <a:lstStyle>
            <a:defPPr>
              <a:defRPr lang="en-US"/>
            </a:defPPr>
            <a:lvl1pPr lvl="0">
              <a:lnSpc>
                <a:spcPct val="90000"/>
              </a:lnSpc>
              <a:spcBef>
                <a:spcPct val="0"/>
              </a:spcBef>
              <a:buNone/>
              <a:defRPr sz="2400" b="1">
                <a:solidFill>
                  <a:schemeClr val="bg1"/>
                </a:solidFill>
                <a:ea typeface="+mj-ea"/>
                <a:cs typeface="+mj-cs"/>
              </a:defRPr>
            </a:lvl1pPr>
          </a:lstStyle>
          <a:p>
            <a:pPr defTabSz="457152"/>
            <a:r>
              <a:rPr lang="en-US" sz="2500" dirty="0">
                <a:solidFill>
                  <a:srgbClr val="000000"/>
                </a:solidFill>
                <a:latin typeface="Arial" panose="020B0604020202020204" pitchFamily="34" charset="0"/>
                <a:cs typeface="Arial" panose="020B0604020202020204" pitchFamily="34" charset="0"/>
              </a:rPr>
              <a:t>What do these things have in common?</a:t>
            </a:r>
          </a:p>
        </p:txBody>
      </p:sp>
      <p:pic>
        <p:nvPicPr>
          <p:cNvPr id="23" name="Picture 2" descr="http://investorinthefamily.com/wp-content/uploads/2014/02/Newspaper.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918" b="99293" l="0" r="95465"/>
                    </a14:imgEffect>
                  </a14:imgLayer>
                </a14:imgProps>
              </a:ext>
              <a:ext uri="{28A0092B-C50C-407E-A947-70E740481C1C}">
                <a14:useLocalDpi xmlns:a14="http://schemas.microsoft.com/office/drawing/2010/main" val="0"/>
              </a:ext>
            </a:extLst>
          </a:blip>
          <a:srcRect/>
          <a:stretch>
            <a:fillRect/>
          </a:stretch>
        </p:blipFill>
        <p:spPr bwMode="auto">
          <a:xfrm>
            <a:off x="665797" y="1803690"/>
            <a:ext cx="1170061" cy="936048"/>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7" descr="http://i.telegraph.co.uk/multimedia/archive/01436/walkman6_1436164i.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471" t="5840" r="25365" b="1762"/>
          <a:stretch/>
        </p:blipFill>
        <p:spPr bwMode="auto">
          <a:xfrm>
            <a:off x="1763853" y="1675810"/>
            <a:ext cx="911503" cy="117716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29"/>
          <p:cNvGrpSpPr/>
          <p:nvPr/>
        </p:nvGrpSpPr>
        <p:grpSpPr>
          <a:xfrm>
            <a:off x="323779" y="2780968"/>
            <a:ext cx="1977559" cy="1542870"/>
            <a:chOff x="223636" y="3450970"/>
            <a:chExt cx="1977676" cy="1542961"/>
          </a:xfrm>
        </p:grpSpPr>
        <p:pic>
          <p:nvPicPr>
            <p:cNvPr id="27" name="Picture 11" descr="http://t0.gstatic.com/images?q=tbn:ANd9GcQhL5o4PODa47IrldYu3evtD8hGj0C8j6QHcf8j_wbKEo9kBsRv"/>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3443" l="2182" r="94545"/>
                      </a14:imgEffect>
                    </a14:imgLayer>
                  </a14:imgProps>
                </a:ext>
                <a:ext uri="{28A0092B-C50C-407E-A947-70E740481C1C}">
                  <a14:useLocalDpi xmlns:a14="http://schemas.microsoft.com/office/drawing/2010/main" val="0"/>
                </a:ext>
              </a:extLst>
            </a:blip>
            <a:srcRect/>
            <a:stretch>
              <a:fillRect/>
            </a:stretch>
          </p:blipFill>
          <p:spPr bwMode="auto">
            <a:xfrm>
              <a:off x="223636" y="3450970"/>
              <a:ext cx="1187901" cy="106750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13" descr="http://img3.wikia.nocookie.net/__cb20130504190556/zombie/images/4/4a/Flashlight.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000" b="90000" l="4000" r="93867"/>
                      </a14:imgEffect>
                    </a14:imgLayer>
                  </a14:imgProps>
                </a:ext>
                <a:ext uri="{28A0092B-C50C-407E-A947-70E740481C1C}">
                  <a14:useLocalDpi xmlns:a14="http://schemas.microsoft.com/office/drawing/2010/main" val="0"/>
                </a:ext>
              </a:extLst>
            </a:blip>
            <a:srcRect/>
            <a:stretch>
              <a:fillRect/>
            </a:stretch>
          </p:blipFill>
          <p:spPr bwMode="auto">
            <a:xfrm rot="2265688">
              <a:off x="1051387" y="4318327"/>
              <a:ext cx="947233" cy="675604"/>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1" descr="https://encrypted-tbn1.gstatic.com/images?q=tbn:ANd9GcTfSyDnqnDFmvFymAS20T4gcGymNg9yZn8nRJgf534pL1frFtCMLQ"/>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3500" l="4110" r="99543"/>
                      </a14:imgEffect>
                    </a14:imgLayer>
                  </a14:imgProps>
                </a:ext>
                <a:ext uri="{28A0092B-C50C-407E-A947-70E740481C1C}">
                  <a14:useLocalDpi xmlns:a14="http://schemas.microsoft.com/office/drawing/2010/main" val="0"/>
                </a:ext>
              </a:extLst>
            </a:blip>
            <a:srcRect/>
            <a:stretch>
              <a:fillRect/>
            </a:stretch>
          </p:blipFill>
          <p:spPr bwMode="auto">
            <a:xfrm>
              <a:off x="1303756" y="3666994"/>
              <a:ext cx="897556" cy="85148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31" name="Picture 8" descr="http://www.smartdestinations.com/blog/wp-content/uploads/2011/08/Travel-Agent-Cartoon.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87917" y="1969913"/>
            <a:ext cx="1008053" cy="883058"/>
          </a:xfrm>
          <a:prstGeom prst="rect">
            <a:avLst/>
          </a:prstGeom>
          <a:noFill/>
          <a:extLst>
            <a:ext uri="{909E8E84-426E-40dd-AFC4-6F175D3DCCD1}">
              <a14:hiddenFill xmlns="" xmlns:a14="http://schemas.microsoft.com/office/drawing/2010/main">
                <a:solidFill>
                  <a:srgbClr val="FFFFFF"/>
                </a:solidFill>
              </a14:hiddenFill>
            </a:ext>
          </a:extLst>
        </p:spPr>
      </p:pic>
      <p:pic>
        <p:nvPicPr>
          <p:cNvPr id="43010" name="Picture 2"/>
          <p:cNvPicPr>
            <a:picLocks noChangeAspect="1" noChangeArrowheads="1"/>
          </p:cNvPicPr>
          <p:nvPr/>
        </p:nvPicPr>
        <p:blipFill>
          <a:blip r:embed="rId18" cstate="print"/>
          <a:srcRect/>
          <a:stretch>
            <a:fillRect/>
          </a:stretch>
        </p:blipFill>
        <p:spPr bwMode="auto">
          <a:xfrm>
            <a:off x="3004201" y="4210755"/>
            <a:ext cx="864045" cy="740611"/>
          </a:xfrm>
          <a:prstGeom prst="rect">
            <a:avLst/>
          </a:prstGeom>
          <a:noFill/>
          <a:ln w="9525">
            <a:noFill/>
            <a:miter lim="800000"/>
            <a:headEnd/>
            <a:tailEnd/>
          </a:ln>
        </p:spPr>
      </p:pic>
      <p:pic>
        <p:nvPicPr>
          <p:cNvPr id="1027" name="Picture 3" descr="C:\Users\KumarK Senthil\Documents\Senthil Personal\102.jpg"/>
          <p:cNvPicPr>
            <a:picLocks noChangeAspect="1" noChangeArrowheads="1"/>
          </p:cNvPicPr>
          <p:nvPr/>
        </p:nvPicPr>
        <p:blipFill>
          <a:blip r:embed="rId19" cstate="print"/>
          <a:srcRect l="51364" t="34054" r="24835" b="11719"/>
          <a:stretch>
            <a:fillRect/>
          </a:stretch>
        </p:blipFill>
        <p:spPr bwMode="auto">
          <a:xfrm>
            <a:off x="6516101" y="1499965"/>
            <a:ext cx="748925" cy="951759"/>
          </a:xfrm>
          <a:prstGeom prst="rect">
            <a:avLst/>
          </a:prstGeom>
          <a:noFill/>
        </p:spPr>
      </p:pic>
      <p:pic>
        <p:nvPicPr>
          <p:cNvPr id="1029" name="Picture 5" descr="C:\Users\KumarK Senthil\Documents\Senthil Personal\104.jpg"/>
          <p:cNvPicPr>
            <a:picLocks noChangeAspect="1" noChangeArrowheads="1"/>
          </p:cNvPicPr>
          <p:nvPr/>
        </p:nvPicPr>
        <p:blipFill>
          <a:blip r:embed="rId20" cstate="print"/>
          <a:srcRect l="23520" r="22721"/>
          <a:stretch>
            <a:fillRect/>
          </a:stretch>
        </p:blipFill>
        <p:spPr bwMode="auto">
          <a:xfrm>
            <a:off x="4971779" y="3027754"/>
            <a:ext cx="720037" cy="1148173"/>
          </a:xfrm>
          <a:prstGeom prst="rect">
            <a:avLst/>
          </a:prstGeom>
          <a:noFill/>
        </p:spPr>
      </p:pic>
      <p:pic>
        <p:nvPicPr>
          <p:cNvPr id="1031" name="Picture 7" descr="C:\Users\KumarK Senthil\Documents\Senthil Personal\106.jpg"/>
          <p:cNvPicPr>
            <a:picLocks noChangeAspect="1" noChangeArrowheads="1"/>
          </p:cNvPicPr>
          <p:nvPr/>
        </p:nvPicPr>
        <p:blipFill>
          <a:blip r:embed="rId21" cstate="print"/>
          <a:srcRect l="4093" t="9858" r="6551" b="8504"/>
          <a:stretch>
            <a:fillRect/>
          </a:stretch>
        </p:blipFill>
        <p:spPr bwMode="auto">
          <a:xfrm>
            <a:off x="5151974" y="4581061"/>
            <a:ext cx="932105" cy="649466"/>
          </a:xfrm>
          <a:prstGeom prst="rect">
            <a:avLst/>
          </a:prstGeom>
          <a:noFill/>
        </p:spPr>
      </p:pic>
      <p:pic>
        <p:nvPicPr>
          <p:cNvPr id="1032" name="Picture 8" descr="C:\Users\KumarK Senthil\Documents\Senthil Personal\107.png"/>
          <p:cNvPicPr>
            <a:picLocks noChangeAspect="1" noChangeArrowheads="1"/>
          </p:cNvPicPr>
          <p:nvPr/>
        </p:nvPicPr>
        <p:blipFill>
          <a:blip r:embed="rId22" cstate="print"/>
          <a:srcRect l="3266" t="696" b="13022"/>
          <a:stretch>
            <a:fillRect/>
          </a:stretch>
        </p:blipFill>
        <p:spPr bwMode="auto">
          <a:xfrm>
            <a:off x="6516101" y="4646922"/>
            <a:ext cx="1231592" cy="735006"/>
          </a:xfrm>
          <a:prstGeom prst="rect">
            <a:avLst/>
          </a:prstGeom>
          <a:noFill/>
        </p:spPr>
      </p:pic>
      <p:pic>
        <p:nvPicPr>
          <p:cNvPr id="3080" name="Picture 8"/>
          <p:cNvPicPr>
            <a:picLocks noChangeAspect="1" noChangeArrowheads="1"/>
          </p:cNvPicPr>
          <p:nvPr/>
        </p:nvPicPr>
        <p:blipFill>
          <a:blip r:embed="rId23" cstate="print"/>
          <a:srcRect/>
          <a:stretch>
            <a:fillRect/>
          </a:stretch>
        </p:blipFill>
        <p:spPr bwMode="auto">
          <a:xfrm>
            <a:off x="5215074" y="1740688"/>
            <a:ext cx="724998" cy="927047"/>
          </a:xfrm>
          <a:prstGeom prst="rect">
            <a:avLst/>
          </a:prstGeom>
          <a:noFill/>
          <a:ln w="9525">
            <a:noFill/>
            <a:miter lim="800000"/>
            <a:headEnd/>
            <a:tailEnd/>
          </a:ln>
        </p:spPr>
      </p:pic>
      <p:pic>
        <p:nvPicPr>
          <p:cNvPr id="3081" name="Picture 9"/>
          <p:cNvPicPr>
            <a:picLocks noChangeAspect="1" noChangeArrowheads="1"/>
          </p:cNvPicPr>
          <p:nvPr/>
        </p:nvPicPr>
        <p:blipFill>
          <a:blip r:embed="rId24" cstate="print"/>
          <a:srcRect/>
          <a:stretch>
            <a:fillRect/>
          </a:stretch>
        </p:blipFill>
        <p:spPr bwMode="auto">
          <a:xfrm flipH="1">
            <a:off x="683799" y="4221042"/>
            <a:ext cx="1080056" cy="738038"/>
          </a:xfrm>
          <a:prstGeom prst="rect">
            <a:avLst/>
          </a:prstGeom>
          <a:noFill/>
          <a:ln w="9525">
            <a:noFill/>
            <a:miter lim="800000"/>
            <a:headEnd/>
            <a:tailEnd/>
          </a:ln>
        </p:spPr>
      </p:pic>
      <p:sp>
        <p:nvSpPr>
          <p:cNvPr id="42" name="TextBox 41"/>
          <p:cNvSpPr txBox="1"/>
          <p:nvPr/>
        </p:nvSpPr>
        <p:spPr>
          <a:xfrm>
            <a:off x="3659056" y="880517"/>
            <a:ext cx="5335037" cy="369332"/>
          </a:xfrm>
          <a:prstGeom prst="rect">
            <a:avLst/>
          </a:prstGeom>
          <a:noFill/>
        </p:spPr>
        <p:txBody>
          <a:bodyPr wrap="square" rtlCol="0">
            <a:spAutoFit/>
          </a:bodyPr>
          <a:lstStyle/>
          <a:p>
            <a:pPr defTabSz="457152"/>
            <a:r>
              <a:rPr lang="en-US" b="1" dirty="0">
                <a:solidFill>
                  <a:srgbClr val="000000"/>
                </a:solidFill>
                <a:latin typeface="Arial" panose="020B0604020202020204" pitchFamily="34" charset="0"/>
                <a:cs typeface="Arial" panose="020B0604020202020204" pitchFamily="34" charset="0"/>
              </a:rPr>
              <a:t>Technology is constantly </a:t>
            </a:r>
            <a:r>
              <a:rPr lang="en-US" b="1" dirty="0" smtClean="0">
                <a:solidFill>
                  <a:srgbClr val="000000"/>
                </a:solidFill>
                <a:latin typeface="Arial" panose="020B0604020202020204" pitchFamily="34" charset="0"/>
                <a:cs typeface="Arial" panose="020B0604020202020204" pitchFamily="34" charset="0"/>
              </a:rPr>
              <a:t>impacting </a:t>
            </a:r>
            <a:r>
              <a:rPr lang="en-US" b="1" dirty="0">
                <a:solidFill>
                  <a:srgbClr val="000000"/>
                </a:solidFill>
                <a:latin typeface="Arial" panose="020B0604020202020204" pitchFamily="34" charset="0"/>
                <a:cs typeface="Arial" panose="020B0604020202020204" pitchFamily="34" charset="0"/>
              </a:rPr>
              <a:t>our lives...</a:t>
            </a:r>
            <a:endParaRPr lang="en-GB" b="1" dirty="0">
              <a:solidFill>
                <a:srgbClr val="000000"/>
              </a:solidFill>
              <a:latin typeface="Arial" panose="020B0604020202020204" pitchFamily="34" charset="0"/>
              <a:cs typeface="Arial" panose="020B0604020202020204" pitchFamily="34" charset="0"/>
            </a:endParaRPr>
          </a:p>
        </p:txBody>
      </p:sp>
      <p:pic>
        <p:nvPicPr>
          <p:cNvPr id="86026" name="Picture 10"/>
          <p:cNvPicPr>
            <a:picLocks noChangeAspect="1" noChangeArrowheads="1"/>
          </p:cNvPicPr>
          <p:nvPr/>
        </p:nvPicPr>
        <p:blipFill>
          <a:blip r:embed="rId25" cstate="print"/>
          <a:srcRect/>
          <a:stretch>
            <a:fillRect/>
          </a:stretch>
        </p:blipFill>
        <p:spPr bwMode="auto">
          <a:xfrm>
            <a:off x="3596515" y="3068981"/>
            <a:ext cx="543463" cy="790492"/>
          </a:xfrm>
          <a:prstGeom prst="rect">
            <a:avLst/>
          </a:prstGeom>
          <a:noFill/>
          <a:ln w="9525">
            <a:noFill/>
            <a:miter lim="800000"/>
            <a:headEnd/>
            <a:tailEnd/>
          </a:ln>
        </p:spPr>
      </p:pic>
      <p:pic>
        <p:nvPicPr>
          <p:cNvPr id="86027" name="Picture 11"/>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7747693" y="4244932"/>
            <a:ext cx="1226585" cy="706434"/>
          </a:xfrm>
          <a:prstGeom prst="rect">
            <a:avLst/>
          </a:prstGeom>
          <a:noFill/>
          <a:ln w="9525">
            <a:noFill/>
            <a:miter lim="800000"/>
            <a:headEnd/>
            <a:tailEnd/>
          </a:ln>
        </p:spPr>
      </p:pic>
      <p:sp>
        <p:nvSpPr>
          <p:cNvPr id="3" name="Oval Callout 2"/>
          <p:cNvSpPr/>
          <p:nvPr/>
        </p:nvSpPr>
        <p:spPr>
          <a:xfrm>
            <a:off x="221291" y="1345755"/>
            <a:ext cx="4347226" cy="4478295"/>
          </a:xfrm>
          <a:prstGeom prst="wedgeEllipseCallout">
            <a:avLst>
              <a:gd name="adj1" fmla="val -45690"/>
              <a:gd name="adj2" fmla="val 52325"/>
            </a:avLst>
          </a:prstGeom>
          <a:blipFill dpi="0" rotWithShape="1">
            <a:blip r:embed="rId27">
              <a:alphaModFix amt="28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2"/>
            <a:endParaRPr lang="en-IN" dirty="0">
              <a:solidFill>
                <a:prstClr val="white"/>
              </a:solidFill>
              <a:latin typeface="Arial" panose="020B0604020202020204" pitchFamily="34" charset="0"/>
              <a:cs typeface="Arial" panose="020B0604020202020204" pitchFamily="34" charset="0"/>
            </a:endParaRPr>
          </a:p>
        </p:txBody>
      </p:sp>
      <p:pic>
        <p:nvPicPr>
          <p:cNvPr id="30" name="Picture 12" descr="http://upload.wikimedia.org/wikipedia/en/4/44/Question_mark_(black_on_whit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84079" y="2803441"/>
            <a:ext cx="1122392" cy="1417601"/>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new.webintravel.com/wp-content/uploads/2013/04/aa-expedia-662x450.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704238" y="2527720"/>
            <a:ext cx="1001244" cy="389832"/>
          </a:xfrm>
          <a:prstGeom prst="rect">
            <a:avLst/>
          </a:prstGeom>
          <a:noFill/>
          <a:extLst>
            <a:ext uri="{909E8E84-426E-40dd-AFC4-6F175D3DCCD1}">
              <a14:hiddenFill xmlns="" xmlns:a14="http://schemas.microsoft.com/office/drawing/2010/main">
                <a:solidFill>
                  <a:srgbClr val="FFFFFF"/>
                </a:solidFill>
              </a14:hiddenFill>
            </a:ext>
          </a:extLst>
        </p:spPr>
      </p:pic>
      <p:pic>
        <p:nvPicPr>
          <p:cNvPr id="5146" name="Picture 26" descr="Image result for google search logo"/>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24154" y="3105899"/>
            <a:ext cx="1450125" cy="96499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5" name="Straight Connector 34"/>
          <p:cNvCxnSpPr/>
          <p:nvPr/>
        </p:nvCxnSpPr>
        <p:spPr>
          <a:xfrm>
            <a:off x="190798" y="668037"/>
            <a:ext cx="8783481" cy="0"/>
          </a:xfrm>
          <a:prstGeom prst="line">
            <a:avLst/>
          </a:prstGeom>
          <a:ln w="28575">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V="1">
            <a:off x="0" y="6456472"/>
            <a:ext cx="9144000" cy="13391"/>
          </a:xfrm>
          <a:prstGeom prst="line">
            <a:avLst/>
          </a:prstGeom>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84188" y="4563638"/>
            <a:ext cx="1003806" cy="1003806"/>
          </a:xfrm>
          <a:prstGeom prst="rect">
            <a:avLst/>
          </a:prstGeom>
        </p:spPr>
      </p:pic>
      <p:sp>
        <p:nvSpPr>
          <p:cNvPr id="7" name="Footer Placeholder 6"/>
          <p:cNvSpPr>
            <a:spLocks noGrp="1"/>
          </p:cNvSpPr>
          <p:nvPr>
            <p:ph type="ftr" sz="quarter" idx="11"/>
          </p:nvPr>
        </p:nvSpPr>
        <p:spPr>
          <a:xfrm>
            <a:off x="2796216" y="6553070"/>
            <a:ext cx="2895600" cy="365125"/>
          </a:xfrm>
        </p:spPr>
        <p:txBody>
          <a:bodyPr/>
          <a:lstStyle/>
          <a:p>
            <a:r>
              <a:rPr lang="en-US" dirty="0" err="1" smtClean="0">
                <a:solidFill>
                  <a:schemeClr val="tx1">
                    <a:lumMod val="85000"/>
                    <a:lumOff val="15000"/>
                  </a:schemeClr>
                </a:solidFill>
              </a:rPr>
              <a:t>Som</a:t>
            </a:r>
            <a:r>
              <a:rPr lang="en-US" dirty="0" smtClean="0">
                <a:solidFill>
                  <a:schemeClr val="tx1">
                    <a:lumMod val="85000"/>
                    <a:lumOff val="15000"/>
                  </a:schemeClr>
                </a:solidFill>
              </a:rPr>
              <a:t> Mittal</a:t>
            </a:r>
          </a:p>
        </p:txBody>
      </p:sp>
    </p:spTree>
    <p:extLst>
      <p:ext uri="{BB962C8B-B14F-4D97-AF65-F5344CB8AC3E}">
        <p14:creationId xmlns:p14="http://schemas.microsoft.com/office/powerpoint/2010/main" val="625401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fade">
                                      <p:cBhvr>
                                        <p:cTn id="9" dur="20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0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08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514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8602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3010"/>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0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081"/>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03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86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1"/>
          <p:cNvSpPr txBox="1">
            <a:spLocks/>
          </p:cNvSpPr>
          <p:nvPr/>
        </p:nvSpPr>
        <p:spPr>
          <a:xfrm>
            <a:off x="64502" y="106891"/>
            <a:ext cx="8747947" cy="524625"/>
          </a:xfrm>
          <a:custGeom>
            <a:avLst/>
            <a:gdLst>
              <a:gd name="connsiteX0" fmla="*/ 0 w 8822471"/>
              <a:gd name="connsiteY0" fmla="*/ 0 h 524656"/>
              <a:gd name="connsiteX1" fmla="*/ 8560143 w 8822471"/>
              <a:gd name="connsiteY1" fmla="*/ 0 h 524656"/>
              <a:gd name="connsiteX2" fmla="*/ 8822471 w 8822471"/>
              <a:gd name="connsiteY2" fmla="*/ 262328 h 524656"/>
              <a:gd name="connsiteX3" fmla="*/ 8560143 w 8822471"/>
              <a:gd name="connsiteY3" fmla="*/ 524656 h 524656"/>
              <a:gd name="connsiteX4" fmla="*/ 0 w 8822471"/>
              <a:gd name="connsiteY4" fmla="*/ 524656 h 524656"/>
              <a:gd name="connsiteX5" fmla="*/ 0 w 8822471"/>
              <a:gd name="connsiteY5" fmla="*/ 0 h 524656"/>
              <a:gd name="connsiteX0" fmla="*/ 0 w 8560143"/>
              <a:gd name="connsiteY0" fmla="*/ 0 h 524656"/>
              <a:gd name="connsiteX1" fmla="*/ 8560143 w 8560143"/>
              <a:gd name="connsiteY1" fmla="*/ 0 h 524656"/>
              <a:gd name="connsiteX2" fmla="*/ 8247284 w 8560143"/>
              <a:gd name="connsiteY2" fmla="*/ 306573 h 524656"/>
              <a:gd name="connsiteX3" fmla="*/ 8560143 w 8560143"/>
              <a:gd name="connsiteY3" fmla="*/ 524656 h 524656"/>
              <a:gd name="connsiteX4" fmla="*/ 0 w 8560143"/>
              <a:gd name="connsiteY4" fmla="*/ 524656 h 524656"/>
              <a:gd name="connsiteX5" fmla="*/ 0 w 8560143"/>
              <a:gd name="connsiteY5" fmla="*/ 0 h 524656"/>
              <a:gd name="connsiteX0" fmla="*/ 0 w 8560143"/>
              <a:gd name="connsiteY0" fmla="*/ 0 h 524656"/>
              <a:gd name="connsiteX1" fmla="*/ 8560143 w 8560143"/>
              <a:gd name="connsiteY1" fmla="*/ 0 h 524656"/>
              <a:gd name="connsiteX2" fmla="*/ 8502117 w 8560143"/>
              <a:gd name="connsiteY2" fmla="*/ 291583 h 524656"/>
              <a:gd name="connsiteX3" fmla="*/ 8560143 w 8560143"/>
              <a:gd name="connsiteY3" fmla="*/ 524656 h 524656"/>
              <a:gd name="connsiteX4" fmla="*/ 0 w 8560143"/>
              <a:gd name="connsiteY4" fmla="*/ 524656 h 524656"/>
              <a:gd name="connsiteX5" fmla="*/ 0 w 8560143"/>
              <a:gd name="connsiteY5" fmla="*/ 0 h 524656"/>
              <a:gd name="connsiteX0" fmla="*/ 0 w 8562077"/>
              <a:gd name="connsiteY0" fmla="*/ 0 h 524656"/>
              <a:gd name="connsiteX1" fmla="*/ 8560143 w 8562077"/>
              <a:gd name="connsiteY1" fmla="*/ 0 h 524656"/>
              <a:gd name="connsiteX2" fmla="*/ 8562077 w 8562077"/>
              <a:gd name="connsiteY2" fmla="*/ 291583 h 524656"/>
              <a:gd name="connsiteX3" fmla="*/ 8560143 w 8562077"/>
              <a:gd name="connsiteY3" fmla="*/ 524656 h 524656"/>
              <a:gd name="connsiteX4" fmla="*/ 0 w 8562077"/>
              <a:gd name="connsiteY4" fmla="*/ 524656 h 524656"/>
              <a:gd name="connsiteX5" fmla="*/ 0 w 8562077"/>
              <a:gd name="connsiteY5" fmla="*/ 0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077" h="524656">
                <a:moveTo>
                  <a:pt x="0" y="0"/>
                </a:moveTo>
                <a:lnTo>
                  <a:pt x="8560143" y="0"/>
                </a:lnTo>
                <a:cubicBezTo>
                  <a:pt x="8560788" y="97194"/>
                  <a:pt x="8561432" y="194389"/>
                  <a:pt x="8562077" y="291583"/>
                </a:cubicBezTo>
                <a:cubicBezTo>
                  <a:pt x="8561432" y="369274"/>
                  <a:pt x="8560788" y="446965"/>
                  <a:pt x="8560143" y="524656"/>
                </a:cubicBezTo>
                <a:lnTo>
                  <a:pt x="0" y="524656"/>
                </a:lnTo>
                <a:lnTo>
                  <a:pt x="0" y="0"/>
                </a:lnTo>
                <a:close/>
              </a:path>
            </a:pathLst>
          </a:custGeom>
          <a:noFill/>
          <a:ln>
            <a:noFill/>
          </a:ln>
          <a:effectLst/>
        </p:spPr>
        <p:txBody>
          <a:bodyPr vert="horz" lIns="89995" tIns="45717" rIns="91434" bIns="45717" rtlCol="0" anchor="ctr">
            <a:normAutofit/>
          </a:bodyPr>
          <a:lstStyle>
            <a:defPPr>
              <a:defRPr lang="en-US"/>
            </a:defPPr>
            <a:lvl1pPr lvl="0">
              <a:lnSpc>
                <a:spcPct val="90000"/>
              </a:lnSpc>
              <a:spcBef>
                <a:spcPct val="0"/>
              </a:spcBef>
              <a:buNone/>
              <a:defRPr sz="2400" b="1">
                <a:solidFill>
                  <a:schemeClr val="bg1"/>
                </a:solidFill>
                <a:ea typeface="+mj-ea"/>
                <a:cs typeface="+mj-cs"/>
              </a:defRPr>
            </a:lvl1pPr>
          </a:lstStyle>
          <a:p>
            <a:pPr defTabSz="457152"/>
            <a:r>
              <a:rPr lang="en-GB" sz="2500" dirty="0">
                <a:solidFill>
                  <a:srgbClr val="000000"/>
                </a:solidFill>
                <a:latin typeface="Arial" panose="020B0604020202020204" pitchFamily="34" charset="0"/>
                <a:cs typeface="Arial" panose="020B0604020202020204" pitchFamily="34" charset="0"/>
              </a:rPr>
              <a:t>Increasingly rapid adoption of innovative technologies</a:t>
            </a:r>
          </a:p>
        </p:txBody>
      </p:sp>
      <p:cxnSp>
        <p:nvCxnSpPr>
          <p:cNvPr id="15" name="Straight Connector 14"/>
          <p:cNvCxnSpPr/>
          <p:nvPr/>
        </p:nvCxnSpPr>
        <p:spPr>
          <a:xfrm>
            <a:off x="64502" y="631936"/>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323779" y="1132861"/>
            <a:ext cx="5112266" cy="314028"/>
          </a:xfrm>
          <a:prstGeom prst="rect">
            <a:avLst/>
          </a:prstGeom>
          <a:noFill/>
        </p:spPr>
        <p:txBody>
          <a:bodyPr wrap="square" rtlCol="0">
            <a:spAutoFit/>
          </a:bodyPr>
          <a:lstStyle/>
          <a:p>
            <a:pPr defTabSz="457152"/>
            <a:r>
              <a:rPr lang="en-IN" sz="1400" b="1" dirty="0">
                <a:solidFill>
                  <a:srgbClr val="000000"/>
                </a:solidFill>
                <a:latin typeface="Arial" panose="020B0604020202020204" pitchFamily="34" charset="0"/>
                <a:cs typeface="Arial" panose="020B0604020202020204" pitchFamily="34" charset="0"/>
              </a:rPr>
              <a:t>Big Bang market adoption with disruptions</a:t>
            </a:r>
          </a:p>
        </p:txBody>
      </p:sp>
      <p:pic>
        <p:nvPicPr>
          <p:cNvPr id="18438" name="Picture 6" descr="http://hbr.org/hbrg-main/resources/images/article_assets/hbr/1303/R1303B_A_L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12" y="1446889"/>
            <a:ext cx="5793266" cy="3961267"/>
          </a:xfrm>
          <a:prstGeom prst="rect">
            <a:avLst/>
          </a:prstGeom>
          <a:blipFill>
            <a:blip r:embed="rId4"/>
            <a:tile tx="0" ty="0" sx="100000" sy="100000" flip="none" algn="tl"/>
          </a:blipFill>
          <a:ln>
            <a:solidFill>
              <a:schemeClr val="tx2">
                <a:lumMod val="40000"/>
                <a:lumOff val="60000"/>
              </a:schemeClr>
            </a:solidFill>
          </a:ln>
          <a:extLst/>
        </p:spPr>
      </p:pic>
      <p:sp>
        <p:nvSpPr>
          <p:cNvPr id="5" name="Rectangle 4"/>
          <p:cNvSpPr/>
          <p:nvPr/>
        </p:nvSpPr>
        <p:spPr>
          <a:xfrm>
            <a:off x="180749" y="969109"/>
            <a:ext cx="8783481" cy="448397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2"/>
            <a:endParaRPr lang="en-IN">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6048078" y="1237283"/>
            <a:ext cx="2916152" cy="3970318"/>
          </a:xfrm>
          <a:prstGeom prst="rect">
            <a:avLst/>
          </a:prstGeom>
          <a:noFill/>
        </p:spPr>
        <p:txBody>
          <a:bodyPr wrap="square" rtlCol="0">
            <a:spAutoFit/>
          </a:bodyPr>
          <a:lstStyle/>
          <a:p>
            <a:pPr defTabSz="457152"/>
            <a:endParaRPr lang="en-US" b="1" dirty="0">
              <a:solidFill>
                <a:srgbClr val="CC0066"/>
              </a:solidFill>
              <a:latin typeface="Arial" panose="020B0604020202020204" pitchFamily="34" charset="0"/>
              <a:cs typeface="Arial" panose="020B0604020202020204" pitchFamily="34" charset="0"/>
            </a:endParaRPr>
          </a:p>
          <a:p>
            <a:pPr defTabSz="457152"/>
            <a:r>
              <a:rPr lang="en-US" b="1" dirty="0">
                <a:solidFill>
                  <a:srgbClr val="000000"/>
                </a:solidFill>
                <a:latin typeface="Arial" panose="020B0604020202020204" pitchFamily="34" charset="0"/>
                <a:cs typeface="Arial" panose="020B0604020202020204" pitchFamily="34" charset="0"/>
              </a:rPr>
              <a:t>Time to reach 1bn users has been halving with each new technology</a:t>
            </a:r>
            <a:r>
              <a:rPr lang="en-US" b="1" dirty="0" smtClean="0">
                <a:solidFill>
                  <a:srgbClr val="000000"/>
                </a:solidFill>
                <a:latin typeface="Arial" panose="020B0604020202020204" pitchFamily="34" charset="0"/>
                <a:cs typeface="Arial" panose="020B0604020202020204" pitchFamily="34" charset="0"/>
              </a:rPr>
              <a:t>!</a:t>
            </a:r>
          </a:p>
          <a:p>
            <a:pPr defTabSz="457152"/>
            <a:endParaRPr lang="en-US" b="1" dirty="0">
              <a:solidFill>
                <a:srgbClr val="000000"/>
              </a:solidFill>
              <a:latin typeface="Arial" panose="020B0604020202020204" pitchFamily="34" charset="0"/>
              <a:cs typeface="Arial" panose="020B0604020202020204" pitchFamily="34" charset="0"/>
            </a:endParaRPr>
          </a:p>
          <a:p>
            <a:pPr marL="285720" indent="-285720" defTabSz="457152">
              <a:buFont typeface="Wingdings" pitchFamily="2" charset="2"/>
              <a:buChar char="§"/>
            </a:pPr>
            <a:r>
              <a:rPr lang="en-US" dirty="0">
                <a:solidFill>
                  <a:srgbClr val="000000"/>
                </a:solidFill>
                <a:latin typeface="Arial" panose="020B0604020202020204" pitchFamily="34" charset="0"/>
                <a:cs typeface="Arial" panose="020B0604020202020204" pitchFamily="34" charset="0"/>
              </a:rPr>
              <a:t>Telephone – 110 </a:t>
            </a:r>
            <a:r>
              <a:rPr lang="en-US" dirty="0" err="1">
                <a:solidFill>
                  <a:srgbClr val="000000"/>
                </a:solidFill>
                <a:latin typeface="Arial" panose="020B0604020202020204" pitchFamily="34" charset="0"/>
                <a:cs typeface="Arial" panose="020B0604020202020204" pitchFamily="34" charset="0"/>
              </a:rPr>
              <a:t>yrs</a:t>
            </a:r>
            <a:endParaRPr lang="en-US" dirty="0">
              <a:solidFill>
                <a:srgbClr val="000000"/>
              </a:solidFill>
              <a:latin typeface="Arial" panose="020B0604020202020204" pitchFamily="34" charset="0"/>
              <a:cs typeface="Arial" panose="020B0604020202020204" pitchFamily="34" charset="0"/>
            </a:endParaRPr>
          </a:p>
          <a:p>
            <a:pPr marL="285720" indent="-285720" defTabSz="457152">
              <a:buFont typeface="Wingdings" pitchFamily="2" charset="2"/>
              <a:buChar char="§"/>
            </a:pPr>
            <a:r>
              <a:rPr lang="en-US" dirty="0">
                <a:solidFill>
                  <a:srgbClr val="000000"/>
                </a:solidFill>
                <a:latin typeface="Arial" panose="020B0604020202020204" pitchFamily="34" charset="0"/>
                <a:cs typeface="Arial" panose="020B0604020202020204" pitchFamily="34" charset="0"/>
              </a:rPr>
              <a:t>TV – 50 </a:t>
            </a:r>
            <a:r>
              <a:rPr lang="en-US" dirty="0" err="1">
                <a:solidFill>
                  <a:srgbClr val="000000"/>
                </a:solidFill>
                <a:latin typeface="Arial" panose="020B0604020202020204" pitchFamily="34" charset="0"/>
                <a:cs typeface="Arial" panose="020B0604020202020204" pitchFamily="34" charset="0"/>
              </a:rPr>
              <a:t>yrs</a:t>
            </a:r>
            <a:endParaRPr lang="en-US" dirty="0">
              <a:solidFill>
                <a:srgbClr val="000000"/>
              </a:solidFill>
              <a:latin typeface="Arial" panose="020B0604020202020204" pitchFamily="34" charset="0"/>
              <a:cs typeface="Arial" panose="020B0604020202020204" pitchFamily="34" charset="0"/>
            </a:endParaRPr>
          </a:p>
          <a:p>
            <a:pPr marL="285720" indent="-285720" defTabSz="457152">
              <a:buFont typeface="Wingdings" pitchFamily="2" charset="2"/>
              <a:buChar char="§"/>
            </a:pPr>
            <a:r>
              <a:rPr lang="en-US" dirty="0">
                <a:solidFill>
                  <a:srgbClr val="000000"/>
                </a:solidFill>
                <a:latin typeface="Arial" panose="020B0604020202020204" pitchFamily="34" charset="0"/>
                <a:cs typeface="Arial" panose="020B0604020202020204" pitchFamily="34" charset="0"/>
              </a:rPr>
              <a:t>Mobile – 20 </a:t>
            </a:r>
            <a:r>
              <a:rPr lang="en-US" dirty="0" err="1">
                <a:solidFill>
                  <a:srgbClr val="000000"/>
                </a:solidFill>
                <a:latin typeface="Arial" panose="020B0604020202020204" pitchFamily="34" charset="0"/>
                <a:cs typeface="Arial" panose="020B0604020202020204" pitchFamily="34" charset="0"/>
              </a:rPr>
              <a:t>yrs</a:t>
            </a:r>
            <a:endParaRPr lang="en-US" dirty="0">
              <a:solidFill>
                <a:srgbClr val="000000"/>
              </a:solidFill>
              <a:latin typeface="Arial" panose="020B0604020202020204" pitchFamily="34" charset="0"/>
              <a:cs typeface="Arial" panose="020B0604020202020204" pitchFamily="34" charset="0"/>
            </a:endParaRPr>
          </a:p>
          <a:p>
            <a:pPr marL="285720" indent="-285720" defTabSz="457152">
              <a:buFont typeface="Wingdings" pitchFamily="2" charset="2"/>
              <a:buChar char="§"/>
            </a:pPr>
            <a:r>
              <a:rPr lang="en-US" dirty="0">
                <a:solidFill>
                  <a:srgbClr val="000000"/>
                </a:solidFill>
                <a:latin typeface="Arial" panose="020B0604020202020204" pitchFamily="34" charset="0"/>
                <a:cs typeface="Arial" panose="020B0604020202020204" pitchFamily="34" charset="0"/>
              </a:rPr>
              <a:t>Internet – 15 </a:t>
            </a:r>
            <a:r>
              <a:rPr lang="en-US" dirty="0" err="1">
                <a:solidFill>
                  <a:srgbClr val="000000"/>
                </a:solidFill>
                <a:latin typeface="Arial" panose="020B0604020202020204" pitchFamily="34" charset="0"/>
                <a:cs typeface="Arial" panose="020B0604020202020204" pitchFamily="34" charset="0"/>
              </a:rPr>
              <a:t>yrs</a:t>
            </a:r>
            <a:endParaRPr lang="en-US" dirty="0">
              <a:solidFill>
                <a:srgbClr val="000000"/>
              </a:solidFill>
              <a:latin typeface="Arial" panose="020B0604020202020204" pitchFamily="34" charset="0"/>
              <a:cs typeface="Arial" panose="020B0604020202020204" pitchFamily="34" charset="0"/>
            </a:endParaRPr>
          </a:p>
          <a:p>
            <a:pPr marL="285720" indent="-285720" defTabSz="457152">
              <a:buFont typeface="Wingdings" pitchFamily="2" charset="2"/>
              <a:buChar char="§"/>
            </a:pPr>
            <a:r>
              <a:rPr lang="en-US" dirty="0">
                <a:solidFill>
                  <a:srgbClr val="000000"/>
                </a:solidFill>
                <a:latin typeface="Arial" panose="020B0604020202020204" pitchFamily="34" charset="0"/>
                <a:cs typeface="Arial" panose="020B0604020202020204" pitchFamily="34" charset="0"/>
              </a:rPr>
              <a:t>Smartphones –  8 </a:t>
            </a:r>
            <a:r>
              <a:rPr lang="en-US" dirty="0" err="1">
                <a:solidFill>
                  <a:srgbClr val="000000"/>
                </a:solidFill>
                <a:latin typeface="Arial" panose="020B0604020202020204" pitchFamily="34" charset="0"/>
                <a:cs typeface="Arial" panose="020B0604020202020204" pitchFamily="34" charset="0"/>
              </a:rPr>
              <a:t>yrs</a:t>
            </a:r>
            <a:endParaRPr lang="en-US" dirty="0">
              <a:solidFill>
                <a:srgbClr val="000000"/>
              </a:solidFill>
              <a:latin typeface="Arial" panose="020B0604020202020204" pitchFamily="34" charset="0"/>
              <a:cs typeface="Arial" panose="020B0604020202020204" pitchFamily="34" charset="0"/>
            </a:endParaRPr>
          </a:p>
          <a:p>
            <a:pPr marL="285720" indent="-285720" defTabSz="457152">
              <a:buFont typeface="Wingdings" pitchFamily="2" charset="2"/>
              <a:buChar char="§"/>
            </a:pPr>
            <a:r>
              <a:rPr lang="en-US" dirty="0">
                <a:solidFill>
                  <a:srgbClr val="000000"/>
                </a:solidFill>
                <a:latin typeface="Arial" panose="020B0604020202020204" pitchFamily="34" charset="0"/>
                <a:cs typeface="Arial" panose="020B0604020202020204" pitchFamily="34" charset="0"/>
              </a:rPr>
              <a:t>Messaging apps – 2 </a:t>
            </a:r>
            <a:r>
              <a:rPr lang="en-US" dirty="0" err="1">
                <a:solidFill>
                  <a:srgbClr val="000000"/>
                </a:solidFill>
                <a:latin typeface="Arial" panose="020B0604020202020204" pitchFamily="34" charset="0"/>
                <a:cs typeface="Arial" panose="020B0604020202020204" pitchFamily="34" charset="0"/>
              </a:rPr>
              <a:t>yrs</a:t>
            </a:r>
            <a:endParaRPr lang="en-US" dirty="0">
              <a:solidFill>
                <a:srgbClr val="000000"/>
              </a:solidFill>
              <a:latin typeface="Arial" panose="020B0604020202020204" pitchFamily="34" charset="0"/>
              <a:cs typeface="Arial" panose="020B0604020202020204" pitchFamily="34" charset="0"/>
            </a:endParaRPr>
          </a:p>
          <a:p>
            <a:pPr indent="-285720" defTabSz="457152">
              <a:buFont typeface="Wingdings" pitchFamily="2" charset="2"/>
              <a:buChar char="§"/>
            </a:pPr>
            <a:endParaRPr lang="en-US" b="1" dirty="0">
              <a:solidFill>
                <a:srgbClr val="CC0066"/>
              </a:solidFill>
              <a:latin typeface="Arial" panose="020B0604020202020204" pitchFamily="34" charset="0"/>
              <a:cs typeface="Arial" panose="020B0604020202020204" pitchFamily="34" charset="0"/>
            </a:endParaRPr>
          </a:p>
          <a:p>
            <a:pPr defTabSz="457152"/>
            <a:r>
              <a:rPr lang="en-IN" b="1" dirty="0">
                <a:solidFill>
                  <a:srgbClr val="CC0066"/>
                </a:solidFill>
                <a:latin typeface="Arial" panose="020B0604020202020204" pitchFamily="34" charset="0"/>
                <a:cs typeface="Arial" panose="020B0604020202020204" pitchFamily="34" charset="0"/>
              </a:rPr>
              <a:t>Next 1bn in less than 5 years?</a:t>
            </a:r>
            <a:endParaRPr lang="en-US" b="1" dirty="0">
              <a:solidFill>
                <a:srgbClr val="000000"/>
              </a:solidFill>
              <a:latin typeface="Arial" panose="020B0604020202020204" pitchFamily="34" charset="0"/>
              <a:cs typeface="Arial" panose="020B0604020202020204" pitchFamily="34" charset="0"/>
            </a:endParaRPr>
          </a:p>
        </p:txBody>
      </p:sp>
      <p:sp>
        <p:nvSpPr>
          <p:cNvPr id="11" name="takeaway_box"/>
          <p:cNvSpPr>
            <a:spLocks noChangeArrowheads="1"/>
          </p:cNvSpPr>
          <p:nvPr/>
        </p:nvSpPr>
        <p:spPr bwMode="gray">
          <a:xfrm>
            <a:off x="1536251" y="5628173"/>
            <a:ext cx="5941661" cy="531780"/>
          </a:xfrm>
          <a:prstGeom prst="rect">
            <a:avLst/>
          </a:prstGeom>
          <a:solidFill>
            <a:srgbClr val="7C0037"/>
          </a:solidFill>
          <a:ln w="9525" algn="ctr">
            <a:solidFill>
              <a:srgbClr val="7C0037"/>
            </a:solidFill>
            <a:miter lim="800000"/>
            <a:headEnd type="none" w="lg" len="lg"/>
            <a:tailEnd type="none" w="lg" len="lg"/>
          </a:ln>
        </p:spPr>
        <p:txBody>
          <a:bodyPr anchor="ctr" anchorCtr="1"/>
          <a:lstStyle/>
          <a:p>
            <a:pPr algn="ctr">
              <a:defRPr/>
            </a:pPr>
            <a:r>
              <a:rPr lang="en-GB" sz="2000" b="1" kern="0" dirty="0" smtClean="0">
                <a:solidFill>
                  <a:srgbClr val="FFFFFF"/>
                </a:solidFill>
                <a:latin typeface="Arial" panose="020B0604020202020204" pitchFamily="34" charset="0"/>
                <a:cs typeface="Arial" pitchFamily="34" charset="0"/>
              </a:rPr>
              <a:t>Cannot Wait - Will </a:t>
            </a:r>
            <a:r>
              <a:rPr lang="en-GB" sz="2000" b="1" kern="0" dirty="0">
                <a:solidFill>
                  <a:srgbClr val="FFFFFF"/>
                </a:solidFill>
                <a:latin typeface="Arial" panose="020B0604020202020204" pitchFamily="34" charset="0"/>
                <a:cs typeface="Arial" pitchFamily="34" charset="0"/>
              </a:rPr>
              <a:t>M</a:t>
            </a:r>
            <a:r>
              <a:rPr lang="en-GB" sz="2000" b="1" kern="0" dirty="0" smtClean="0">
                <a:solidFill>
                  <a:srgbClr val="FFFFFF"/>
                </a:solidFill>
                <a:latin typeface="Arial" panose="020B0604020202020204" pitchFamily="34" charset="0"/>
                <a:cs typeface="Arial" pitchFamily="34" charset="0"/>
              </a:rPr>
              <a:t>iss Opportunity</a:t>
            </a:r>
            <a:endParaRPr lang="en-GB" sz="2000" b="1" kern="0" dirty="0">
              <a:solidFill>
                <a:srgbClr val="FFFFFF"/>
              </a:solidFill>
              <a:latin typeface="Arial" panose="020B0604020202020204" pitchFamily="34" charset="0"/>
              <a:cs typeface="Arial" pitchFamily="34" charset="0"/>
            </a:endParaRPr>
          </a:p>
        </p:txBody>
      </p:sp>
      <p:sp>
        <p:nvSpPr>
          <p:cNvPr id="3" name="Slide Number Placeholder 2"/>
          <p:cNvSpPr>
            <a:spLocks noGrp="1"/>
          </p:cNvSpPr>
          <p:nvPr>
            <p:ph type="sldNum" sz="quarter" idx="12"/>
          </p:nvPr>
        </p:nvSpPr>
        <p:spPr>
          <a:xfrm>
            <a:off x="6830630" y="6492875"/>
            <a:ext cx="2133600" cy="365125"/>
          </a:xfrm>
        </p:spPr>
        <p:txBody>
          <a:bodyPr/>
          <a:lstStyle/>
          <a:p>
            <a:fld id="{EA7D0DA7-E97E-5D4E-8626-C5C9DA3AE44D}" type="slidenum">
              <a:rPr lang="en-US" smtClean="0">
                <a:solidFill>
                  <a:schemeClr val="tx2">
                    <a:lumMod val="50000"/>
                  </a:schemeClr>
                </a:solidFill>
              </a:rPr>
              <a:pPr/>
              <a:t>5</a:t>
            </a:fld>
            <a:endParaRPr lang="en-US" dirty="0">
              <a:solidFill>
                <a:schemeClr val="tx2">
                  <a:lumMod val="50000"/>
                </a:schemeClr>
              </a:solidFill>
            </a:endParaRPr>
          </a:p>
        </p:txBody>
      </p:sp>
      <p:cxnSp>
        <p:nvCxnSpPr>
          <p:cNvPr id="16" name="Straight Connector 15"/>
          <p:cNvCxnSpPr/>
          <p:nvPr/>
        </p:nvCxnSpPr>
        <p:spPr>
          <a:xfrm flipV="1">
            <a:off x="0" y="6341523"/>
            <a:ext cx="9144000" cy="13391"/>
          </a:xfrm>
          <a:prstGeom prst="line">
            <a:avLst/>
          </a:prstGeom>
          <a:ln/>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a:xfrm>
            <a:off x="2879912" y="6544181"/>
            <a:ext cx="2895600" cy="365125"/>
          </a:xfrm>
        </p:spPr>
        <p:txBody>
          <a:bodyPr/>
          <a:lstStyle/>
          <a:p>
            <a:r>
              <a:rPr lang="en-US" dirty="0" err="1" smtClean="0">
                <a:solidFill>
                  <a:schemeClr val="tx2">
                    <a:lumMod val="50000"/>
                  </a:schemeClr>
                </a:solidFill>
              </a:rPr>
              <a:t>Som</a:t>
            </a:r>
            <a:r>
              <a:rPr lang="en-US" dirty="0" smtClean="0">
                <a:solidFill>
                  <a:schemeClr val="tx2">
                    <a:lumMod val="50000"/>
                  </a:schemeClr>
                </a:solidFill>
              </a:rPr>
              <a:t> Mittal</a:t>
            </a:r>
            <a:endParaRPr lang="en-US" dirty="0">
              <a:solidFill>
                <a:schemeClr val="tx2">
                  <a:lumMod val="50000"/>
                </a:schemeClr>
              </a:solidFill>
            </a:endParaRPr>
          </a:p>
        </p:txBody>
      </p:sp>
    </p:spTree>
    <p:extLst>
      <p:ext uri="{BB962C8B-B14F-4D97-AF65-F5344CB8AC3E}">
        <p14:creationId xmlns:p14="http://schemas.microsoft.com/office/powerpoint/2010/main" val="48329156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p:cNvGraphicFramePr>
            <a:graphicFrameLocks noChangeAspect="1"/>
          </p:cNvGraphicFramePr>
          <p:nvPr>
            <p:custDataLst>
              <p:tags r:id="rId2"/>
            </p:custDataLst>
          </p:nvPr>
        </p:nvGraphicFramePr>
        <p:xfrm>
          <a:off x="1858" y="1791"/>
          <a:ext cx="1587" cy="1587"/>
        </p:xfrm>
        <a:graphic>
          <a:graphicData uri="http://schemas.openxmlformats.org/presentationml/2006/ole">
            <mc:AlternateContent xmlns:mc="http://schemas.openxmlformats.org/markup-compatibility/2006">
              <mc:Choice xmlns:v="urn:schemas-microsoft-com:vml" Requires="v">
                <p:oleObj spid="_x0000_s2113"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 y="17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 name="TextBox 26"/>
          <p:cNvSpPr txBox="1"/>
          <p:nvPr/>
        </p:nvSpPr>
        <p:spPr>
          <a:xfrm>
            <a:off x="4751770" y="3992303"/>
            <a:ext cx="4248221" cy="558581"/>
          </a:xfrm>
          <a:prstGeom prst="rect">
            <a:avLst/>
          </a:prstGeom>
          <a:solidFill>
            <a:schemeClr val="bg1"/>
          </a:solidFill>
          <a:ln>
            <a:solidFill>
              <a:schemeClr val="bg1"/>
            </a:solidFill>
          </a:ln>
        </p:spPr>
        <p:txBody>
          <a:bodyPr wrap="square" tIns="89995" bIns="89995" rtlCol="0" anchor="t">
            <a:spAutoFit/>
          </a:bodyPr>
          <a:lstStyle/>
          <a:p>
            <a:pPr defTabSz="457152"/>
            <a:r>
              <a:rPr lang="en-GB" sz="1200" i="1" dirty="0">
                <a:solidFill>
                  <a:srgbClr val="C41300"/>
                </a:solidFill>
                <a:latin typeface="Arial" panose="020B0604020202020204" pitchFamily="34" charset="0"/>
                <a:cs typeface="Arial" panose="020B0604020202020204" pitchFamily="34" charset="0"/>
              </a:rPr>
              <a:t>    Mobile Virtual N/w Operator, UK </a:t>
            </a:r>
            <a:r>
              <a:rPr lang="en-GB" sz="1200" i="1" dirty="0" err="1">
                <a:solidFill>
                  <a:srgbClr val="C41300"/>
                </a:solidFill>
                <a:latin typeface="Arial" panose="020B0604020202020204" pitchFamily="34" charset="0"/>
                <a:cs typeface="Arial" panose="020B0604020202020204" pitchFamily="34" charset="0"/>
              </a:rPr>
              <a:t>Telefonica</a:t>
            </a:r>
            <a:r>
              <a:rPr lang="en-GB" sz="1200" i="1" dirty="0">
                <a:solidFill>
                  <a:srgbClr val="C41300"/>
                </a:solidFill>
                <a:latin typeface="Arial" panose="020B0604020202020204" pitchFamily="34" charset="0"/>
                <a:cs typeface="Arial" panose="020B0604020202020204" pitchFamily="34" charset="0"/>
              </a:rPr>
              <a:t> </a:t>
            </a:r>
          </a:p>
          <a:p>
            <a:pPr algn="ctr" defTabSz="457152"/>
            <a:r>
              <a:rPr lang="en-GB" sz="1200" i="1" dirty="0">
                <a:solidFill>
                  <a:srgbClr val="C41300"/>
                </a:solidFill>
                <a:latin typeface="Arial" panose="020B0604020202020204" pitchFamily="34" charset="0"/>
                <a:cs typeface="Arial" panose="020B0604020202020204" pitchFamily="34" charset="0"/>
              </a:rPr>
              <a:t>	</a:t>
            </a:r>
          </a:p>
        </p:txBody>
      </p:sp>
      <p:sp>
        <p:nvSpPr>
          <p:cNvPr id="11" name="TextBox 10"/>
          <p:cNvSpPr txBox="1"/>
          <p:nvPr/>
        </p:nvSpPr>
        <p:spPr>
          <a:xfrm>
            <a:off x="79778" y="1159184"/>
            <a:ext cx="2531059" cy="366414"/>
          </a:xfrm>
          <a:prstGeom prst="rect">
            <a:avLst/>
          </a:prstGeom>
          <a:solidFill>
            <a:schemeClr val="bg1"/>
          </a:solidFill>
          <a:ln>
            <a:solidFill>
              <a:schemeClr val="bg1"/>
            </a:solidFill>
          </a:ln>
        </p:spPr>
        <p:txBody>
          <a:bodyPr wrap="square" tIns="89995" bIns="89995" rtlCol="0" anchor="t">
            <a:spAutoFit/>
          </a:bodyPr>
          <a:lstStyle/>
          <a:p>
            <a:pPr algn="ctr" defTabSz="457152"/>
            <a:r>
              <a:rPr lang="en-US" sz="1200" i="1" dirty="0">
                <a:solidFill>
                  <a:srgbClr val="C41300"/>
                </a:solidFill>
                <a:latin typeface="Arial" panose="020B0604020202020204" pitchFamily="34" charset="0"/>
                <a:cs typeface="Arial" panose="020B0604020202020204" pitchFamily="34" charset="0"/>
              </a:rPr>
              <a:t>Virtual shopping in subways-Korea</a:t>
            </a:r>
            <a:endParaRPr lang="en-GB" sz="1200" i="1" dirty="0">
              <a:solidFill>
                <a:srgbClr val="C41300"/>
              </a:solidFill>
              <a:latin typeface="Arial" panose="020B0604020202020204" pitchFamily="34" charset="0"/>
              <a:cs typeface="Arial" panose="020B0604020202020204" pitchFamily="34" charset="0"/>
            </a:endParaRPr>
          </a:p>
        </p:txBody>
      </p:sp>
      <p:sp>
        <p:nvSpPr>
          <p:cNvPr id="25" name="TextBox 24"/>
          <p:cNvSpPr txBox="1"/>
          <p:nvPr/>
        </p:nvSpPr>
        <p:spPr>
          <a:xfrm>
            <a:off x="4788012" y="1117377"/>
            <a:ext cx="2339886" cy="370164"/>
          </a:xfrm>
          <a:prstGeom prst="rect">
            <a:avLst/>
          </a:prstGeom>
          <a:solidFill>
            <a:schemeClr val="bg1"/>
          </a:solidFill>
          <a:ln>
            <a:solidFill>
              <a:schemeClr val="bg1"/>
            </a:solidFill>
          </a:ln>
        </p:spPr>
        <p:txBody>
          <a:bodyPr wrap="square" tIns="89995" bIns="89995" rtlCol="0" anchor="t">
            <a:spAutoFit/>
          </a:bodyPr>
          <a:lstStyle/>
          <a:p>
            <a:pPr algn="ctr" defTabSz="457152"/>
            <a:r>
              <a:rPr lang="en-US" sz="1200" i="1" dirty="0">
                <a:solidFill>
                  <a:srgbClr val="C41300"/>
                </a:solidFill>
                <a:latin typeface="Arial" panose="020B0604020202020204" pitchFamily="34" charset="0"/>
                <a:cs typeface="Arial" panose="020B0604020202020204" pitchFamily="34" charset="0"/>
              </a:rPr>
              <a:t>US health insurer</a:t>
            </a:r>
            <a:endParaRPr lang="en-GB" sz="1200" i="1" dirty="0">
              <a:solidFill>
                <a:srgbClr val="C41300"/>
              </a:solidFill>
              <a:latin typeface="Arial" panose="020B0604020202020204" pitchFamily="34" charset="0"/>
              <a:cs typeface="Arial" panose="020B0604020202020204" pitchFamily="34" charset="0"/>
            </a:endParaRPr>
          </a:p>
        </p:txBody>
      </p:sp>
      <p:sp>
        <p:nvSpPr>
          <p:cNvPr id="3" name="ColumnHeader"/>
          <p:cNvSpPr>
            <a:spLocks noChangeArrowheads="1"/>
          </p:cNvSpPr>
          <p:nvPr/>
        </p:nvSpPr>
        <p:spPr bwMode="gray">
          <a:xfrm>
            <a:off x="4876839" y="3168090"/>
            <a:ext cx="3798822" cy="687099"/>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a:solidFill>
                  <a:srgbClr val="000000"/>
                </a:solidFill>
                <a:latin typeface="Arial" panose="020B0604020202020204" pitchFamily="34" charset="0"/>
                <a:cs typeface="Arial" panose="020B0604020202020204" pitchFamily="34" charset="0"/>
              </a:rPr>
              <a:t>New platforms make interactions social</a:t>
            </a:r>
          </a:p>
        </p:txBody>
      </p:sp>
      <p:sp>
        <p:nvSpPr>
          <p:cNvPr id="4" name="TextColumnContent"/>
          <p:cNvSpPr>
            <a:spLocks noChangeArrowheads="1"/>
          </p:cNvSpPr>
          <p:nvPr/>
        </p:nvSpPr>
        <p:spPr bwMode="gray">
          <a:xfrm>
            <a:off x="7074890" y="3224485"/>
            <a:ext cx="2016105" cy="3601825"/>
          </a:xfrm>
          <a:prstGeom prst="rect">
            <a:avLst/>
          </a:prstGeom>
          <a:noFill/>
          <a:ln w="9525" algn="ctr">
            <a:noFill/>
            <a:miter lim="800000"/>
            <a:headEnd type="none" w="lg" len="lg"/>
            <a:tailEnd type="none" w="lg" len="lg"/>
          </a:ln>
          <a:effectLst/>
        </p:spPr>
        <p:txBody>
          <a:bodyPr tIns="91434" bIns="91434"/>
          <a:lstStyle/>
          <a:p>
            <a:pPr marL="288895" lvl="1" indent="-174607" defTabSz="457152" fontAlgn="base">
              <a:buClr>
                <a:srgbClr val="177B57"/>
              </a:buClr>
              <a:buSzPct val="100000"/>
              <a:buFont typeface="Arial"/>
              <a:buChar char="•"/>
            </a:pPr>
            <a:endParaRPr lang="en-US"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US"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US"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US"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US"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r>
              <a:rPr lang="en-GB" sz="1300" dirty="0">
                <a:solidFill>
                  <a:srgbClr val="000000"/>
                </a:solidFill>
                <a:latin typeface="Arial" panose="020B0604020202020204" pitchFamily="34" charset="0"/>
                <a:cs typeface="Arial" panose="020B0604020202020204" pitchFamily="34" charset="0"/>
              </a:rPr>
              <a:t>Social forums - customers are rewarded for answering other customer queries</a:t>
            </a:r>
          </a:p>
          <a:p>
            <a:pPr marL="288895" lvl="1" indent="-174607" defTabSz="457152" fontAlgn="base">
              <a:buClr>
                <a:srgbClr val="177B57"/>
              </a:buClr>
              <a:buSzPct val="100000"/>
              <a:buFont typeface="Arial"/>
              <a:buChar char="•"/>
            </a:pPr>
            <a:r>
              <a:rPr lang="en-GB" sz="1300" dirty="0">
                <a:solidFill>
                  <a:srgbClr val="000000"/>
                </a:solidFill>
                <a:latin typeface="Arial" panose="020B0604020202020204" pitchFamily="34" charset="0"/>
                <a:cs typeface="Arial" panose="020B0604020202020204" pitchFamily="34" charset="0"/>
              </a:rPr>
              <a:t>P2P lending, free SIM and other offers</a:t>
            </a:r>
          </a:p>
        </p:txBody>
      </p:sp>
      <p:sp>
        <p:nvSpPr>
          <p:cNvPr id="5" name="ColumnHeader"/>
          <p:cNvSpPr>
            <a:spLocks noChangeArrowheads="1"/>
          </p:cNvSpPr>
          <p:nvPr/>
        </p:nvSpPr>
        <p:spPr bwMode="gray">
          <a:xfrm>
            <a:off x="4931707" y="403727"/>
            <a:ext cx="3816511" cy="687099"/>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a:solidFill>
                  <a:srgbClr val="000000"/>
                </a:solidFill>
                <a:latin typeface="Arial" panose="020B0604020202020204" pitchFamily="34" charset="0"/>
                <a:cs typeface="Arial" panose="020B0604020202020204" pitchFamily="34" charset="0"/>
              </a:rPr>
              <a:t>Big Data and Analytics break entry barriers</a:t>
            </a:r>
          </a:p>
        </p:txBody>
      </p:sp>
      <p:sp>
        <p:nvSpPr>
          <p:cNvPr id="6" name="TextColumnContent"/>
          <p:cNvSpPr>
            <a:spLocks noChangeArrowheads="1"/>
          </p:cNvSpPr>
          <p:nvPr/>
        </p:nvSpPr>
        <p:spPr bwMode="gray">
          <a:xfrm>
            <a:off x="6804116" y="257560"/>
            <a:ext cx="2088109" cy="3601825"/>
          </a:xfrm>
          <a:prstGeom prst="rect">
            <a:avLst/>
          </a:prstGeom>
          <a:noFill/>
          <a:ln w="9525" algn="ctr">
            <a:noFill/>
            <a:miter lim="800000"/>
            <a:headEnd type="none" w="lg" len="lg"/>
            <a:tailEnd type="none" w="lg" len="lg"/>
          </a:ln>
          <a:effectLst/>
        </p:spPr>
        <p:txBody>
          <a:bodyPr tIns="91434" bIns="91434"/>
          <a:lstStyle/>
          <a:p>
            <a:pPr defTabSz="457152"/>
            <a:endParaRPr lang="en-US" sz="1300" dirty="0">
              <a:solidFill>
                <a:srgbClr val="000000"/>
              </a:solidFill>
              <a:latin typeface="Arial" panose="020B0604020202020204" pitchFamily="34" charset="0"/>
              <a:cs typeface="Arial" panose="020B0604020202020204" pitchFamily="34" charset="0"/>
            </a:endParaRPr>
          </a:p>
          <a:p>
            <a:pPr defTabSz="457152"/>
            <a:endParaRPr lang="en-US" sz="1300" dirty="0">
              <a:solidFill>
                <a:srgbClr val="000000"/>
              </a:solidFill>
              <a:latin typeface="Arial" panose="020B0604020202020204" pitchFamily="34" charset="0"/>
              <a:cs typeface="Arial" panose="020B0604020202020204" pitchFamily="34" charset="0"/>
            </a:endParaRPr>
          </a:p>
          <a:p>
            <a:pPr defTabSz="457152"/>
            <a:endParaRPr lang="en-US" sz="1300" dirty="0">
              <a:solidFill>
                <a:srgbClr val="000000"/>
              </a:solidFill>
              <a:latin typeface="Arial" panose="020B0604020202020204" pitchFamily="34" charset="0"/>
              <a:cs typeface="Arial" panose="020B0604020202020204" pitchFamily="34" charset="0"/>
            </a:endParaRPr>
          </a:p>
          <a:p>
            <a:pPr defTabSz="457152"/>
            <a:endParaRPr lang="en-US" sz="1300" dirty="0">
              <a:solidFill>
                <a:srgbClr val="000000"/>
              </a:solidFill>
              <a:latin typeface="Arial" panose="020B0604020202020204" pitchFamily="34" charset="0"/>
              <a:cs typeface="Arial" panose="020B0604020202020204" pitchFamily="34" charset="0"/>
            </a:endParaRPr>
          </a:p>
          <a:p>
            <a:pPr defTabSz="457152"/>
            <a:endParaRPr lang="en-US"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r>
              <a:rPr lang="en-US" sz="1300" dirty="0">
                <a:solidFill>
                  <a:srgbClr val="000000"/>
                </a:solidFill>
                <a:latin typeface="Arial" panose="020B0604020202020204" pitchFamily="34" charset="0"/>
                <a:cs typeface="Arial" panose="020B0604020202020204" pitchFamily="34" charset="0"/>
              </a:rPr>
              <a:t>Better health care at lower costs using interactive devices</a:t>
            </a:r>
          </a:p>
          <a:p>
            <a:pPr marL="288895" lvl="1" indent="-174607" defTabSz="457152" fontAlgn="base">
              <a:buClr>
                <a:srgbClr val="177B57"/>
              </a:buClr>
              <a:buSzPct val="100000"/>
              <a:buFont typeface="Arial"/>
              <a:buChar char="•"/>
            </a:pPr>
            <a:r>
              <a:rPr lang="en-US" sz="1300" dirty="0">
                <a:solidFill>
                  <a:srgbClr val="000000"/>
                </a:solidFill>
                <a:latin typeface="Arial" panose="020B0604020202020204" pitchFamily="34" charset="0"/>
                <a:cs typeface="Arial" panose="020B0604020202020204" pitchFamily="34" charset="0"/>
              </a:rPr>
              <a:t>Monitor members, through remote detection/ advisory</a:t>
            </a:r>
          </a:p>
          <a:p>
            <a:pPr marL="288895" lvl="1" indent="-174607" defTabSz="457152" fontAlgn="base">
              <a:buClr>
                <a:srgbClr val="177B57"/>
              </a:buClr>
              <a:buSzPct val="100000"/>
            </a:pPr>
            <a:endParaRPr lang="en-US" sz="1300" dirty="0">
              <a:solidFill>
                <a:srgbClr val="000000"/>
              </a:solidFill>
              <a:latin typeface="Arial" panose="020B0604020202020204" pitchFamily="34" charset="0"/>
              <a:cs typeface="Arial" panose="020B0604020202020204" pitchFamily="34" charset="0"/>
            </a:endParaRPr>
          </a:p>
        </p:txBody>
      </p:sp>
      <p:sp>
        <p:nvSpPr>
          <p:cNvPr id="7" name="ColumnHeader"/>
          <p:cNvSpPr>
            <a:spLocks noChangeArrowheads="1"/>
          </p:cNvSpPr>
          <p:nvPr/>
        </p:nvSpPr>
        <p:spPr bwMode="gray">
          <a:xfrm>
            <a:off x="207999" y="419218"/>
            <a:ext cx="3816201" cy="687099"/>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a:solidFill>
                  <a:srgbClr val="000000"/>
                </a:solidFill>
                <a:latin typeface="Arial" panose="020B0604020202020204" pitchFamily="34" charset="0"/>
                <a:cs typeface="Arial" panose="020B0604020202020204" pitchFamily="34" charset="0"/>
              </a:rPr>
              <a:t>Physical footprint much less relevant today</a:t>
            </a:r>
          </a:p>
        </p:txBody>
      </p:sp>
      <p:sp>
        <p:nvSpPr>
          <p:cNvPr id="8" name="TextColumnContent"/>
          <p:cNvSpPr>
            <a:spLocks noChangeArrowheads="1"/>
          </p:cNvSpPr>
          <p:nvPr/>
        </p:nvSpPr>
        <p:spPr bwMode="gray">
          <a:xfrm>
            <a:off x="2195877" y="331201"/>
            <a:ext cx="2735830" cy="3601825"/>
          </a:xfrm>
          <a:prstGeom prst="rect">
            <a:avLst/>
          </a:prstGeom>
          <a:noFill/>
          <a:ln w="9525" algn="ctr">
            <a:noFill/>
            <a:miter lim="800000"/>
            <a:headEnd type="none" w="lg" len="lg"/>
            <a:tailEnd type="none" w="lg" len="lg"/>
          </a:ln>
          <a:effectLst/>
        </p:spPr>
        <p:txBody>
          <a:bodyPr tIns="91434" bIns="91434"/>
          <a:lstStyle/>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a:p>
            <a:pPr marL="288895" lvl="1" indent="-174607" defTabSz="457152" fontAlgn="base">
              <a:buClr>
                <a:srgbClr val="177B57"/>
              </a:buClr>
              <a:buSzPct val="100000"/>
              <a:buFont typeface="Arial"/>
              <a:buChar char="•"/>
            </a:pPr>
            <a:r>
              <a:rPr lang="en-GB" sz="1300" dirty="0">
                <a:solidFill>
                  <a:srgbClr val="000000"/>
                </a:solidFill>
                <a:latin typeface="Arial" panose="020B0604020202020204" pitchFamily="34" charset="0"/>
                <a:cs typeface="Arial" panose="020B0604020202020204" pitchFamily="34" charset="0"/>
              </a:rPr>
              <a:t>Add to cart by scanning code with smart-phone</a:t>
            </a:r>
          </a:p>
          <a:p>
            <a:pPr marL="288895" lvl="1" indent="-174607" defTabSz="457152" fontAlgn="base">
              <a:buClr>
                <a:srgbClr val="177B57"/>
              </a:buClr>
              <a:buSzPct val="100000"/>
              <a:buFont typeface="Arial"/>
              <a:buChar char="•"/>
            </a:pPr>
            <a:r>
              <a:rPr lang="en-GB" sz="1300" dirty="0">
                <a:solidFill>
                  <a:srgbClr val="000000"/>
                </a:solidFill>
                <a:latin typeface="Arial" panose="020B0604020202020204" pitchFamily="34" charset="0"/>
                <a:cs typeface="Arial" panose="020B0604020202020204" pitchFamily="34" charset="0"/>
              </a:rPr>
              <a:t>Home delivery after work</a:t>
            </a: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p:txBody>
      </p:sp>
      <p:sp>
        <p:nvSpPr>
          <p:cNvPr id="15" name="TextBox 14"/>
          <p:cNvSpPr txBox="1"/>
          <p:nvPr/>
        </p:nvSpPr>
        <p:spPr>
          <a:xfrm>
            <a:off x="6185168" y="2411807"/>
            <a:ext cx="2995073" cy="385865"/>
          </a:xfrm>
          <a:prstGeom prst="rect">
            <a:avLst/>
          </a:prstGeom>
          <a:noFill/>
        </p:spPr>
        <p:txBody>
          <a:bodyPr wrap="square" tIns="89995" bIns="89995" rtlCol="0" anchor="t">
            <a:spAutoFit/>
          </a:bodyPr>
          <a:lstStyle/>
          <a:p>
            <a:pPr algn="ctr" defTabSz="457152"/>
            <a:r>
              <a:rPr lang="en-GB" sz="1300" i="1" dirty="0">
                <a:solidFill>
                  <a:srgbClr val="990033"/>
                </a:solidFill>
                <a:latin typeface="Arial" panose="020B0604020202020204" pitchFamily="34" charset="0"/>
                <a:cs typeface="Arial" panose="020B0604020202020204" pitchFamily="34" charset="0"/>
              </a:rPr>
              <a:t>Clinical visits reduced by 50%</a:t>
            </a:r>
          </a:p>
        </p:txBody>
      </p:sp>
      <p:sp>
        <p:nvSpPr>
          <p:cNvPr id="17" name="TextBox 16"/>
          <p:cNvSpPr txBox="1"/>
          <p:nvPr/>
        </p:nvSpPr>
        <p:spPr>
          <a:xfrm>
            <a:off x="2303570" y="1950022"/>
            <a:ext cx="2268119" cy="589983"/>
          </a:xfrm>
          <a:prstGeom prst="rect">
            <a:avLst/>
          </a:prstGeom>
          <a:noFill/>
        </p:spPr>
        <p:txBody>
          <a:bodyPr wrap="square" tIns="89995" bIns="89995" rtlCol="0" anchor="t">
            <a:spAutoFit/>
          </a:bodyPr>
          <a:lstStyle/>
          <a:p>
            <a:pPr algn="ctr" defTabSz="457152"/>
            <a:r>
              <a:rPr lang="en-GB" sz="1300" i="1" dirty="0">
                <a:solidFill>
                  <a:srgbClr val="990033"/>
                </a:solidFill>
                <a:latin typeface="Arial" panose="020B0604020202020204" pitchFamily="34" charset="0"/>
                <a:cs typeface="Arial" panose="020B0604020202020204" pitchFamily="34" charset="0"/>
              </a:rPr>
              <a:t>130% increase in online sales</a:t>
            </a:r>
          </a:p>
        </p:txBody>
      </p:sp>
      <p:sp>
        <p:nvSpPr>
          <p:cNvPr id="21" name="TextBox 20"/>
          <p:cNvSpPr txBox="1"/>
          <p:nvPr/>
        </p:nvSpPr>
        <p:spPr>
          <a:xfrm>
            <a:off x="6516102" y="5610286"/>
            <a:ext cx="2664139" cy="589983"/>
          </a:xfrm>
          <a:prstGeom prst="rect">
            <a:avLst/>
          </a:prstGeom>
          <a:noFill/>
        </p:spPr>
        <p:txBody>
          <a:bodyPr wrap="square" tIns="89995" bIns="89995" rtlCol="0" anchor="t">
            <a:spAutoFit/>
          </a:bodyPr>
          <a:lstStyle/>
          <a:p>
            <a:pPr algn="ctr" defTabSz="457152"/>
            <a:r>
              <a:rPr lang="en-GB" sz="1300" i="1" dirty="0">
                <a:solidFill>
                  <a:srgbClr val="990033"/>
                </a:solidFill>
                <a:latin typeface="Arial" panose="020B0604020202020204" pitchFamily="34" charset="0"/>
                <a:cs typeface="Arial" panose="020B0604020202020204" pitchFamily="34" charset="0"/>
              </a:rPr>
              <a:t>90 </a:t>
            </a:r>
            <a:r>
              <a:rPr lang="en-GB" sz="1300" i="1" dirty="0" err="1">
                <a:solidFill>
                  <a:srgbClr val="990033"/>
                </a:solidFill>
                <a:latin typeface="Arial" panose="020B0604020202020204" pitchFamily="34" charset="0"/>
                <a:cs typeface="Arial" panose="020B0604020202020204" pitchFamily="34" charset="0"/>
              </a:rPr>
              <a:t>secs</a:t>
            </a:r>
            <a:r>
              <a:rPr lang="en-GB" sz="1300" i="1" dirty="0">
                <a:solidFill>
                  <a:srgbClr val="990033"/>
                </a:solidFill>
                <a:latin typeface="Arial" panose="020B0604020202020204" pitchFamily="34" charset="0"/>
                <a:cs typeface="Arial" panose="020B0604020202020204" pitchFamily="34" charset="0"/>
              </a:rPr>
              <a:t> </a:t>
            </a:r>
            <a:r>
              <a:rPr lang="en-GB" sz="1300" i="1" dirty="0" err="1">
                <a:solidFill>
                  <a:srgbClr val="990033"/>
                </a:solidFill>
                <a:latin typeface="Arial" panose="020B0604020202020204" pitchFamily="34" charset="0"/>
                <a:cs typeface="Arial" panose="020B0604020202020204" pitchFamily="34" charset="0"/>
              </a:rPr>
              <a:t>avg</a:t>
            </a:r>
            <a:r>
              <a:rPr lang="en-GB" sz="1300" i="1" dirty="0">
                <a:solidFill>
                  <a:srgbClr val="990033"/>
                </a:solidFill>
                <a:latin typeface="Arial" panose="020B0604020202020204" pitchFamily="34" charset="0"/>
                <a:cs typeface="Arial" panose="020B0604020202020204" pitchFamily="34" charset="0"/>
              </a:rPr>
              <a:t> waiting time for complaints</a:t>
            </a:r>
          </a:p>
        </p:txBody>
      </p:sp>
      <p:sp>
        <p:nvSpPr>
          <p:cNvPr id="24" name="Title 11"/>
          <p:cNvSpPr txBox="1">
            <a:spLocks/>
          </p:cNvSpPr>
          <p:nvPr/>
        </p:nvSpPr>
        <p:spPr>
          <a:xfrm>
            <a:off x="64500" y="-22311"/>
            <a:ext cx="8747947" cy="524625"/>
          </a:xfrm>
          <a:custGeom>
            <a:avLst/>
            <a:gdLst>
              <a:gd name="connsiteX0" fmla="*/ 0 w 8822471"/>
              <a:gd name="connsiteY0" fmla="*/ 0 h 524656"/>
              <a:gd name="connsiteX1" fmla="*/ 8560143 w 8822471"/>
              <a:gd name="connsiteY1" fmla="*/ 0 h 524656"/>
              <a:gd name="connsiteX2" fmla="*/ 8822471 w 8822471"/>
              <a:gd name="connsiteY2" fmla="*/ 262328 h 524656"/>
              <a:gd name="connsiteX3" fmla="*/ 8560143 w 8822471"/>
              <a:gd name="connsiteY3" fmla="*/ 524656 h 524656"/>
              <a:gd name="connsiteX4" fmla="*/ 0 w 8822471"/>
              <a:gd name="connsiteY4" fmla="*/ 524656 h 524656"/>
              <a:gd name="connsiteX5" fmla="*/ 0 w 8822471"/>
              <a:gd name="connsiteY5" fmla="*/ 0 h 524656"/>
              <a:gd name="connsiteX0" fmla="*/ 0 w 8560143"/>
              <a:gd name="connsiteY0" fmla="*/ 0 h 524656"/>
              <a:gd name="connsiteX1" fmla="*/ 8560143 w 8560143"/>
              <a:gd name="connsiteY1" fmla="*/ 0 h 524656"/>
              <a:gd name="connsiteX2" fmla="*/ 8247284 w 8560143"/>
              <a:gd name="connsiteY2" fmla="*/ 306573 h 524656"/>
              <a:gd name="connsiteX3" fmla="*/ 8560143 w 8560143"/>
              <a:gd name="connsiteY3" fmla="*/ 524656 h 524656"/>
              <a:gd name="connsiteX4" fmla="*/ 0 w 8560143"/>
              <a:gd name="connsiteY4" fmla="*/ 524656 h 524656"/>
              <a:gd name="connsiteX5" fmla="*/ 0 w 8560143"/>
              <a:gd name="connsiteY5" fmla="*/ 0 h 524656"/>
              <a:gd name="connsiteX0" fmla="*/ 0 w 8560143"/>
              <a:gd name="connsiteY0" fmla="*/ 0 h 524656"/>
              <a:gd name="connsiteX1" fmla="*/ 8560143 w 8560143"/>
              <a:gd name="connsiteY1" fmla="*/ 0 h 524656"/>
              <a:gd name="connsiteX2" fmla="*/ 8502117 w 8560143"/>
              <a:gd name="connsiteY2" fmla="*/ 291583 h 524656"/>
              <a:gd name="connsiteX3" fmla="*/ 8560143 w 8560143"/>
              <a:gd name="connsiteY3" fmla="*/ 524656 h 524656"/>
              <a:gd name="connsiteX4" fmla="*/ 0 w 8560143"/>
              <a:gd name="connsiteY4" fmla="*/ 524656 h 524656"/>
              <a:gd name="connsiteX5" fmla="*/ 0 w 8560143"/>
              <a:gd name="connsiteY5" fmla="*/ 0 h 524656"/>
              <a:gd name="connsiteX0" fmla="*/ 0 w 8562077"/>
              <a:gd name="connsiteY0" fmla="*/ 0 h 524656"/>
              <a:gd name="connsiteX1" fmla="*/ 8560143 w 8562077"/>
              <a:gd name="connsiteY1" fmla="*/ 0 h 524656"/>
              <a:gd name="connsiteX2" fmla="*/ 8562077 w 8562077"/>
              <a:gd name="connsiteY2" fmla="*/ 291583 h 524656"/>
              <a:gd name="connsiteX3" fmla="*/ 8560143 w 8562077"/>
              <a:gd name="connsiteY3" fmla="*/ 524656 h 524656"/>
              <a:gd name="connsiteX4" fmla="*/ 0 w 8562077"/>
              <a:gd name="connsiteY4" fmla="*/ 524656 h 524656"/>
              <a:gd name="connsiteX5" fmla="*/ 0 w 8562077"/>
              <a:gd name="connsiteY5" fmla="*/ 0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077" h="524656">
                <a:moveTo>
                  <a:pt x="0" y="0"/>
                </a:moveTo>
                <a:lnTo>
                  <a:pt x="8560143" y="0"/>
                </a:lnTo>
                <a:cubicBezTo>
                  <a:pt x="8560788" y="97194"/>
                  <a:pt x="8561432" y="194389"/>
                  <a:pt x="8562077" y="291583"/>
                </a:cubicBezTo>
                <a:cubicBezTo>
                  <a:pt x="8561432" y="369274"/>
                  <a:pt x="8560788" y="446965"/>
                  <a:pt x="8560143" y="524656"/>
                </a:cubicBezTo>
                <a:lnTo>
                  <a:pt x="0" y="524656"/>
                </a:lnTo>
                <a:lnTo>
                  <a:pt x="0" y="0"/>
                </a:lnTo>
                <a:close/>
              </a:path>
            </a:pathLst>
          </a:custGeom>
          <a:noFill/>
          <a:ln>
            <a:noFill/>
          </a:ln>
          <a:effectLst/>
        </p:spPr>
        <p:txBody>
          <a:bodyPr vert="horz" lIns="89995" tIns="45717" rIns="91434" bIns="45717" rtlCol="0" anchor="ctr">
            <a:normAutofit/>
          </a:bodyPr>
          <a:lstStyle>
            <a:defPPr>
              <a:defRPr lang="en-US"/>
            </a:defPPr>
            <a:lvl1pPr lvl="0">
              <a:lnSpc>
                <a:spcPct val="90000"/>
              </a:lnSpc>
              <a:spcBef>
                <a:spcPct val="0"/>
              </a:spcBef>
              <a:buNone/>
              <a:defRPr sz="2400" b="1">
                <a:solidFill>
                  <a:schemeClr val="bg1"/>
                </a:solidFill>
                <a:ea typeface="+mj-ea"/>
                <a:cs typeface="+mj-cs"/>
              </a:defRPr>
            </a:lvl1pPr>
          </a:lstStyle>
          <a:p>
            <a:pPr defTabSz="457152"/>
            <a:r>
              <a:rPr lang="en-GB" sz="2500" dirty="0">
                <a:solidFill>
                  <a:srgbClr val="000000"/>
                </a:solidFill>
                <a:latin typeface="Arial" panose="020B0604020202020204" pitchFamily="34" charset="0"/>
                <a:cs typeface="Arial" panose="020B0604020202020204" pitchFamily="34" charset="0"/>
              </a:rPr>
              <a:t>Disruptions are triggering a PARADIGM SHIFT </a:t>
            </a:r>
            <a:endParaRPr lang="en-US" sz="2500" dirty="0">
              <a:solidFill>
                <a:srgbClr val="000000"/>
              </a:solidFill>
              <a:latin typeface="Arial" panose="020B0604020202020204" pitchFamily="34" charset="0"/>
              <a:cs typeface="Arial" panose="020B0604020202020204" pitchFamily="34" charset="0"/>
            </a:endParaRPr>
          </a:p>
        </p:txBody>
      </p:sp>
      <p:sp>
        <p:nvSpPr>
          <p:cNvPr id="29" name="Explosion 2 28"/>
          <p:cNvSpPr/>
          <p:nvPr/>
        </p:nvSpPr>
        <p:spPr>
          <a:xfrm>
            <a:off x="-930613" y="2588610"/>
            <a:ext cx="5938440" cy="776384"/>
          </a:xfrm>
          <a:prstGeom prst="irregularSeal2">
            <a:avLst/>
          </a:prstGeom>
        </p:spPr>
        <p:txBody>
          <a:bodyPr wrap="none">
            <a:spAutoFit/>
          </a:bodyPr>
          <a:lstStyle/>
          <a:p>
            <a:pPr algn="ctr" defTabSz="457152"/>
            <a:r>
              <a:rPr lang="en-US" sz="1600" b="1" dirty="0">
                <a:solidFill>
                  <a:srgbClr val="CC0066"/>
                </a:solidFill>
                <a:latin typeface="Arial" panose="020B0604020202020204" pitchFamily="34" charset="0"/>
                <a:cs typeface="Arial" panose="020B0604020202020204" pitchFamily="34" charset="0"/>
              </a:rPr>
              <a:t>Disrupts physical retail!</a:t>
            </a:r>
            <a:endParaRPr lang="en-GB" sz="1600" b="1" dirty="0">
              <a:solidFill>
                <a:srgbClr val="CC0066"/>
              </a:solidFill>
              <a:latin typeface="Arial" panose="020B0604020202020204" pitchFamily="34" charset="0"/>
              <a:cs typeface="Arial" panose="020B0604020202020204" pitchFamily="34" charset="0"/>
            </a:endParaRPr>
          </a:p>
        </p:txBody>
      </p:sp>
      <p:grpSp>
        <p:nvGrpSpPr>
          <p:cNvPr id="36" name="Group 35"/>
          <p:cNvGrpSpPr/>
          <p:nvPr/>
        </p:nvGrpSpPr>
        <p:grpSpPr>
          <a:xfrm>
            <a:off x="4058334" y="2557450"/>
            <a:ext cx="4334129" cy="776384"/>
            <a:chOff x="4665144" y="5305706"/>
            <a:chExt cx="4163558" cy="687465"/>
          </a:xfrm>
        </p:grpSpPr>
        <p:sp>
          <p:nvSpPr>
            <p:cNvPr id="30" name="Explosion 2 29"/>
            <p:cNvSpPr/>
            <p:nvPr/>
          </p:nvSpPr>
          <p:spPr>
            <a:xfrm>
              <a:off x="4665144" y="5305706"/>
              <a:ext cx="419216" cy="687465"/>
            </a:xfrm>
            <a:prstGeom prst="irregularSeal2">
              <a:avLst/>
            </a:prstGeom>
          </p:spPr>
          <p:txBody>
            <a:bodyPr wrap="none">
              <a:spAutoFit/>
            </a:bodyPr>
            <a:lstStyle/>
            <a:p>
              <a:pPr algn="ctr" defTabSz="457152"/>
              <a:endParaRPr lang="en-GB" sz="1600" b="1" dirty="0">
                <a:solidFill>
                  <a:srgbClr val="CC0066"/>
                </a:solidFill>
                <a:latin typeface="Arial" panose="020B0604020202020204" pitchFamily="34" charset="0"/>
                <a:cs typeface="Arial" panose="020B0604020202020204" pitchFamily="34" charset="0"/>
              </a:endParaRPr>
            </a:p>
          </p:txBody>
        </p:sp>
        <p:sp>
          <p:nvSpPr>
            <p:cNvPr id="35" name="TextBox 34"/>
            <p:cNvSpPr txBox="1"/>
            <p:nvPr/>
          </p:nvSpPr>
          <p:spPr>
            <a:xfrm>
              <a:off x="4840977" y="5430820"/>
              <a:ext cx="3987725" cy="528318"/>
            </a:xfrm>
            <a:prstGeom prst="rect">
              <a:avLst/>
            </a:prstGeom>
          </p:spPr>
          <p:txBody>
            <a:bodyPr wrap="square">
              <a:spAutoFit/>
            </a:bodyPr>
            <a:lstStyle>
              <a:defPPr>
                <a:defRPr lang="en-US"/>
              </a:defPPr>
              <a:lvl1pPr algn="ctr">
                <a:defRPr sz="1600" b="1">
                  <a:solidFill>
                    <a:srgbClr val="CC0066"/>
                  </a:solidFill>
                </a:defRPr>
              </a:lvl1pPr>
            </a:lstStyle>
            <a:p>
              <a:pPr defTabSz="457152"/>
              <a:r>
                <a:rPr lang="en-US" dirty="0">
                  <a:latin typeface="Arial" panose="020B0604020202020204" pitchFamily="34" charset="0"/>
                  <a:cs typeface="Arial" panose="020B0604020202020204" pitchFamily="34" charset="0"/>
                </a:rPr>
                <a:t>Disrupts medical consulting &amp; pathology labs!</a:t>
              </a:r>
              <a:endParaRPr lang="en-GB" dirty="0">
                <a:latin typeface="Arial" panose="020B0604020202020204" pitchFamily="34" charset="0"/>
                <a:cs typeface="Arial" panose="020B0604020202020204" pitchFamily="34" charset="0"/>
              </a:endParaRPr>
            </a:p>
          </p:txBody>
        </p:sp>
      </p:grpSp>
      <p:pic>
        <p:nvPicPr>
          <p:cNvPr id="40298" name="Picture 362" descr="http://chasethis.files.wordpress.com/2012/08/cetw2011_social_mobile_bandwagon_nov9_2011-1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46" t="16961" r="5267" b="13689"/>
          <a:stretch/>
        </p:blipFill>
        <p:spPr bwMode="auto">
          <a:xfrm>
            <a:off x="329931" y="1549401"/>
            <a:ext cx="1937951" cy="108005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8" cstate="print"/>
          <a:srcRect/>
          <a:stretch>
            <a:fillRect/>
          </a:stretch>
        </p:blipFill>
        <p:spPr bwMode="auto">
          <a:xfrm>
            <a:off x="613772" y="2389207"/>
            <a:ext cx="519738" cy="210485"/>
          </a:xfrm>
          <a:prstGeom prst="rect">
            <a:avLst/>
          </a:prstGeom>
          <a:noFill/>
          <a:ln w="9525">
            <a:noFill/>
            <a:miter lim="800000"/>
            <a:headEnd/>
            <a:tailEnd/>
          </a:ln>
        </p:spPr>
      </p:pic>
      <p:grpSp>
        <p:nvGrpSpPr>
          <p:cNvPr id="9" name="Group 8"/>
          <p:cNvGrpSpPr/>
          <p:nvPr/>
        </p:nvGrpSpPr>
        <p:grpSpPr>
          <a:xfrm>
            <a:off x="4860016" y="1464587"/>
            <a:ext cx="2039449" cy="1092865"/>
            <a:chOff x="5372310" y="1586225"/>
            <a:chExt cx="2496477" cy="1452537"/>
          </a:xfrm>
        </p:grpSpPr>
        <p:pic>
          <p:nvPicPr>
            <p:cNvPr id="39" name="Picture 6" descr="http://www.brightsideofnews.com/Data/2014_2_3/iHealth-Announces-Two-New-Wearable-Health-Products/2_Wearable_PulseOximeter_689w.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9390" t="10479" b="17021"/>
            <a:stretch/>
          </p:blipFill>
          <p:spPr bwMode="auto">
            <a:xfrm>
              <a:off x="7411880" y="1792282"/>
              <a:ext cx="415424" cy="814432"/>
            </a:xfrm>
            <a:prstGeom prst="rect">
              <a:avLst/>
            </a:prstGeom>
            <a:noFill/>
            <a:extLst>
              <a:ext uri="{909E8E84-426E-40dd-AFC4-6F175D3DCCD1}">
                <a14:hiddenFill xmlns="" xmlns:a14="http://schemas.microsoft.com/office/drawing/2010/main">
                  <a:solidFill>
                    <a:srgbClr val="FFFFFF"/>
                  </a:solidFill>
                </a14:hiddenFill>
              </a:ext>
            </a:extLst>
          </p:spPr>
        </p:pic>
        <p:pic>
          <p:nvPicPr>
            <p:cNvPr id="40450" name="Picture 514" descr="http://cdn2-b.examiner.com/sites/default/files/styles/image_content_width/hash/b7/af/b7afd83701676661db120ffb977e1818.png?itok=Kihk2T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2310" y="1586225"/>
              <a:ext cx="1889136" cy="145253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p:cNvPicPr>
              <a:picLocks noChangeAspect="1" noChangeArrowheads="1"/>
            </p:cNvPicPr>
            <p:nvPr/>
          </p:nvPicPr>
          <p:blipFill>
            <a:blip r:embed="rId11" cstate="print"/>
            <a:srcRect/>
            <a:stretch>
              <a:fillRect/>
            </a:stretch>
          </p:blipFill>
          <p:spPr bwMode="auto">
            <a:xfrm>
              <a:off x="6154054" y="2246674"/>
              <a:ext cx="648000" cy="140400"/>
            </a:xfrm>
            <a:prstGeom prst="rect">
              <a:avLst/>
            </a:prstGeom>
            <a:noFill/>
            <a:ln w="9525">
              <a:noFill/>
              <a:miter lim="800000"/>
              <a:headEnd/>
              <a:tailEnd/>
            </a:ln>
          </p:spPr>
        </p:pic>
        <p:pic>
          <p:nvPicPr>
            <p:cNvPr id="38" name="Picture 4" descr="http://www.brightsideofnews.com/Data/2014_2_3/iHealth-Announces-Two-New-Wearable-Health-Products/2_Wearable_PulseOximeter_689w.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1979" l="1016" r="58491">
                          <a14:foregroundMark x1="17417" y1="35417" x2="17417" y2="35417"/>
                          <a14:foregroundMark x1="54572" y1="29167" x2="54572" y2="29167"/>
                          <a14:foregroundMark x1="51234" y1="29167" x2="51234" y2="29167"/>
                          <a14:foregroundMark x1="52250" y1="27083" x2="52250" y2="27083"/>
                        </a14:backgroundRemoval>
                      </a14:imgEffect>
                    </a14:imgLayer>
                  </a14:imgProps>
                </a:ext>
                <a:ext uri="{28A0092B-C50C-407E-A947-70E740481C1C}">
                  <a14:useLocalDpi xmlns:a14="http://schemas.microsoft.com/office/drawing/2010/main" val="0"/>
                </a:ext>
              </a:extLst>
            </a:blip>
            <a:srcRect r="40140" b="36678"/>
            <a:stretch/>
          </p:blipFill>
          <p:spPr bwMode="auto">
            <a:xfrm rot="16200000">
              <a:off x="6799160" y="1959105"/>
              <a:ext cx="905422" cy="53381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387890" y="1598602"/>
              <a:ext cx="2480897" cy="1296144"/>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2"/>
              <a:endParaRPr lang="en-IN">
                <a:solidFill>
                  <a:prstClr val="white"/>
                </a:solidFill>
                <a:latin typeface="Arial" panose="020B0604020202020204" pitchFamily="34" charset="0"/>
                <a:cs typeface="Arial" panose="020B0604020202020204" pitchFamily="34" charset="0"/>
              </a:endParaRPr>
            </a:p>
          </p:txBody>
        </p:sp>
      </p:grpSp>
      <p:grpSp>
        <p:nvGrpSpPr>
          <p:cNvPr id="10" name="Group 9"/>
          <p:cNvGrpSpPr/>
          <p:nvPr/>
        </p:nvGrpSpPr>
        <p:grpSpPr>
          <a:xfrm>
            <a:off x="5024499" y="4324221"/>
            <a:ext cx="2160112" cy="1295069"/>
            <a:chOff x="5148064" y="4407912"/>
            <a:chExt cx="2160240" cy="1295146"/>
          </a:xfrm>
        </p:grpSpPr>
        <p:grpSp>
          <p:nvGrpSpPr>
            <p:cNvPr id="26" name="Group 25"/>
            <p:cNvGrpSpPr/>
            <p:nvPr/>
          </p:nvGrpSpPr>
          <p:grpSpPr>
            <a:xfrm>
              <a:off x="5148064" y="4407912"/>
              <a:ext cx="2160240" cy="1295146"/>
              <a:chOff x="3572446" y="2719389"/>
              <a:chExt cx="1935658" cy="1281836"/>
            </a:xfrm>
          </p:grpSpPr>
          <p:pic>
            <p:nvPicPr>
              <p:cNvPr id="338946" name="Picture 2"/>
              <p:cNvPicPr>
                <a:picLocks noChangeAspect="1" noChangeArrowheads="1"/>
              </p:cNvPicPr>
              <p:nvPr/>
            </p:nvPicPr>
            <p:blipFill>
              <a:blip r:embed="rId14" cstate="print"/>
              <a:srcRect/>
              <a:stretch>
                <a:fillRect/>
              </a:stretch>
            </p:blipFill>
            <p:spPr bwMode="auto">
              <a:xfrm>
                <a:off x="3572446" y="2719389"/>
                <a:ext cx="1935658" cy="1281836"/>
              </a:xfrm>
              <a:prstGeom prst="rect">
                <a:avLst/>
              </a:prstGeom>
              <a:noFill/>
              <a:ln w="9525">
                <a:noFill/>
                <a:miter lim="800000"/>
                <a:headEnd/>
                <a:tailEnd/>
              </a:ln>
            </p:spPr>
          </p:pic>
          <p:pic>
            <p:nvPicPr>
              <p:cNvPr id="338947" name="Picture 3"/>
              <p:cNvPicPr>
                <a:picLocks noChangeAspect="1" noChangeArrowheads="1"/>
              </p:cNvPicPr>
              <p:nvPr/>
            </p:nvPicPr>
            <p:blipFill>
              <a:blip r:embed="rId15" cstate="print"/>
              <a:srcRect/>
              <a:stretch>
                <a:fillRect/>
              </a:stretch>
            </p:blipFill>
            <p:spPr bwMode="auto">
              <a:xfrm>
                <a:off x="3598168" y="2780928"/>
                <a:ext cx="685800" cy="638175"/>
              </a:xfrm>
              <a:prstGeom prst="rect">
                <a:avLst/>
              </a:prstGeom>
              <a:noFill/>
              <a:ln w="9525">
                <a:noFill/>
                <a:miter lim="800000"/>
                <a:headEnd/>
                <a:tailEnd/>
              </a:ln>
            </p:spPr>
          </p:pic>
        </p:grpSp>
        <p:pic>
          <p:nvPicPr>
            <p:cNvPr id="40602" name="Picture 66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37125" y="4527997"/>
              <a:ext cx="927163" cy="526555"/>
            </a:xfrm>
            <a:prstGeom prst="rect">
              <a:avLst/>
            </a:prstGeom>
            <a:noFill/>
            <a:ln w="9525">
              <a:solidFill>
                <a:schemeClr val="bg1">
                  <a:lumMod val="6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608" name="Picture 672" descr="http://www.fatfingerz.com/wp-content/uploads/2011/02/goodie_bags-300x19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19747" y="5079878"/>
              <a:ext cx="936104" cy="551172"/>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grpSp>
      <p:grpSp>
        <p:nvGrpSpPr>
          <p:cNvPr id="53" name="Group 52"/>
          <p:cNvGrpSpPr/>
          <p:nvPr/>
        </p:nvGrpSpPr>
        <p:grpSpPr>
          <a:xfrm>
            <a:off x="3079459" y="5805539"/>
            <a:ext cx="4761888" cy="776384"/>
            <a:chOff x="4665144" y="5305706"/>
            <a:chExt cx="4574482" cy="687465"/>
          </a:xfrm>
        </p:grpSpPr>
        <p:sp>
          <p:nvSpPr>
            <p:cNvPr id="54" name="Explosion 2 53"/>
            <p:cNvSpPr/>
            <p:nvPr/>
          </p:nvSpPr>
          <p:spPr>
            <a:xfrm>
              <a:off x="4665144" y="5305706"/>
              <a:ext cx="419216" cy="687465"/>
            </a:xfrm>
            <a:prstGeom prst="irregularSeal2">
              <a:avLst/>
            </a:prstGeom>
          </p:spPr>
          <p:txBody>
            <a:bodyPr wrap="none">
              <a:spAutoFit/>
            </a:bodyPr>
            <a:lstStyle/>
            <a:p>
              <a:pPr algn="ctr" defTabSz="457152"/>
              <a:endParaRPr lang="en-GB" sz="1600" b="1" dirty="0">
                <a:solidFill>
                  <a:srgbClr val="CC0066"/>
                </a:solidFill>
                <a:latin typeface="Arial" panose="020B0604020202020204" pitchFamily="34" charset="0"/>
                <a:cs typeface="Arial" panose="020B0604020202020204" pitchFamily="34" charset="0"/>
              </a:endParaRPr>
            </a:p>
          </p:txBody>
        </p:sp>
        <p:sp>
          <p:nvSpPr>
            <p:cNvPr id="55" name="TextBox 54"/>
            <p:cNvSpPr txBox="1"/>
            <p:nvPr/>
          </p:nvSpPr>
          <p:spPr>
            <a:xfrm>
              <a:off x="5251901" y="5414602"/>
              <a:ext cx="3987725" cy="305869"/>
            </a:xfrm>
            <a:prstGeom prst="rect">
              <a:avLst/>
            </a:prstGeom>
          </p:spPr>
          <p:txBody>
            <a:bodyPr wrap="square">
              <a:spAutoFit/>
            </a:bodyPr>
            <a:lstStyle>
              <a:defPPr>
                <a:defRPr lang="en-US"/>
              </a:defPPr>
              <a:lvl1pPr algn="ctr">
                <a:defRPr sz="1600" b="1">
                  <a:solidFill>
                    <a:srgbClr val="CC0066"/>
                  </a:solidFill>
                </a:defRPr>
              </a:lvl1pPr>
            </a:lstStyle>
            <a:p>
              <a:pPr defTabSz="457152"/>
              <a:r>
                <a:rPr lang="en-US" dirty="0">
                  <a:latin typeface="Arial" panose="020B0604020202020204" pitchFamily="34" charset="0"/>
                  <a:cs typeface="Arial" panose="020B0604020202020204" pitchFamily="34" charset="0"/>
                </a:rPr>
                <a:t>Disrupts Call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&amp; BPO!</a:t>
              </a:r>
              <a:endParaRPr lang="en-GB" dirty="0">
                <a:latin typeface="Arial" panose="020B0604020202020204" pitchFamily="34" charset="0"/>
                <a:cs typeface="Arial" panose="020B0604020202020204" pitchFamily="34" charset="0"/>
              </a:endParaRPr>
            </a:p>
          </p:txBody>
        </p:sp>
      </p:grpSp>
      <p:sp>
        <p:nvSpPr>
          <p:cNvPr id="56" name="ColumnHeader"/>
          <p:cNvSpPr>
            <a:spLocks noChangeArrowheads="1"/>
          </p:cNvSpPr>
          <p:nvPr/>
        </p:nvSpPr>
        <p:spPr bwMode="gray">
          <a:xfrm>
            <a:off x="329929" y="3199703"/>
            <a:ext cx="3763170" cy="687099"/>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a:solidFill>
                  <a:srgbClr val="000000"/>
                </a:solidFill>
                <a:latin typeface="Arial" panose="020B0604020202020204" pitchFamily="34" charset="0"/>
                <a:cs typeface="Arial" panose="020B0604020202020204" pitchFamily="34" charset="0"/>
              </a:rPr>
              <a:t>Intelligent personalized </a:t>
            </a:r>
          </a:p>
          <a:p>
            <a:pPr algn="ctr" defTabSz="457152"/>
            <a:r>
              <a:rPr lang="en-US" sz="1600" b="1" dirty="0">
                <a:solidFill>
                  <a:srgbClr val="000000"/>
                </a:solidFill>
                <a:latin typeface="Arial" panose="020B0604020202020204" pitchFamily="34" charset="0"/>
                <a:cs typeface="Arial" panose="020B0604020202020204" pitchFamily="34" charset="0"/>
              </a:rPr>
              <a:t>public transport (Finland)</a:t>
            </a:r>
          </a:p>
        </p:txBody>
      </p:sp>
      <p:sp>
        <p:nvSpPr>
          <p:cNvPr id="57" name="TextColumnContent"/>
          <p:cNvSpPr>
            <a:spLocks noChangeArrowheads="1"/>
          </p:cNvSpPr>
          <p:nvPr/>
        </p:nvSpPr>
        <p:spPr bwMode="gray">
          <a:xfrm>
            <a:off x="2195876" y="3909756"/>
            <a:ext cx="2088109" cy="1734223"/>
          </a:xfrm>
          <a:prstGeom prst="rect">
            <a:avLst/>
          </a:prstGeom>
          <a:noFill/>
          <a:ln w="9525" algn="ctr">
            <a:noFill/>
            <a:miter lim="800000"/>
            <a:headEnd type="none" w="lg" len="lg"/>
            <a:tailEnd type="none" w="lg" len="lg"/>
          </a:ln>
          <a:effectLst/>
        </p:spPr>
        <p:txBody>
          <a:bodyPr tIns="91434" bIns="91434"/>
          <a:lstStyle/>
          <a:p>
            <a:pPr marL="288895" lvl="1" indent="-174607" defTabSz="457152" fontAlgn="base">
              <a:buClr>
                <a:srgbClr val="177B57"/>
              </a:buClr>
              <a:buSzPct val="100000"/>
              <a:buFont typeface="Arial"/>
              <a:buChar char="•"/>
            </a:pPr>
            <a:r>
              <a:rPr lang="en-GB" sz="1300" dirty="0">
                <a:solidFill>
                  <a:srgbClr val="000000"/>
                </a:solidFill>
                <a:latin typeface="Arial" panose="020B0604020202020204" pitchFamily="34" charset="0"/>
                <a:cs typeface="Arial" panose="020B0604020202020204" pitchFamily="34" charset="0"/>
              </a:rPr>
              <a:t>Personalised public transport - </a:t>
            </a:r>
            <a:r>
              <a:rPr lang="en-GB" sz="1300" b="1" dirty="0">
                <a:solidFill>
                  <a:srgbClr val="000000"/>
                </a:solidFill>
                <a:latin typeface="Arial" panose="020B0604020202020204" pitchFamily="34" charset="0"/>
                <a:cs typeface="Arial" panose="020B0604020202020204" pitchFamily="34" charset="0"/>
              </a:rPr>
              <a:t>Travel almost door to door using shared transport</a:t>
            </a:r>
          </a:p>
          <a:p>
            <a:pPr marL="288895" lvl="1" indent="-174607" defTabSz="457152" fontAlgn="base">
              <a:buClr>
                <a:srgbClr val="177B57"/>
              </a:buClr>
              <a:buSzPct val="100000"/>
              <a:buFont typeface="Arial"/>
              <a:buChar char="•"/>
            </a:pPr>
            <a:r>
              <a:rPr lang="en-GB" sz="1300" dirty="0">
                <a:solidFill>
                  <a:srgbClr val="000000"/>
                </a:solidFill>
                <a:latin typeface="Arial" panose="020B0604020202020204" pitchFamily="34" charset="0"/>
                <a:cs typeface="Arial" panose="020B0604020202020204" pitchFamily="34" charset="0"/>
              </a:rPr>
              <a:t>Tailored trips without transfers &amp; parking concerns</a:t>
            </a: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p:txBody>
      </p:sp>
      <p:sp>
        <p:nvSpPr>
          <p:cNvPr id="58" name="TextBox 57"/>
          <p:cNvSpPr txBox="1"/>
          <p:nvPr/>
        </p:nvSpPr>
        <p:spPr>
          <a:xfrm>
            <a:off x="231021" y="5182934"/>
            <a:ext cx="2132424" cy="558581"/>
          </a:xfrm>
          <a:prstGeom prst="rect">
            <a:avLst/>
          </a:prstGeom>
          <a:solidFill>
            <a:schemeClr val="bg1"/>
          </a:solidFill>
          <a:ln>
            <a:solidFill>
              <a:schemeClr val="bg1"/>
            </a:solidFill>
          </a:ln>
        </p:spPr>
        <p:txBody>
          <a:bodyPr wrap="square" tIns="89995" bIns="89995" rtlCol="0" anchor="t">
            <a:spAutoFit/>
          </a:bodyPr>
          <a:lstStyle/>
          <a:p>
            <a:pPr algn="ctr" defTabSz="457152"/>
            <a:r>
              <a:rPr lang="en-GB" sz="1200" i="1" dirty="0">
                <a:solidFill>
                  <a:srgbClr val="C41300"/>
                </a:solidFill>
                <a:latin typeface="Arial" panose="020B0604020202020204" pitchFamily="34" charset="0"/>
                <a:cs typeface="Arial" panose="020B0604020202020204" pitchFamily="34" charset="0"/>
              </a:rPr>
              <a:t> </a:t>
            </a:r>
            <a:r>
              <a:rPr lang="en-GB" sz="1200" i="1" dirty="0" err="1">
                <a:solidFill>
                  <a:srgbClr val="C41300"/>
                </a:solidFill>
                <a:latin typeface="Arial" panose="020B0604020202020204" pitchFamily="34" charset="0"/>
                <a:cs typeface="Arial" panose="020B0604020202020204" pitchFamily="34" charset="0"/>
              </a:rPr>
              <a:t>Kutsu</a:t>
            </a:r>
            <a:r>
              <a:rPr lang="en-GB" sz="1200" i="1" dirty="0">
                <a:solidFill>
                  <a:srgbClr val="C41300"/>
                </a:solidFill>
                <a:latin typeface="Arial" panose="020B0604020202020204" pitchFamily="34" charset="0"/>
                <a:cs typeface="Arial" panose="020B0604020202020204" pitchFamily="34" charset="0"/>
              </a:rPr>
              <a:t> plus offering new kind of bus service</a:t>
            </a:r>
          </a:p>
        </p:txBody>
      </p:sp>
      <p:pic>
        <p:nvPicPr>
          <p:cNvPr id="59" name="Picture 2"/>
          <p:cNvPicPr>
            <a:picLocks noChangeAspect="1" noChangeArrowheads="1"/>
          </p:cNvPicPr>
          <p:nvPr/>
        </p:nvPicPr>
        <p:blipFill rotWithShape="1">
          <a:blip r:embed="rId18" cstate="print"/>
          <a:srcRect r="3383"/>
          <a:stretch/>
        </p:blipFill>
        <p:spPr bwMode="auto">
          <a:xfrm>
            <a:off x="329931" y="4065652"/>
            <a:ext cx="1937951" cy="1214515"/>
          </a:xfrm>
          <a:prstGeom prst="rect">
            <a:avLst/>
          </a:prstGeom>
          <a:noFill/>
          <a:ln w="9525">
            <a:noFill/>
            <a:miter lim="800000"/>
            <a:headEnd/>
            <a:tailEnd/>
          </a:ln>
        </p:spPr>
      </p:pic>
      <p:grpSp>
        <p:nvGrpSpPr>
          <p:cNvPr id="60" name="Group 59"/>
          <p:cNvGrpSpPr/>
          <p:nvPr/>
        </p:nvGrpSpPr>
        <p:grpSpPr>
          <a:xfrm>
            <a:off x="231019" y="4840033"/>
            <a:ext cx="4052966" cy="1380003"/>
            <a:chOff x="3784893" y="5229200"/>
            <a:chExt cx="4603531" cy="1196076"/>
          </a:xfrm>
          <a:noFill/>
        </p:grpSpPr>
        <p:sp>
          <p:nvSpPr>
            <p:cNvPr id="61" name="Explosion 2 60"/>
            <p:cNvSpPr/>
            <p:nvPr/>
          </p:nvSpPr>
          <p:spPr>
            <a:xfrm>
              <a:off x="5652120" y="5229200"/>
              <a:ext cx="2736304" cy="936104"/>
            </a:xfrm>
            <a:prstGeom prst="irregularSeal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2"/>
              <a:endParaRPr lang="en-GB" sz="1600" b="1" dirty="0">
                <a:solidFill>
                  <a:srgbClr val="CC0066"/>
                </a:solidFill>
                <a:latin typeface="Arial" panose="020B0604020202020204" pitchFamily="34" charset="0"/>
                <a:cs typeface="Arial" panose="020B0604020202020204" pitchFamily="34" charset="0"/>
              </a:endParaRPr>
            </a:p>
          </p:txBody>
        </p:sp>
        <p:sp>
          <p:nvSpPr>
            <p:cNvPr id="62" name="TextBox 61"/>
            <p:cNvSpPr txBox="1"/>
            <p:nvPr/>
          </p:nvSpPr>
          <p:spPr>
            <a:xfrm>
              <a:off x="3784893" y="5908145"/>
              <a:ext cx="3900688" cy="517131"/>
            </a:xfrm>
            <a:prstGeom prst="rect">
              <a:avLst/>
            </a:prstGeom>
            <a:grpFill/>
            <a:ln>
              <a:noFill/>
            </a:ln>
          </p:spPr>
          <p:txBody>
            <a:bodyPr wrap="square" rtlCol="0">
              <a:spAutoFit/>
            </a:bodyPr>
            <a:lstStyle/>
            <a:p>
              <a:pPr algn="ctr" defTabSz="457152"/>
              <a:r>
                <a:rPr lang="en-US" sz="1600" b="1" dirty="0">
                  <a:solidFill>
                    <a:srgbClr val="CC0066"/>
                  </a:solidFill>
                  <a:latin typeface="Arial" panose="020B0604020202020204" pitchFamily="34" charset="0"/>
                  <a:cs typeface="Arial" panose="020B0604020202020204" pitchFamily="34" charset="0"/>
                </a:rPr>
                <a:t>Disrupts public transportation, </a:t>
              </a:r>
            </a:p>
            <a:p>
              <a:pPr algn="ctr" defTabSz="457152"/>
              <a:r>
                <a:rPr lang="en-US" sz="1600" b="1" dirty="0">
                  <a:solidFill>
                    <a:srgbClr val="CC0066"/>
                  </a:solidFill>
                  <a:latin typeface="Arial" panose="020B0604020202020204" pitchFamily="34" charset="0"/>
                  <a:cs typeface="Arial" panose="020B0604020202020204" pitchFamily="34" charset="0"/>
                </a:rPr>
                <a:t>private car ownership?</a:t>
              </a:r>
              <a:endParaRPr lang="en-GB" sz="1600" b="1" dirty="0">
                <a:solidFill>
                  <a:srgbClr val="CC0066"/>
                </a:solidFill>
                <a:latin typeface="Arial" panose="020B0604020202020204" pitchFamily="34" charset="0"/>
                <a:cs typeface="Arial" panose="020B0604020202020204" pitchFamily="34" charset="0"/>
              </a:endParaRPr>
            </a:p>
          </p:txBody>
        </p:sp>
      </p:grpSp>
      <p:cxnSp>
        <p:nvCxnSpPr>
          <p:cNvPr id="45" name="Straight Connector 44"/>
          <p:cNvCxnSpPr/>
          <p:nvPr/>
        </p:nvCxnSpPr>
        <p:spPr>
          <a:xfrm>
            <a:off x="64500" y="419218"/>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cxnSp>
        <p:nvCxnSpPr>
          <p:cNvPr id="52" name="Straight Connector 51"/>
          <p:cNvCxnSpPr/>
          <p:nvPr/>
        </p:nvCxnSpPr>
        <p:spPr>
          <a:xfrm flipV="1">
            <a:off x="3445" y="6370002"/>
            <a:ext cx="9144000" cy="13391"/>
          </a:xfrm>
          <a:prstGeom prst="line">
            <a:avLst/>
          </a:prstGeom>
          <a:ln/>
        </p:spPr>
        <p:style>
          <a:lnRef idx="2">
            <a:schemeClr val="accent1"/>
          </a:lnRef>
          <a:fillRef idx="0">
            <a:schemeClr val="accent1"/>
          </a:fillRef>
          <a:effectRef idx="1">
            <a:schemeClr val="accent1"/>
          </a:effectRef>
          <a:fontRef idx="minor">
            <a:schemeClr val="tx1"/>
          </a:fontRef>
        </p:style>
      </p:cxnSp>
      <p:sp>
        <p:nvSpPr>
          <p:cNvPr id="12" name="Footer Placeholder 11"/>
          <p:cNvSpPr>
            <a:spLocks noGrp="1"/>
          </p:cNvSpPr>
          <p:nvPr>
            <p:ph type="ftr" sz="quarter" idx="11"/>
          </p:nvPr>
        </p:nvSpPr>
        <p:spPr>
          <a:xfrm>
            <a:off x="3144572" y="6492875"/>
            <a:ext cx="2263913" cy="365125"/>
          </a:xfrm>
        </p:spPr>
        <p:txBody>
          <a:bodyPr/>
          <a:lstStyle/>
          <a:p>
            <a:r>
              <a:rPr lang="en-US" dirty="0" err="1" smtClean="0">
                <a:solidFill>
                  <a:schemeClr val="tx2">
                    <a:lumMod val="50000"/>
                  </a:schemeClr>
                </a:solidFill>
              </a:rPr>
              <a:t>Som</a:t>
            </a:r>
            <a:r>
              <a:rPr lang="en-US" dirty="0" smtClean="0">
                <a:solidFill>
                  <a:schemeClr val="tx2">
                    <a:lumMod val="50000"/>
                  </a:schemeClr>
                </a:solidFill>
              </a:rPr>
              <a:t> Mittal</a:t>
            </a:r>
          </a:p>
        </p:txBody>
      </p:sp>
      <p:sp>
        <p:nvSpPr>
          <p:cNvPr id="14" name="TextBox 13"/>
          <p:cNvSpPr txBox="1"/>
          <p:nvPr/>
        </p:nvSpPr>
        <p:spPr>
          <a:xfrm>
            <a:off x="8320727" y="6493819"/>
            <a:ext cx="427491" cy="276999"/>
          </a:xfrm>
          <a:prstGeom prst="rect">
            <a:avLst/>
          </a:prstGeom>
          <a:noFill/>
        </p:spPr>
        <p:txBody>
          <a:bodyPr wrap="square" rtlCol="0">
            <a:spAutoFit/>
          </a:bodyPr>
          <a:lstStyle/>
          <a:p>
            <a:r>
              <a:rPr lang="en-US" sz="1200" dirty="0" smtClean="0"/>
              <a:t>5</a:t>
            </a:r>
            <a:endParaRPr lang="en-US" sz="1200" dirty="0"/>
          </a:p>
        </p:txBody>
      </p:sp>
    </p:spTree>
    <p:extLst>
      <p:ext uri="{BB962C8B-B14F-4D97-AF65-F5344CB8AC3E}">
        <p14:creationId xmlns:p14="http://schemas.microsoft.com/office/powerpoint/2010/main" val="2234444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checkerboard(across)">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checkerboard(across)">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4395185" y="5517714"/>
            <a:ext cx="4689708" cy="345431"/>
          </a:xfrm>
          <a:prstGeom prst="rect">
            <a:avLst/>
          </a:prstGeom>
          <a:solidFill>
            <a:schemeClr val="bg1"/>
          </a:solidFill>
        </p:spPr>
        <p:txBody>
          <a:bodyPr wrap="square" rtlCol="0">
            <a:spAutoFit/>
          </a:bodyPr>
          <a:lstStyle/>
          <a:p>
            <a:pPr algn="ctr" defTabSz="457152"/>
            <a:r>
              <a:rPr lang="en-IN" sz="1600" b="1" dirty="0">
                <a:solidFill>
                  <a:srgbClr val="CC0066"/>
                </a:solidFill>
                <a:latin typeface="Arial" panose="020B0604020202020204" pitchFamily="34" charset="0"/>
                <a:cs typeface="Arial" panose="020B0604020202020204" pitchFamily="34" charset="0"/>
              </a:rPr>
              <a:t>Disrupts energy, home automation?</a:t>
            </a:r>
            <a:endParaRPr lang="en-GB" sz="1600" b="1" dirty="0">
              <a:solidFill>
                <a:srgbClr val="CC0066"/>
              </a:solidFill>
              <a:latin typeface="Arial" panose="020B0604020202020204" pitchFamily="34" charset="0"/>
              <a:cs typeface="Arial" panose="020B0604020202020204" pitchFamily="34" charset="0"/>
            </a:endParaRPr>
          </a:p>
        </p:txBody>
      </p:sp>
      <p:sp>
        <p:nvSpPr>
          <p:cNvPr id="5" name="ColumnHeader"/>
          <p:cNvSpPr>
            <a:spLocks noChangeArrowheads="1"/>
          </p:cNvSpPr>
          <p:nvPr/>
        </p:nvSpPr>
        <p:spPr bwMode="gray">
          <a:xfrm>
            <a:off x="266724" y="587143"/>
            <a:ext cx="3456181" cy="43587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a:solidFill>
                  <a:srgbClr val="000000"/>
                </a:solidFill>
                <a:latin typeface="Arial" panose="020B0604020202020204" pitchFamily="34" charset="0"/>
                <a:cs typeface="Arial" panose="020B0604020202020204" pitchFamily="34" charset="0"/>
              </a:rPr>
              <a:t>Google driverless cars</a:t>
            </a:r>
          </a:p>
        </p:txBody>
      </p:sp>
      <p:graphicFrame>
        <p:nvGraphicFramePr>
          <p:cNvPr id="14" name="Object 13" hidden="1"/>
          <p:cNvGraphicFramePr>
            <a:graphicFrameLocks noChangeAspect="1"/>
          </p:cNvGraphicFramePr>
          <p:nvPr>
            <p:custDataLst>
              <p:tags r:id="rId2"/>
            </p:custDataLst>
          </p:nvPr>
        </p:nvGraphicFramePr>
        <p:xfrm>
          <a:off x="1858" y="1791"/>
          <a:ext cx="1587" cy="1587"/>
        </p:xfrm>
        <a:graphic>
          <a:graphicData uri="http://schemas.openxmlformats.org/presentationml/2006/ole">
            <mc:AlternateContent xmlns:mc="http://schemas.openxmlformats.org/markup-compatibility/2006">
              <mc:Choice xmlns:v="urn:schemas-microsoft-com:vml" Requires="v">
                <p:oleObj spid="_x0000_s3139"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 y="17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TextColumnContent"/>
          <p:cNvSpPr>
            <a:spLocks noChangeArrowheads="1"/>
          </p:cNvSpPr>
          <p:nvPr/>
        </p:nvSpPr>
        <p:spPr bwMode="gray">
          <a:xfrm>
            <a:off x="2372135" y="1767700"/>
            <a:ext cx="2232116" cy="1482968"/>
          </a:xfrm>
          <a:prstGeom prst="rect">
            <a:avLst/>
          </a:prstGeom>
          <a:noFill/>
          <a:ln w="9525" algn="ctr">
            <a:noFill/>
            <a:miter lim="800000"/>
            <a:headEnd type="none" w="lg" len="lg"/>
            <a:tailEnd type="none" w="lg" len="lg"/>
          </a:ln>
          <a:effectLst/>
        </p:spPr>
        <p:txBody>
          <a:bodyPr tIns="91434" bIns="91434" anchor="b"/>
          <a:lstStyle/>
          <a:p>
            <a:pPr marL="288895" lvl="1" indent="-174607" defTabSz="457152" fontAlgn="base">
              <a:buClr>
                <a:srgbClr val="177B57"/>
              </a:buClr>
              <a:buSzPct val="100000"/>
              <a:buFont typeface="Arial"/>
              <a:buChar char="•"/>
            </a:pPr>
            <a:r>
              <a:rPr lang="en-US" sz="1300" dirty="0">
                <a:solidFill>
                  <a:srgbClr val="000000"/>
                </a:solidFill>
                <a:latin typeface="Arial" panose="020B0604020202020204" pitchFamily="34" charset="0"/>
                <a:cs typeface="Arial" panose="020B0604020202020204" pitchFamily="34" charset="0"/>
              </a:rPr>
              <a:t>Self-driven car will</a:t>
            </a:r>
            <a:r>
              <a:rPr lang="en-US" sz="1300" b="1" dirty="0">
                <a:solidFill>
                  <a:srgbClr val="000000"/>
                </a:solidFill>
                <a:latin typeface="Arial" panose="020B0604020202020204" pitchFamily="34" charset="0"/>
                <a:cs typeface="Arial" panose="020B0604020202020204" pitchFamily="34" charset="0"/>
              </a:rPr>
              <a:t> reduce automobile accidents</a:t>
            </a:r>
            <a:r>
              <a:rPr lang="en-US" sz="1300" dirty="0">
                <a:solidFill>
                  <a:srgbClr val="000000"/>
                </a:solidFill>
                <a:latin typeface="Arial" panose="020B0604020202020204" pitchFamily="34" charset="0"/>
                <a:cs typeface="Arial" panose="020B0604020202020204" pitchFamily="34" charset="0"/>
              </a:rPr>
              <a:t>, </a:t>
            </a:r>
            <a:r>
              <a:rPr lang="en-GB" sz="1300" dirty="0">
                <a:solidFill>
                  <a:srgbClr val="000000"/>
                </a:solidFill>
                <a:latin typeface="Arial" panose="020B0604020202020204" pitchFamily="34" charset="0"/>
                <a:cs typeface="Arial" panose="020B0604020202020204" pitchFamily="34" charset="0"/>
              </a:rPr>
              <a:t>nullifying speeding, drunk/ distracted driving - </a:t>
            </a:r>
            <a:r>
              <a:rPr lang="en-GB" sz="1300" dirty="0">
                <a:solidFill>
                  <a:prstClr val="black"/>
                </a:solidFill>
                <a:latin typeface="Arial" panose="020B0604020202020204" pitchFamily="34" charset="0"/>
                <a:cs typeface="Arial" panose="020B0604020202020204" pitchFamily="34" charset="0"/>
              </a:rPr>
              <a:t>6.5 </a:t>
            </a:r>
            <a:r>
              <a:rPr lang="en-GB" sz="1300" dirty="0" err="1">
                <a:solidFill>
                  <a:prstClr val="black"/>
                </a:solidFill>
                <a:latin typeface="Arial" panose="020B0604020202020204" pitchFamily="34" charset="0"/>
                <a:cs typeface="Arial" panose="020B0604020202020204" pitchFamily="34" charset="0"/>
              </a:rPr>
              <a:t>bn</a:t>
            </a:r>
            <a:r>
              <a:rPr lang="en-GB" sz="1300" dirty="0">
                <a:solidFill>
                  <a:prstClr val="black"/>
                </a:solidFill>
                <a:latin typeface="Arial" panose="020B0604020202020204" pitchFamily="34" charset="0"/>
                <a:cs typeface="Arial" panose="020B0604020202020204" pitchFamily="34" charset="0"/>
              </a:rPr>
              <a:t> hours of on-road driving time to be available</a:t>
            </a:r>
          </a:p>
          <a:p>
            <a:pPr marL="288895" lvl="1" indent="-174607" defTabSz="457152" fontAlgn="base">
              <a:buClr>
                <a:srgbClr val="177B57"/>
              </a:buClr>
              <a:buSzPct val="100000"/>
              <a:buFont typeface="Arial"/>
              <a:buChar char="•"/>
            </a:pPr>
            <a:r>
              <a:rPr lang="en-US" sz="1300" dirty="0">
                <a:solidFill>
                  <a:srgbClr val="000000"/>
                </a:solidFill>
                <a:latin typeface="Arial" panose="020B0604020202020204" pitchFamily="34" charset="0"/>
                <a:cs typeface="Arial" panose="020B0604020202020204" pitchFamily="34" charset="0"/>
              </a:rPr>
              <a:t>Use as automatic taxis, cars for disabled</a:t>
            </a:r>
            <a:endParaRPr lang="en-GB" sz="1300" dirty="0">
              <a:solidFill>
                <a:srgbClr val="000000"/>
              </a:solidFill>
              <a:latin typeface="Arial" panose="020B0604020202020204" pitchFamily="34" charset="0"/>
              <a:cs typeface="Arial" panose="020B0604020202020204" pitchFamily="34" charset="0"/>
            </a:endParaRPr>
          </a:p>
        </p:txBody>
      </p:sp>
      <p:sp>
        <p:nvSpPr>
          <p:cNvPr id="19" name="Title 11"/>
          <p:cNvSpPr txBox="1">
            <a:spLocks/>
          </p:cNvSpPr>
          <p:nvPr/>
        </p:nvSpPr>
        <p:spPr>
          <a:xfrm>
            <a:off x="61212" y="-6184"/>
            <a:ext cx="8747947" cy="524625"/>
          </a:xfrm>
          <a:custGeom>
            <a:avLst/>
            <a:gdLst>
              <a:gd name="connsiteX0" fmla="*/ 0 w 8822471"/>
              <a:gd name="connsiteY0" fmla="*/ 0 h 524656"/>
              <a:gd name="connsiteX1" fmla="*/ 8560143 w 8822471"/>
              <a:gd name="connsiteY1" fmla="*/ 0 h 524656"/>
              <a:gd name="connsiteX2" fmla="*/ 8822471 w 8822471"/>
              <a:gd name="connsiteY2" fmla="*/ 262328 h 524656"/>
              <a:gd name="connsiteX3" fmla="*/ 8560143 w 8822471"/>
              <a:gd name="connsiteY3" fmla="*/ 524656 h 524656"/>
              <a:gd name="connsiteX4" fmla="*/ 0 w 8822471"/>
              <a:gd name="connsiteY4" fmla="*/ 524656 h 524656"/>
              <a:gd name="connsiteX5" fmla="*/ 0 w 8822471"/>
              <a:gd name="connsiteY5" fmla="*/ 0 h 524656"/>
              <a:gd name="connsiteX0" fmla="*/ 0 w 8560143"/>
              <a:gd name="connsiteY0" fmla="*/ 0 h 524656"/>
              <a:gd name="connsiteX1" fmla="*/ 8560143 w 8560143"/>
              <a:gd name="connsiteY1" fmla="*/ 0 h 524656"/>
              <a:gd name="connsiteX2" fmla="*/ 8247284 w 8560143"/>
              <a:gd name="connsiteY2" fmla="*/ 306573 h 524656"/>
              <a:gd name="connsiteX3" fmla="*/ 8560143 w 8560143"/>
              <a:gd name="connsiteY3" fmla="*/ 524656 h 524656"/>
              <a:gd name="connsiteX4" fmla="*/ 0 w 8560143"/>
              <a:gd name="connsiteY4" fmla="*/ 524656 h 524656"/>
              <a:gd name="connsiteX5" fmla="*/ 0 w 8560143"/>
              <a:gd name="connsiteY5" fmla="*/ 0 h 524656"/>
              <a:gd name="connsiteX0" fmla="*/ 0 w 8560143"/>
              <a:gd name="connsiteY0" fmla="*/ 0 h 524656"/>
              <a:gd name="connsiteX1" fmla="*/ 8560143 w 8560143"/>
              <a:gd name="connsiteY1" fmla="*/ 0 h 524656"/>
              <a:gd name="connsiteX2" fmla="*/ 8502117 w 8560143"/>
              <a:gd name="connsiteY2" fmla="*/ 291583 h 524656"/>
              <a:gd name="connsiteX3" fmla="*/ 8560143 w 8560143"/>
              <a:gd name="connsiteY3" fmla="*/ 524656 h 524656"/>
              <a:gd name="connsiteX4" fmla="*/ 0 w 8560143"/>
              <a:gd name="connsiteY4" fmla="*/ 524656 h 524656"/>
              <a:gd name="connsiteX5" fmla="*/ 0 w 8560143"/>
              <a:gd name="connsiteY5" fmla="*/ 0 h 524656"/>
              <a:gd name="connsiteX0" fmla="*/ 0 w 8562077"/>
              <a:gd name="connsiteY0" fmla="*/ 0 h 524656"/>
              <a:gd name="connsiteX1" fmla="*/ 8560143 w 8562077"/>
              <a:gd name="connsiteY1" fmla="*/ 0 h 524656"/>
              <a:gd name="connsiteX2" fmla="*/ 8562077 w 8562077"/>
              <a:gd name="connsiteY2" fmla="*/ 291583 h 524656"/>
              <a:gd name="connsiteX3" fmla="*/ 8560143 w 8562077"/>
              <a:gd name="connsiteY3" fmla="*/ 524656 h 524656"/>
              <a:gd name="connsiteX4" fmla="*/ 0 w 8562077"/>
              <a:gd name="connsiteY4" fmla="*/ 524656 h 524656"/>
              <a:gd name="connsiteX5" fmla="*/ 0 w 8562077"/>
              <a:gd name="connsiteY5" fmla="*/ 0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077" h="524656">
                <a:moveTo>
                  <a:pt x="0" y="0"/>
                </a:moveTo>
                <a:lnTo>
                  <a:pt x="8560143" y="0"/>
                </a:lnTo>
                <a:cubicBezTo>
                  <a:pt x="8560788" y="97194"/>
                  <a:pt x="8561432" y="194389"/>
                  <a:pt x="8562077" y="291583"/>
                </a:cubicBezTo>
                <a:cubicBezTo>
                  <a:pt x="8561432" y="369274"/>
                  <a:pt x="8560788" y="446965"/>
                  <a:pt x="8560143" y="524656"/>
                </a:cubicBezTo>
                <a:lnTo>
                  <a:pt x="0" y="524656"/>
                </a:lnTo>
                <a:lnTo>
                  <a:pt x="0" y="0"/>
                </a:lnTo>
                <a:close/>
              </a:path>
            </a:pathLst>
          </a:custGeom>
          <a:noFill/>
          <a:ln>
            <a:noFill/>
          </a:ln>
          <a:effectLst/>
        </p:spPr>
        <p:txBody>
          <a:bodyPr vert="horz" lIns="89995" tIns="45717" rIns="91434" bIns="45717" rtlCol="0" anchor="ctr">
            <a:normAutofit/>
          </a:bodyPr>
          <a:lstStyle>
            <a:defPPr>
              <a:defRPr lang="en-US"/>
            </a:defPPr>
            <a:lvl1pPr lvl="0">
              <a:lnSpc>
                <a:spcPct val="90000"/>
              </a:lnSpc>
              <a:spcBef>
                <a:spcPct val="0"/>
              </a:spcBef>
              <a:buNone/>
              <a:defRPr sz="2400" b="1">
                <a:solidFill>
                  <a:schemeClr val="bg1"/>
                </a:solidFill>
                <a:ea typeface="+mj-ea"/>
                <a:cs typeface="+mj-cs"/>
              </a:defRPr>
            </a:lvl1pPr>
          </a:lstStyle>
          <a:p>
            <a:pPr defTabSz="457152"/>
            <a:r>
              <a:rPr lang="en-GB" sz="2500" dirty="0">
                <a:solidFill>
                  <a:srgbClr val="000000"/>
                </a:solidFill>
                <a:latin typeface="Arial" panose="020B0604020202020204" pitchFamily="34" charset="0"/>
                <a:cs typeface="Arial" panose="020B0604020202020204" pitchFamily="34" charset="0"/>
              </a:rPr>
              <a:t>...some could impact MULTIPLE INDUSTRIES</a:t>
            </a:r>
            <a:endParaRPr lang="en-US" sz="2500" dirty="0">
              <a:solidFill>
                <a:srgbClr val="000000"/>
              </a:solidFill>
              <a:latin typeface="Arial" panose="020B0604020202020204" pitchFamily="34" charset="0"/>
              <a:cs typeface="Arial" panose="020B0604020202020204" pitchFamily="34" charset="0"/>
            </a:endParaRPr>
          </a:p>
        </p:txBody>
      </p:sp>
      <p:pic>
        <p:nvPicPr>
          <p:cNvPr id="27956" name="Picture 308" descr="http://siliconangle.com/files/2013/12/google-s-driverless-car-is-now-safer-than-the-average-driver-a52115750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801" t="10282" b="3733"/>
          <a:stretch/>
        </p:blipFill>
        <p:spPr bwMode="auto">
          <a:xfrm>
            <a:off x="288551" y="1213896"/>
            <a:ext cx="2184188" cy="1377285"/>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ColumnHeader"/>
          <p:cNvSpPr>
            <a:spLocks noChangeArrowheads="1"/>
          </p:cNvSpPr>
          <p:nvPr/>
        </p:nvSpPr>
        <p:spPr bwMode="gray">
          <a:xfrm>
            <a:off x="247265" y="3492455"/>
            <a:ext cx="3456180" cy="430875"/>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smtClean="0">
                <a:solidFill>
                  <a:srgbClr val="000000"/>
                </a:solidFill>
                <a:latin typeface="Arial" panose="020B0604020202020204" pitchFamily="34" charset="0"/>
                <a:cs typeface="Arial" panose="020B0604020202020204" pitchFamily="34" charset="0"/>
              </a:rPr>
              <a:t>Tractor </a:t>
            </a:r>
            <a:r>
              <a:rPr lang="en-US" sz="1600" b="1" dirty="0">
                <a:solidFill>
                  <a:srgbClr val="000000"/>
                </a:solidFill>
                <a:latin typeface="Arial" panose="020B0604020202020204" pitchFamily="34" charset="0"/>
                <a:cs typeface="Arial" panose="020B0604020202020204" pitchFamily="34" charset="0"/>
              </a:rPr>
              <a:t>Health Monitoring </a:t>
            </a:r>
          </a:p>
        </p:txBody>
      </p:sp>
      <p:sp>
        <p:nvSpPr>
          <p:cNvPr id="27" name="ColumnHeader"/>
          <p:cNvSpPr>
            <a:spLocks noChangeArrowheads="1"/>
          </p:cNvSpPr>
          <p:nvPr/>
        </p:nvSpPr>
        <p:spPr bwMode="gray">
          <a:xfrm>
            <a:off x="4956074" y="3393938"/>
            <a:ext cx="3432101" cy="43587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a:solidFill>
                  <a:srgbClr val="000000"/>
                </a:solidFill>
                <a:latin typeface="Arial" panose="020B0604020202020204" pitchFamily="34" charset="0"/>
                <a:cs typeface="Arial" panose="020B0604020202020204" pitchFamily="34" charset="0"/>
              </a:rPr>
              <a:t>Internet of things</a:t>
            </a:r>
          </a:p>
        </p:txBody>
      </p:sp>
      <p:grpSp>
        <p:nvGrpSpPr>
          <p:cNvPr id="2" name="Group 1"/>
          <p:cNvGrpSpPr/>
          <p:nvPr/>
        </p:nvGrpSpPr>
        <p:grpSpPr>
          <a:xfrm>
            <a:off x="5225517" y="3979851"/>
            <a:ext cx="1371098" cy="1452389"/>
            <a:chOff x="7296703" y="1918415"/>
            <a:chExt cx="1952452" cy="1742175"/>
          </a:xfrm>
        </p:grpSpPr>
        <p:pic>
          <p:nvPicPr>
            <p:cNvPr id="28" name="Picture 4" descr="https://encrypted-tbn2.gstatic.com/images?q=tbn:ANd9GcQK0-MFNsmE8BMgKNVcaC2qBiEcDzHa6SaxD76iSt2Q85k2nX2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7725" y1="9738" x2="52381" y2="24345"/>
                        </a14:backgroundRemoval>
                      </a14:imgEffect>
                    </a14:imgLayer>
                  </a14:imgProps>
                </a:ext>
                <a:ext uri="{28A0092B-C50C-407E-A947-70E740481C1C}">
                  <a14:useLocalDpi xmlns:a14="http://schemas.microsoft.com/office/drawing/2010/main" val="0"/>
                </a:ext>
              </a:extLst>
            </a:blip>
            <a:srcRect/>
            <a:stretch>
              <a:fillRect/>
            </a:stretch>
          </p:blipFill>
          <p:spPr bwMode="auto">
            <a:xfrm>
              <a:off x="7413499" y="1918415"/>
              <a:ext cx="483173" cy="68258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6" descr="http://www.exceedecommerce.com.au/wp-content/uploads/2012/01/Google-G-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3500" y="2665496"/>
              <a:ext cx="562606" cy="56260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8" descr="http://upload.wikimedia.org/wikipedia/commons/3/3b/Nest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443508">
              <a:off x="7296703" y="3315866"/>
              <a:ext cx="816849" cy="247058"/>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10" descr="https://encrypted-tbn2.gstatic.com/images?q=tbn:ANd9GcSA5n_uCBaU9MRLXR3VQ4CNZ7pvk99bSZjkjrQqfcFJhCvM8rn7jplEQNuo"/>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938" b="89506" l="9968" r="96141"/>
                      </a14:imgEffect>
                    </a14:imgLayer>
                  </a14:imgProps>
                </a:ext>
                <a:ext uri="{28A0092B-C50C-407E-A947-70E740481C1C}">
                  <a14:useLocalDpi xmlns:a14="http://schemas.microsoft.com/office/drawing/2010/main" val="0"/>
                </a:ext>
              </a:extLst>
            </a:blip>
            <a:srcRect/>
            <a:stretch>
              <a:fillRect/>
            </a:stretch>
          </p:blipFill>
          <p:spPr bwMode="auto">
            <a:xfrm>
              <a:off x="8177339" y="3102281"/>
              <a:ext cx="1071816" cy="558309"/>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12" descr="https://encrypted-tbn2.gstatic.com/images?q=tbn:ANd9GcRJ9OcVDtYK5HRKXpZA_FIaD0-CC58-596AivO2GBErEQN8Dn1ttoQs6OuJ"/>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16205" y="2532490"/>
              <a:ext cx="653505" cy="595107"/>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4" descr="https://encrypted-tbn0.gstatic.com/images?q=tbn:ANd9GcRFg2S8wLtlbLM2afynKeLERlrh6SBucE7e9EmA1aE6pIZWPX3QL4Cs0Q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7339" y="2055039"/>
              <a:ext cx="773460" cy="40933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6" name="TextColumnContent"/>
          <p:cNvSpPr>
            <a:spLocks noChangeArrowheads="1"/>
          </p:cNvSpPr>
          <p:nvPr/>
        </p:nvSpPr>
        <p:spPr bwMode="gray">
          <a:xfrm>
            <a:off x="6355775" y="3891824"/>
            <a:ext cx="2364062" cy="1133028"/>
          </a:xfrm>
          <a:prstGeom prst="rect">
            <a:avLst/>
          </a:prstGeom>
          <a:noFill/>
          <a:ln w="9525" algn="ctr">
            <a:noFill/>
            <a:miter lim="800000"/>
            <a:headEnd type="none" w="lg" len="lg"/>
            <a:tailEnd type="none" w="lg" len="lg"/>
          </a:ln>
          <a:effectLst/>
        </p:spPr>
        <p:txBody>
          <a:bodyPr tIns="91434" bIns="91434"/>
          <a:lstStyle/>
          <a:p>
            <a:pPr marL="288895" lvl="1" indent="-174607" defTabSz="457152" fontAlgn="base">
              <a:buClr>
                <a:srgbClr val="177B57"/>
              </a:buClr>
              <a:buSzPct val="100000"/>
              <a:buFont typeface="Arial"/>
              <a:buChar char="•"/>
            </a:pPr>
            <a:r>
              <a:rPr lang="en-IN" sz="1300" dirty="0">
                <a:solidFill>
                  <a:srgbClr val="000000"/>
                </a:solidFill>
                <a:latin typeface="Arial" panose="020B0604020202020204" pitchFamily="34" charset="0"/>
                <a:cs typeface="Arial" panose="020B0604020202020204" pitchFamily="34" charset="0"/>
              </a:rPr>
              <a:t>N/w of low-cost sensors,  wireless NFC devices</a:t>
            </a:r>
          </a:p>
          <a:p>
            <a:pPr marL="288895" lvl="1" indent="-174607" defTabSz="457152" fontAlgn="base">
              <a:buClr>
                <a:srgbClr val="177B57"/>
              </a:buClr>
              <a:buSzPct val="100000"/>
              <a:buFont typeface="Arial"/>
              <a:buChar char="•"/>
            </a:pPr>
            <a:r>
              <a:rPr lang="en-IN" sz="1300" dirty="0">
                <a:solidFill>
                  <a:srgbClr val="000000"/>
                </a:solidFill>
                <a:latin typeface="Arial" panose="020B0604020202020204" pitchFamily="34" charset="0"/>
                <a:cs typeface="Arial" panose="020B0604020202020204" pitchFamily="34" charset="0"/>
              </a:rPr>
              <a:t>Smart devices  connect to mobile wallet &amp; auto debit</a:t>
            </a:r>
          </a:p>
          <a:p>
            <a:pPr marL="288895" lvl="1" indent="-174607" defTabSz="457152" fontAlgn="base">
              <a:buClr>
                <a:srgbClr val="177B57"/>
              </a:buClr>
              <a:buSzPct val="100000"/>
              <a:buFont typeface="Arial"/>
              <a:buChar char="•"/>
            </a:pPr>
            <a:r>
              <a:rPr lang="en-IN" sz="1300" dirty="0">
                <a:solidFill>
                  <a:srgbClr val="000000"/>
                </a:solidFill>
                <a:latin typeface="Arial" panose="020B0604020202020204" pitchFamily="34" charset="0"/>
                <a:cs typeface="Arial" panose="020B0604020202020204" pitchFamily="34" charset="0"/>
              </a:rPr>
              <a:t>Big data gets bigger with interacting machines </a:t>
            </a:r>
          </a:p>
          <a:p>
            <a:pPr marL="288895" lvl="1" indent="-174607" defTabSz="457152" fontAlgn="base">
              <a:buClr>
                <a:srgbClr val="177B57"/>
              </a:buClr>
              <a:buSzPct val="100000"/>
              <a:buFont typeface="Arial"/>
              <a:buChar char="•"/>
            </a:pPr>
            <a:endParaRPr lang="en-GB" sz="1300" dirty="0">
              <a:solidFill>
                <a:srgbClr val="000000"/>
              </a:solidFill>
              <a:latin typeface="Arial" panose="020B0604020202020204" pitchFamily="34" charset="0"/>
              <a:cs typeface="Arial" panose="020B0604020202020204" pitchFamily="34" charset="0"/>
            </a:endParaRPr>
          </a:p>
        </p:txBody>
      </p:sp>
      <p:sp>
        <p:nvSpPr>
          <p:cNvPr id="38" name="TextBox 37"/>
          <p:cNvSpPr txBox="1"/>
          <p:nvPr/>
        </p:nvSpPr>
        <p:spPr>
          <a:xfrm>
            <a:off x="263654" y="5581229"/>
            <a:ext cx="4088409" cy="345431"/>
          </a:xfrm>
          <a:prstGeom prst="rect">
            <a:avLst/>
          </a:prstGeom>
          <a:solidFill>
            <a:schemeClr val="bg1"/>
          </a:solidFill>
        </p:spPr>
        <p:txBody>
          <a:bodyPr wrap="square" rtlCol="0">
            <a:spAutoFit/>
          </a:bodyPr>
          <a:lstStyle/>
          <a:p>
            <a:pPr algn="ctr" defTabSz="457152"/>
            <a:r>
              <a:rPr lang="en-US" sz="1600" b="1" dirty="0">
                <a:solidFill>
                  <a:srgbClr val="CC0066"/>
                </a:solidFill>
                <a:latin typeface="Arial" panose="020B0604020202020204" pitchFamily="34" charset="0"/>
                <a:cs typeface="Arial" panose="020B0604020202020204" pitchFamily="34" charset="0"/>
              </a:rPr>
              <a:t>Disrupts </a:t>
            </a:r>
            <a:r>
              <a:rPr lang="en-GB" sz="1600" b="1" dirty="0">
                <a:solidFill>
                  <a:srgbClr val="CC0066"/>
                </a:solidFill>
                <a:latin typeface="Arial" panose="020B0604020202020204" pitchFamily="34" charset="0"/>
                <a:cs typeface="Arial" panose="020B0604020202020204" pitchFamily="34" charset="0"/>
              </a:rPr>
              <a:t>service centres?</a:t>
            </a:r>
          </a:p>
        </p:txBody>
      </p:sp>
      <p:pic>
        <p:nvPicPr>
          <p:cNvPr id="28161" name="Picture 513" descr="http://img.tradeindia.com/fp/4/018/849.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2849"/>
          <a:stretch/>
        </p:blipFill>
        <p:spPr bwMode="auto">
          <a:xfrm>
            <a:off x="348056" y="4131612"/>
            <a:ext cx="2065179" cy="1425460"/>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ColumnContent"/>
          <p:cNvSpPr>
            <a:spLocks noChangeArrowheads="1"/>
          </p:cNvSpPr>
          <p:nvPr/>
        </p:nvSpPr>
        <p:spPr bwMode="gray">
          <a:xfrm>
            <a:off x="2315258" y="4085477"/>
            <a:ext cx="1944101" cy="678143"/>
          </a:xfrm>
          <a:prstGeom prst="rect">
            <a:avLst/>
          </a:prstGeom>
          <a:noFill/>
          <a:ln w="9525" algn="ctr">
            <a:noFill/>
            <a:miter lim="800000"/>
            <a:headEnd type="none" w="lg" len="lg"/>
            <a:tailEnd type="none" w="lg" len="lg"/>
          </a:ln>
          <a:effectLst/>
        </p:spPr>
        <p:txBody>
          <a:bodyPr tIns="91434" bIns="91434" anchor="b"/>
          <a:lstStyle/>
          <a:p>
            <a:pPr marL="288895" lvl="1" indent="-174607" defTabSz="457152" fontAlgn="base">
              <a:buClr>
                <a:srgbClr val="177B57"/>
              </a:buClr>
              <a:buSzPct val="100000"/>
              <a:buFont typeface="Arial"/>
              <a:buChar char="•"/>
            </a:pPr>
            <a:r>
              <a:rPr lang="en-IN" sz="1300" dirty="0">
                <a:solidFill>
                  <a:srgbClr val="000000"/>
                </a:solidFill>
                <a:latin typeface="Arial" panose="020B0604020202020204" pitchFamily="34" charset="0"/>
                <a:cs typeface="Arial" panose="020B0604020202020204" pitchFamily="34" charset="0"/>
              </a:rPr>
              <a:t>Early warning messages</a:t>
            </a:r>
            <a:endParaRPr lang="en-GB" sz="1300"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a:xfrm>
            <a:off x="194902" y="3129409"/>
            <a:ext cx="3225657" cy="345431"/>
          </a:xfrm>
          <a:prstGeom prst="rect">
            <a:avLst/>
          </a:prstGeom>
        </p:spPr>
        <p:txBody>
          <a:bodyPr wrap="none">
            <a:spAutoFit/>
          </a:bodyPr>
          <a:lstStyle/>
          <a:p>
            <a:pPr algn="ctr" defTabSz="457152"/>
            <a:r>
              <a:rPr lang="en-US" sz="1600" b="1" dirty="0">
                <a:solidFill>
                  <a:srgbClr val="CC0066"/>
                </a:solidFill>
                <a:latin typeface="Arial" panose="020B0604020202020204" pitchFamily="34" charset="0"/>
                <a:cs typeface="Arial" panose="020B0604020202020204" pitchFamily="34" charset="0"/>
              </a:rPr>
              <a:t>Disrupts </a:t>
            </a:r>
            <a:r>
              <a:rPr lang="en-GB" sz="1600" b="1" dirty="0">
                <a:solidFill>
                  <a:srgbClr val="CC0066"/>
                </a:solidFill>
                <a:latin typeface="Arial" panose="020B0604020202020204" pitchFamily="34" charset="0"/>
                <a:cs typeface="Arial" panose="020B0604020202020204" pitchFamily="34" charset="0"/>
              </a:rPr>
              <a:t>automotive industry?</a:t>
            </a:r>
          </a:p>
        </p:txBody>
      </p:sp>
      <p:sp>
        <p:nvSpPr>
          <p:cNvPr id="34" name="ColumnHeader"/>
          <p:cNvSpPr>
            <a:spLocks noChangeArrowheads="1"/>
          </p:cNvSpPr>
          <p:nvPr/>
        </p:nvSpPr>
        <p:spPr bwMode="gray">
          <a:xfrm>
            <a:off x="4737753" y="592750"/>
            <a:ext cx="3455796" cy="430875"/>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wrap="square" tIns="91434" bIns="91434" anchor="b">
            <a:spAutoFit/>
          </a:bodyPr>
          <a:lstStyle/>
          <a:p>
            <a:pPr algn="ctr" defTabSz="457152"/>
            <a:r>
              <a:rPr lang="en-US" sz="1600" b="1" dirty="0" smtClean="0">
                <a:solidFill>
                  <a:srgbClr val="000000"/>
                </a:solidFill>
                <a:latin typeface="Arial" panose="020B0604020202020204" pitchFamily="34" charset="0"/>
                <a:cs typeface="Arial" panose="020B0604020202020204" pitchFamily="34" charset="0"/>
              </a:rPr>
              <a:t>3D Printing</a:t>
            </a:r>
            <a:endParaRPr lang="en-US" sz="1600" b="1" dirty="0">
              <a:solidFill>
                <a:srgbClr val="000000"/>
              </a:solidFill>
              <a:latin typeface="Arial" panose="020B0604020202020204" pitchFamily="34" charset="0"/>
              <a:cs typeface="Arial" panose="020B0604020202020204" pitchFamily="34" charset="0"/>
            </a:endParaRPr>
          </a:p>
        </p:txBody>
      </p:sp>
      <p:sp>
        <p:nvSpPr>
          <p:cNvPr id="40" name="TextColumnContent"/>
          <p:cNvSpPr>
            <a:spLocks noChangeArrowheads="1"/>
          </p:cNvSpPr>
          <p:nvPr/>
        </p:nvSpPr>
        <p:spPr bwMode="gray">
          <a:xfrm>
            <a:off x="6638906" y="1580627"/>
            <a:ext cx="2401249" cy="1536052"/>
          </a:xfrm>
          <a:prstGeom prst="rect">
            <a:avLst/>
          </a:prstGeom>
          <a:noFill/>
          <a:ln w="9525" algn="ctr">
            <a:noFill/>
            <a:miter lim="800000"/>
            <a:headEnd type="none" w="lg" len="lg"/>
            <a:tailEnd type="none" w="lg" len="lg"/>
          </a:ln>
          <a:effectLst/>
        </p:spPr>
        <p:txBody>
          <a:bodyPr tIns="91434" bIns="91434"/>
          <a:lstStyle/>
          <a:p>
            <a:pPr marL="288895" lvl="1" indent="-174607" defTabSz="457152" fontAlgn="base">
              <a:spcBef>
                <a:spcPts val="300"/>
              </a:spcBef>
              <a:buClr>
                <a:srgbClr val="177B57"/>
              </a:buClr>
              <a:buSzPct val="100000"/>
              <a:buFont typeface="Arial"/>
              <a:buChar char="•"/>
            </a:pPr>
            <a:r>
              <a:rPr lang="en-IN" sz="1300" dirty="0">
                <a:solidFill>
                  <a:srgbClr val="000000"/>
                </a:solidFill>
                <a:latin typeface="Arial" panose="020B0604020202020204" pitchFamily="34" charset="0"/>
                <a:cs typeface="Arial" panose="020B0604020202020204" pitchFamily="34" charset="0"/>
              </a:rPr>
              <a:t>3-D printing consumers could save 50-60% in costs per printed product</a:t>
            </a:r>
          </a:p>
          <a:p>
            <a:pPr marL="288895" lvl="1" indent="-174607" defTabSz="457152" fontAlgn="base">
              <a:spcBef>
                <a:spcPts val="300"/>
              </a:spcBef>
              <a:buClr>
                <a:srgbClr val="177B57"/>
              </a:buClr>
              <a:buSzPct val="100000"/>
              <a:buFont typeface="Arial"/>
              <a:buChar char="•"/>
            </a:pPr>
            <a:r>
              <a:rPr lang="en-IN" sz="1300" dirty="0">
                <a:solidFill>
                  <a:srgbClr val="000000"/>
                </a:solidFill>
                <a:latin typeface="Arial" panose="020B0604020202020204" pitchFamily="34" charset="0"/>
                <a:cs typeface="Arial" panose="020B0604020202020204" pitchFamily="34" charset="0"/>
              </a:rPr>
              <a:t>Rapid prototyping, rapid manufacturing, mass customization, </a:t>
            </a:r>
            <a:r>
              <a:rPr lang="en-IN" sz="1300" dirty="0" err="1">
                <a:solidFill>
                  <a:srgbClr val="000000"/>
                </a:solidFill>
                <a:latin typeface="Arial" panose="020B0604020202020204" pitchFamily="34" charset="0"/>
                <a:cs typeface="Arial" panose="020B0604020202020204" pitchFamily="34" charset="0"/>
              </a:rPr>
              <a:t>bioprinting</a:t>
            </a:r>
            <a:endParaRPr lang="en-IN" sz="1300" dirty="0">
              <a:solidFill>
                <a:srgbClr val="000000"/>
              </a:solidFill>
              <a:latin typeface="Arial" panose="020B0604020202020204" pitchFamily="34" charset="0"/>
              <a:cs typeface="Arial" panose="020B0604020202020204" pitchFamily="34" charset="0"/>
            </a:endParaRPr>
          </a:p>
        </p:txBody>
      </p:sp>
      <p:pic>
        <p:nvPicPr>
          <p:cNvPr id="41" name="Picture 2" descr="http://www.cednphx.com/images/GE_Logo.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80190" y="2322825"/>
            <a:ext cx="541146" cy="55686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4" descr="https://encrypted-tbn1.gstatic.com/images?q=tbn:ANd9GcQqcM2Iam_E9Y7KjvT9oOn3W1xegH6LXGTQ4F0ShKUCjWWmKAdIdye-2Z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175975">
            <a:off x="5590814" y="1876992"/>
            <a:ext cx="1150089" cy="29513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6" descr="http://www.tafsan.com/ckfinder/userfiles/images/Ford.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35909" y="988717"/>
            <a:ext cx="855884" cy="884428"/>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8" descr="https://encrypted-tbn1.gstatic.com/images?q=tbn:ANd9GcTESos05mPSi1gkfIo6s2m7AJlSHCGaRfdpNvgWiuxNvCb8C23Jnw"/>
          <p:cNvPicPr>
            <a:picLocks noChangeAspect="1" noChangeArrowheads="1"/>
          </p:cNvPicPr>
          <p:nvPr/>
        </p:nvPicPr>
        <p:blipFill rotWithShape="1">
          <a:blip r:embed="rId20">
            <a:extLst>
              <a:ext uri="{28A0092B-C50C-407E-A947-70E740481C1C}">
                <a14:useLocalDpi xmlns:a14="http://schemas.microsoft.com/office/drawing/2010/main" val="0"/>
              </a:ext>
            </a:extLst>
          </a:blip>
          <a:srcRect l="20509" t="17039" r="26903" b="24722"/>
          <a:stretch/>
        </p:blipFill>
        <p:spPr bwMode="auto">
          <a:xfrm>
            <a:off x="4978048" y="2548150"/>
            <a:ext cx="1013190" cy="404464"/>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38" descr="http://typophile.com/files/Untitled-1_3828.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42281" y="2087271"/>
            <a:ext cx="702633" cy="237830"/>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0" descr="http://www.londonlovesbusiness.com/Pictures/web/h/y/j/mackie-_265.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294891" y="1179043"/>
            <a:ext cx="463623" cy="782803"/>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2" descr="http://static.squarespace.com/static/507bf62c84ae362b5e7b78f0/51950158e4b0566afb243ceb/51950c26e4b0fe8d015ee7f1/1370534981405/makielab-logo-bw-transparent.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8406950">
            <a:off x="4508865" y="1430236"/>
            <a:ext cx="902270" cy="30994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8" name="Group 47"/>
          <p:cNvGrpSpPr/>
          <p:nvPr/>
        </p:nvGrpSpPr>
        <p:grpSpPr>
          <a:xfrm>
            <a:off x="3986330" y="2995215"/>
            <a:ext cx="4789967" cy="776384"/>
            <a:chOff x="4665144" y="5305706"/>
            <a:chExt cx="4601456" cy="687465"/>
          </a:xfrm>
        </p:grpSpPr>
        <p:sp>
          <p:nvSpPr>
            <p:cNvPr id="49" name="Explosion 2 48"/>
            <p:cNvSpPr/>
            <p:nvPr/>
          </p:nvSpPr>
          <p:spPr>
            <a:xfrm>
              <a:off x="4665144" y="5305706"/>
              <a:ext cx="419216" cy="687465"/>
            </a:xfrm>
            <a:prstGeom prst="irregularSeal2">
              <a:avLst/>
            </a:prstGeom>
          </p:spPr>
          <p:txBody>
            <a:bodyPr wrap="none">
              <a:spAutoFit/>
            </a:bodyPr>
            <a:lstStyle/>
            <a:p>
              <a:pPr algn="ctr" defTabSz="457152"/>
              <a:endParaRPr lang="en-GB" sz="1600" b="1" dirty="0">
                <a:solidFill>
                  <a:srgbClr val="CC0066"/>
                </a:solidFill>
                <a:latin typeface="Arial" panose="020B0604020202020204" pitchFamily="34" charset="0"/>
                <a:cs typeface="Arial" panose="020B0604020202020204" pitchFamily="34" charset="0"/>
              </a:endParaRPr>
            </a:p>
          </p:txBody>
        </p:sp>
        <p:sp>
          <p:nvSpPr>
            <p:cNvPr id="50" name="TextBox 49"/>
            <p:cNvSpPr txBox="1"/>
            <p:nvPr/>
          </p:nvSpPr>
          <p:spPr>
            <a:xfrm>
              <a:off x="5278875" y="5342646"/>
              <a:ext cx="3987725" cy="305869"/>
            </a:xfrm>
            <a:prstGeom prst="rect">
              <a:avLst/>
            </a:prstGeom>
          </p:spPr>
          <p:txBody>
            <a:bodyPr wrap="square">
              <a:spAutoFit/>
            </a:bodyPr>
            <a:lstStyle>
              <a:defPPr>
                <a:defRPr lang="en-US"/>
              </a:defPPr>
              <a:lvl1pPr algn="ctr">
                <a:defRPr sz="1600" b="1">
                  <a:solidFill>
                    <a:srgbClr val="CC0066"/>
                  </a:solidFill>
                </a:defRPr>
              </a:lvl1pPr>
            </a:lstStyle>
            <a:p>
              <a:pPr defTabSz="457152"/>
              <a:r>
                <a:rPr lang="en-US" dirty="0">
                  <a:latin typeface="Arial" panose="020B0604020202020204" pitchFamily="34" charset="0"/>
                  <a:cs typeface="Arial" panose="020B0604020202020204" pitchFamily="34" charset="0"/>
                </a:rPr>
                <a:t>Disrupts manufacturing!</a:t>
              </a:r>
              <a:endParaRPr lang="en-GB" dirty="0">
                <a:latin typeface="Arial" panose="020B0604020202020204" pitchFamily="34" charset="0"/>
                <a:cs typeface="Arial" panose="020B0604020202020204" pitchFamily="34" charset="0"/>
              </a:endParaRPr>
            </a:p>
          </p:txBody>
        </p:sp>
      </p:grpSp>
      <p:cxnSp>
        <p:nvCxnSpPr>
          <p:cNvPr id="35" name="Straight Connector 34"/>
          <p:cNvCxnSpPr/>
          <p:nvPr/>
        </p:nvCxnSpPr>
        <p:spPr>
          <a:xfrm>
            <a:off x="3445" y="452974"/>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cxnSp>
        <p:nvCxnSpPr>
          <p:cNvPr id="55" name="Straight Connector 54"/>
          <p:cNvCxnSpPr/>
          <p:nvPr/>
        </p:nvCxnSpPr>
        <p:spPr>
          <a:xfrm flipV="1">
            <a:off x="0" y="6456472"/>
            <a:ext cx="9144000" cy="13391"/>
          </a:xfrm>
          <a:prstGeom prst="line">
            <a:avLst/>
          </a:prstGeom>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a:xfrm>
            <a:off x="2756725" y="6541469"/>
            <a:ext cx="2895600" cy="365125"/>
          </a:xfrm>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p>
        </p:txBody>
      </p:sp>
      <p:sp>
        <p:nvSpPr>
          <p:cNvPr id="4" name="TextBox 3"/>
          <p:cNvSpPr txBox="1"/>
          <p:nvPr/>
        </p:nvSpPr>
        <p:spPr>
          <a:xfrm>
            <a:off x="1497725" y="5904266"/>
            <a:ext cx="5523268" cy="461665"/>
          </a:xfrm>
          <a:prstGeom prst="rect">
            <a:avLst/>
          </a:prstGeom>
          <a:solidFill>
            <a:schemeClr val="accent2">
              <a:lumMod val="40000"/>
              <a:lumOff val="60000"/>
            </a:schemeClr>
          </a:solidFill>
        </p:spPr>
        <p:txBody>
          <a:bodyPr wrap="square" rtlCol="0">
            <a:spAutoFit/>
          </a:bodyPr>
          <a:lstStyle/>
          <a:p>
            <a:pPr algn="ctr" defTabSz="457152"/>
            <a:r>
              <a:rPr lang="en-US" sz="2400" b="1" dirty="0">
                <a:solidFill>
                  <a:srgbClr val="CC0066"/>
                </a:solidFill>
                <a:latin typeface="Arial" panose="020B0604020202020204" pitchFamily="34" charset="0"/>
                <a:cs typeface="Arial" panose="020B0604020202020204" pitchFamily="34" charset="0"/>
              </a:rPr>
              <a:t>They are all here and now</a:t>
            </a:r>
            <a:r>
              <a:rPr lang="en-US" sz="1600" b="1" dirty="0">
                <a:solidFill>
                  <a:srgbClr val="CC0066"/>
                </a:solidFill>
                <a:latin typeface="Arial" panose="020B0604020202020204" pitchFamily="34" charset="0"/>
                <a:cs typeface="Arial" panose="020B0604020202020204" pitchFamily="34" charset="0"/>
              </a:rPr>
              <a:t>.</a:t>
            </a:r>
          </a:p>
        </p:txBody>
      </p:sp>
      <p:sp>
        <p:nvSpPr>
          <p:cNvPr id="6" name="TextBox 5"/>
          <p:cNvSpPr txBox="1"/>
          <p:nvPr/>
        </p:nvSpPr>
        <p:spPr>
          <a:xfrm>
            <a:off x="8615363" y="6473012"/>
            <a:ext cx="424792" cy="276999"/>
          </a:xfrm>
          <a:prstGeom prst="rect">
            <a:avLst/>
          </a:prstGeom>
          <a:noFill/>
        </p:spPr>
        <p:txBody>
          <a:bodyPr wrap="square" rtlCol="0">
            <a:spAutoFit/>
          </a:bodyPr>
          <a:lstStyle/>
          <a:p>
            <a:r>
              <a:rPr lang="en-US" sz="1200" dirty="0" smtClean="0">
                <a:latin typeface="+mj-lt"/>
                <a:cs typeface="Arial" panose="020B0604020202020204" pitchFamily="34" charset="0"/>
              </a:rPr>
              <a:t>6</a:t>
            </a:r>
            <a:endParaRPr lang="en-US" sz="1200" dirty="0">
              <a:latin typeface="+mj-lt"/>
              <a:cs typeface="Arial" panose="020B0604020202020204" pitchFamily="34" charset="0"/>
            </a:endParaRPr>
          </a:p>
        </p:txBody>
      </p:sp>
    </p:spTree>
    <p:extLst>
      <p:ext uri="{BB962C8B-B14F-4D97-AF65-F5344CB8AC3E}">
        <p14:creationId xmlns:p14="http://schemas.microsoft.com/office/powerpoint/2010/main" val="307962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heckerboard(across)">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heckerboard(across)">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heckerboard(across)">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386782812"/>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17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0" y="0"/>
                        <a:ext cx="161984" cy="161974"/>
                      </a:xfrm>
                      <a:prstGeom prst="rect">
                        <a:avLst/>
                      </a:prstGeom>
                    </p:spPr>
                  </p:pic>
                </p:oleObj>
              </mc:Fallback>
            </mc:AlternateContent>
          </a:graphicData>
        </a:graphic>
      </p:graphicFrame>
      <p:sp>
        <p:nvSpPr>
          <p:cNvPr id="2" name="Footer Placeholder 1"/>
          <p:cNvSpPr>
            <a:spLocks noGrp="1"/>
          </p:cNvSpPr>
          <p:nvPr>
            <p:ph type="ftr" sz="quarter" idx="11"/>
          </p:nvPr>
        </p:nvSpPr>
        <p:spPr>
          <a:xfrm>
            <a:off x="2885766" y="6522926"/>
            <a:ext cx="2895600" cy="365125"/>
          </a:xfrm>
        </p:spPr>
        <p:txBody>
          <a:bodyPr/>
          <a:lstStyle/>
          <a:p>
            <a:r>
              <a:rPr lang="en-US" dirty="0" err="1" smtClean="0">
                <a:solidFill>
                  <a:schemeClr val="tx1">
                    <a:lumMod val="85000"/>
                    <a:lumOff val="15000"/>
                  </a:schemeClr>
                </a:solidFill>
              </a:rPr>
              <a:t>Som</a:t>
            </a:r>
            <a:r>
              <a:rPr lang="en-US" dirty="0" smtClean="0">
                <a:solidFill>
                  <a:schemeClr val="tx1">
                    <a:lumMod val="85000"/>
                    <a:lumOff val="15000"/>
                  </a:schemeClr>
                </a:solidFill>
              </a:rPr>
              <a:t> Mittal</a:t>
            </a:r>
            <a:endParaRPr lang="en-US" dirty="0">
              <a:solidFill>
                <a:schemeClr val="tx1">
                  <a:lumMod val="85000"/>
                  <a:lumOff val="15000"/>
                </a:schemeClr>
              </a:solidFill>
            </a:endParaRPr>
          </a:p>
        </p:txBody>
      </p:sp>
      <p:sp>
        <p:nvSpPr>
          <p:cNvPr id="4" name="Title 3"/>
          <p:cNvSpPr>
            <a:spLocks noGrp="1"/>
          </p:cNvSpPr>
          <p:nvPr>
            <p:ph type="title" idx="4294967295"/>
          </p:nvPr>
        </p:nvSpPr>
        <p:spPr>
          <a:xfrm>
            <a:off x="0" y="401638"/>
            <a:ext cx="8793163" cy="158750"/>
          </a:xfrm>
        </p:spPr>
        <p:txBody>
          <a:bodyPr>
            <a:noAutofit/>
          </a:bodyPr>
          <a:lstStyle/>
          <a:p>
            <a:pPr algn="l"/>
            <a:r>
              <a:rPr lang="en-US" sz="2500" b="1" dirty="0" smtClean="0">
                <a:latin typeface="Arial" panose="020B0604020202020204" pitchFamily="34" charset="0"/>
                <a:cs typeface="Arial" panose="020B0604020202020204" pitchFamily="34" charset="0"/>
              </a:rPr>
              <a:t>12 Technologies Can Help India Leapfrog</a:t>
            </a:r>
            <a:endParaRPr lang="en-GB" sz="2500" b="1" dirty="0">
              <a:latin typeface="Arial" panose="020B0604020202020204" pitchFamily="34" charset="0"/>
              <a:cs typeface="Arial" panose="020B0604020202020204" pitchFamily="34" charset="0"/>
            </a:endParaRPr>
          </a:p>
        </p:txBody>
      </p:sp>
      <p:sp>
        <p:nvSpPr>
          <p:cNvPr id="343" name="Rectangle 342"/>
          <p:cNvSpPr/>
          <p:nvPr/>
        </p:nvSpPr>
        <p:spPr>
          <a:xfrm>
            <a:off x="110355" y="1785510"/>
            <a:ext cx="1081148" cy="3710894"/>
          </a:xfrm>
          <a:prstGeom prst="rect">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9862" tIns="49858" rIns="49862" bIns="49858" rtlCol="0" anchor="ctr">
            <a:noAutofit/>
          </a:bodyPr>
          <a:lstStyle/>
          <a:p>
            <a:r>
              <a:rPr lang="en-US" b="1" dirty="0">
                <a:solidFill>
                  <a:schemeClr val="bg1"/>
                </a:solidFill>
              </a:rPr>
              <a:t>Digitizing Life and Work</a:t>
            </a:r>
          </a:p>
        </p:txBody>
      </p:sp>
      <p:sp>
        <p:nvSpPr>
          <p:cNvPr id="344" name="Rectangle 343"/>
          <p:cNvSpPr/>
          <p:nvPr/>
        </p:nvSpPr>
        <p:spPr>
          <a:xfrm>
            <a:off x="4200348" y="931000"/>
            <a:ext cx="1175468" cy="2954027"/>
          </a:xfrm>
          <a:prstGeom prst="rect">
            <a:avLst/>
          </a:prstGeom>
          <a:solidFill>
            <a:schemeClr val="accent3">
              <a:lumMod val="5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9862" tIns="49858" rIns="49862" bIns="49858" rtlCol="0" anchor="ctr">
            <a:noAutofit/>
          </a:bodyPr>
          <a:lstStyle/>
          <a:p>
            <a:r>
              <a:rPr lang="en-US" b="1" dirty="0">
                <a:solidFill>
                  <a:schemeClr val="bg1"/>
                </a:solidFill>
              </a:rPr>
              <a:t>Smart physical systems</a:t>
            </a:r>
          </a:p>
        </p:txBody>
      </p:sp>
      <p:sp>
        <p:nvSpPr>
          <p:cNvPr id="345" name="Rectangle 344"/>
          <p:cNvSpPr/>
          <p:nvPr/>
        </p:nvSpPr>
        <p:spPr>
          <a:xfrm>
            <a:off x="4200348" y="4170658"/>
            <a:ext cx="1175468" cy="2197167"/>
          </a:xfrm>
          <a:prstGeom prst="rect">
            <a:avLst/>
          </a:prstGeom>
          <a:solidFill>
            <a:schemeClr val="accent5">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9862" tIns="49858" rIns="49862" bIns="49858" rtlCol="0" anchor="ctr">
            <a:noAutofit/>
          </a:bodyPr>
          <a:lstStyle/>
          <a:p>
            <a:r>
              <a:rPr lang="en-US" b="1" dirty="0">
                <a:solidFill>
                  <a:schemeClr val="bg1"/>
                </a:solidFill>
              </a:rPr>
              <a:t>Rethinking energy comes of age</a:t>
            </a:r>
          </a:p>
        </p:txBody>
      </p:sp>
      <p:grpSp>
        <p:nvGrpSpPr>
          <p:cNvPr id="10" name="Group 9"/>
          <p:cNvGrpSpPr/>
          <p:nvPr/>
        </p:nvGrpSpPr>
        <p:grpSpPr>
          <a:xfrm>
            <a:off x="1232255" y="4812514"/>
            <a:ext cx="2821976" cy="683426"/>
            <a:chOff x="1166240" y="4941960"/>
            <a:chExt cx="2765635" cy="669821"/>
          </a:xfrm>
        </p:grpSpPr>
        <p:sp>
          <p:nvSpPr>
            <p:cNvPr id="346" name="Rectangle 76"/>
            <p:cNvSpPr txBox="1">
              <a:spLocks/>
            </p:cNvSpPr>
            <p:nvPr/>
          </p:nvSpPr>
          <p:spPr bwMode="gray">
            <a:xfrm>
              <a:off x="1447875" y="4941960"/>
              <a:ext cx="2484000" cy="669821"/>
            </a:xfrm>
            <a:prstGeom prst="rect">
              <a:avLst/>
            </a:prstGeom>
            <a:solidFill>
              <a:schemeClr val="bg2"/>
            </a:solidFill>
            <a:ln w="9525">
              <a:noFill/>
              <a:miter lim="800000"/>
              <a:headEnd/>
              <a:tailEnd/>
            </a:ln>
            <a:effectLst/>
            <a:extLst/>
          </p:spPr>
          <p:txBody>
            <a:bodyPr vert="horz" wrap="square" lIns="828000" tIns="72009" rIns="72009" bIns="72009"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buClr>
                  <a:srgbClr val="002960"/>
                </a:buClr>
              </a:pPr>
              <a:r>
                <a:rPr lang="en-GB" dirty="0" smtClean="0">
                  <a:solidFill>
                    <a:schemeClr val="tx2"/>
                  </a:solidFill>
                  <a:latin typeface="+mj-lt"/>
                </a:rPr>
                <a:t>Verifiable digital identity</a:t>
              </a:r>
              <a:endParaRPr lang="en-GB" dirty="0">
                <a:solidFill>
                  <a:schemeClr val="tx2"/>
                </a:solidFill>
                <a:latin typeface="+mj-lt"/>
              </a:endParaRPr>
            </a:p>
          </p:txBody>
        </p:sp>
        <p:sp>
          <p:nvSpPr>
            <p:cNvPr id="347" name="Rectangle 76"/>
            <p:cNvSpPr txBox="1">
              <a:spLocks/>
            </p:cNvSpPr>
            <p:nvPr/>
          </p:nvSpPr>
          <p:spPr bwMode="gray">
            <a:xfrm>
              <a:off x="1166240" y="4941960"/>
              <a:ext cx="281635" cy="669821"/>
            </a:xfrm>
            <a:prstGeom prst="rect">
              <a:avLst/>
            </a:prstGeom>
            <a:solidFill>
              <a:schemeClr val="accent2"/>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a:solidFill>
                    <a:srgbClr val="FFFFFF"/>
                  </a:solidFill>
                  <a:latin typeface="+mj-lt"/>
                </a:rPr>
                <a:t>5</a:t>
              </a:r>
            </a:p>
          </p:txBody>
        </p:sp>
        <p:grpSp>
          <p:nvGrpSpPr>
            <p:cNvPr id="350" name="Group 349"/>
            <p:cNvGrpSpPr/>
            <p:nvPr/>
          </p:nvGrpSpPr>
          <p:grpSpPr>
            <a:xfrm>
              <a:off x="1680640" y="5019592"/>
              <a:ext cx="351854" cy="514560"/>
              <a:chOff x="-4727575" y="4011613"/>
              <a:chExt cx="1027112" cy="1474787"/>
            </a:xfrm>
            <a:solidFill>
              <a:schemeClr val="accent2"/>
            </a:solidFill>
          </p:grpSpPr>
          <p:sp>
            <p:nvSpPr>
              <p:cNvPr id="351" name="Freeform 680"/>
              <p:cNvSpPr>
                <a:spLocks/>
              </p:cNvSpPr>
              <p:nvPr/>
            </p:nvSpPr>
            <p:spPr bwMode="auto">
              <a:xfrm>
                <a:off x="-4510088" y="5057775"/>
                <a:ext cx="149225" cy="428625"/>
              </a:xfrm>
              <a:custGeom>
                <a:avLst/>
                <a:gdLst>
                  <a:gd name="T0" fmla="*/ 232 w 240"/>
                  <a:gd name="T1" fmla="*/ 691 h 691"/>
                  <a:gd name="T2" fmla="*/ 216 w 240"/>
                  <a:gd name="T3" fmla="*/ 676 h 691"/>
                  <a:gd name="T4" fmla="*/ 120 w 240"/>
                  <a:gd name="T5" fmla="*/ 574 h 691"/>
                  <a:gd name="T6" fmla="*/ 39 w 240"/>
                  <a:gd name="T7" fmla="*/ 324 h 691"/>
                  <a:gd name="T8" fmla="*/ 6 w 240"/>
                  <a:gd name="T9" fmla="*/ 132 h 691"/>
                  <a:gd name="T10" fmla="*/ 14 w 240"/>
                  <a:gd name="T11" fmla="*/ 17 h 691"/>
                  <a:gd name="T12" fmla="*/ 20 w 240"/>
                  <a:gd name="T13" fmla="*/ 7 h 691"/>
                  <a:gd name="T14" fmla="*/ 32 w 240"/>
                  <a:gd name="T15" fmla="*/ 1 h 691"/>
                  <a:gd name="T16" fmla="*/ 39 w 240"/>
                  <a:gd name="T17" fmla="*/ 13 h 691"/>
                  <a:gd name="T18" fmla="*/ 71 w 240"/>
                  <a:gd name="T19" fmla="*/ 335 h 691"/>
                  <a:gd name="T20" fmla="*/ 157 w 240"/>
                  <a:gd name="T21" fmla="*/ 577 h 691"/>
                  <a:gd name="T22" fmla="*/ 209 w 240"/>
                  <a:gd name="T23" fmla="*/ 643 h 691"/>
                  <a:gd name="T24" fmla="*/ 240 w 240"/>
                  <a:gd name="T25" fmla="*/ 691 h 691"/>
                  <a:gd name="T26" fmla="*/ 232 w 240"/>
                  <a:gd name="T27"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691">
                    <a:moveTo>
                      <a:pt x="232" y="691"/>
                    </a:moveTo>
                    <a:cubicBezTo>
                      <a:pt x="227" y="686"/>
                      <a:pt x="222" y="680"/>
                      <a:pt x="216" y="676"/>
                    </a:cubicBezTo>
                    <a:cubicBezTo>
                      <a:pt x="174" y="651"/>
                      <a:pt x="144" y="615"/>
                      <a:pt x="120" y="574"/>
                    </a:cubicBezTo>
                    <a:cubicBezTo>
                      <a:pt x="73" y="497"/>
                      <a:pt x="49" y="413"/>
                      <a:pt x="39" y="324"/>
                    </a:cubicBezTo>
                    <a:cubicBezTo>
                      <a:pt x="32" y="259"/>
                      <a:pt x="17" y="196"/>
                      <a:pt x="6" y="132"/>
                    </a:cubicBezTo>
                    <a:cubicBezTo>
                      <a:pt x="0" y="93"/>
                      <a:pt x="1" y="55"/>
                      <a:pt x="14" y="17"/>
                    </a:cubicBezTo>
                    <a:cubicBezTo>
                      <a:pt x="15" y="14"/>
                      <a:pt x="17" y="9"/>
                      <a:pt x="20" y="7"/>
                    </a:cubicBezTo>
                    <a:cubicBezTo>
                      <a:pt x="23" y="4"/>
                      <a:pt x="29" y="0"/>
                      <a:pt x="32" y="1"/>
                    </a:cubicBezTo>
                    <a:cubicBezTo>
                      <a:pt x="36" y="2"/>
                      <a:pt x="40" y="9"/>
                      <a:pt x="39" y="13"/>
                    </a:cubicBezTo>
                    <a:cubicBezTo>
                      <a:pt x="21" y="123"/>
                      <a:pt x="56" y="228"/>
                      <a:pt x="71" y="335"/>
                    </a:cubicBezTo>
                    <a:cubicBezTo>
                      <a:pt x="82" y="423"/>
                      <a:pt x="112" y="503"/>
                      <a:pt x="157" y="577"/>
                    </a:cubicBezTo>
                    <a:cubicBezTo>
                      <a:pt x="171" y="601"/>
                      <a:pt x="192" y="621"/>
                      <a:pt x="209" y="643"/>
                    </a:cubicBezTo>
                    <a:cubicBezTo>
                      <a:pt x="220" y="658"/>
                      <a:pt x="230" y="675"/>
                      <a:pt x="240" y="691"/>
                    </a:cubicBezTo>
                    <a:cubicBezTo>
                      <a:pt x="237" y="691"/>
                      <a:pt x="235" y="691"/>
                      <a:pt x="232" y="69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2" name="Freeform 681"/>
              <p:cNvSpPr>
                <a:spLocks/>
              </p:cNvSpPr>
              <p:nvPr/>
            </p:nvSpPr>
            <p:spPr bwMode="auto">
              <a:xfrm>
                <a:off x="-4459288" y="5432425"/>
                <a:ext cx="41275" cy="53975"/>
              </a:xfrm>
              <a:custGeom>
                <a:avLst/>
                <a:gdLst>
                  <a:gd name="T0" fmla="*/ 45 w 66"/>
                  <a:gd name="T1" fmla="*/ 86 h 86"/>
                  <a:gd name="T2" fmla="*/ 0 w 66"/>
                  <a:gd name="T3" fmla="*/ 0 h 86"/>
                  <a:gd name="T4" fmla="*/ 13 w 66"/>
                  <a:gd name="T5" fmla="*/ 6 h 86"/>
                  <a:gd name="T6" fmla="*/ 62 w 66"/>
                  <a:gd name="T7" fmla="*/ 63 h 86"/>
                  <a:gd name="T8" fmla="*/ 65 w 66"/>
                  <a:gd name="T9" fmla="*/ 86 h 86"/>
                  <a:gd name="T10" fmla="*/ 45 w 66"/>
                  <a:gd name="T11" fmla="*/ 86 h 86"/>
                </a:gdLst>
                <a:ahLst/>
                <a:cxnLst>
                  <a:cxn ang="0">
                    <a:pos x="T0" y="T1"/>
                  </a:cxn>
                  <a:cxn ang="0">
                    <a:pos x="T2" y="T3"/>
                  </a:cxn>
                  <a:cxn ang="0">
                    <a:pos x="T4" y="T5"/>
                  </a:cxn>
                  <a:cxn ang="0">
                    <a:pos x="T6" y="T7"/>
                  </a:cxn>
                  <a:cxn ang="0">
                    <a:pos x="T8" y="T9"/>
                  </a:cxn>
                  <a:cxn ang="0">
                    <a:pos x="T10" y="T11"/>
                  </a:cxn>
                </a:cxnLst>
                <a:rect l="0" t="0" r="r" b="b"/>
                <a:pathLst>
                  <a:path w="66" h="86">
                    <a:moveTo>
                      <a:pt x="45" y="86"/>
                    </a:moveTo>
                    <a:cubicBezTo>
                      <a:pt x="22" y="63"/>
                      <a:pt x="3" y="37"/>
                      <a:pt x="0" y="0"/>
                    </a:cubicBezTo>
                    <a:cubicBezTo>
                      <a:pt x="6" y="3"/>
                      <a:pt x="10" y="3"/>
                      <a:pt x="13" y="6"/>
                    </a:cubicBezTo>
                    <a:cubicBezTo>
                      <a:pt x="29" y="24"/>
                      <a:pt x="46" y="43"/>
                      <a:pt x="62" y="63"/>
                    </a:cubicBezTo>
                    <a:cubicBezTo>
                      <a:pt x="66" y="68"/>
                      <a:pt x="64" y="78"/>
                      <a:pt x="65" y="86"/>
                    </a:cubicBezTo>
                    <a:cubicBezTo>
                      <a:pt x="58" y="86"/>
                      <a:pt x="52" y="86"/>
                      <a:pt x="45" y="8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3" name="Freeform 682"/>
              <p:cNvSpPr>
                <a:spLocks/>
              </p:cNvSpPr>
              <p:nvPr/>
            </p:nvSpPr>
            <p:spPr bwMode="auto">
              <a:xfrm>
                <a:off x="-4552950" y="4179888"/>
                <a:ext cx="846137" cy="236537"/>
              </a:xfrm>
              <a:custGeom>
                <a:avLst/>
                <a:gdLst>
                  <a:gd name="T0" fmla="*/ 0 w 1361"/>
                  <a:gd name="T1" fmla="*/ 226 h 381"/>
                  <a:gd name="T2" fmla="*/ 27 w 1361"/>
                  <a:gd name="T3" fmla="*/ 186 h 381"/>
                  <a:gd name="T4" fmla="*/ 104 w 1361"/>
                  <a:gd name="T5" fmla="*/ 160 h 381"/>
                  <a:gd name="T6" fmla="*/ 187 w 1361"/>
                  <a:gd name="T7" fmla="*/ 127 h 381"/>
                  <a:gd name="T8" fmla="*/ 274 w 1361"/>
                  <a:gd name="T9" fmla="*/ 108 h 381"/>
                  <a:gd name="T10" fmla="*/ 388 w 1361"/>
                  <a:gd name="T11" fmla="*/ 95 h 381"/>
                  <a:gd name="T12" fmla="*/ 635 w 1361"/>
                  <a:gd name="T13" fmla="*/ 86 h 381"/>
                  <a:gd name="T14" fmla="*/ 766 w 1361"/>
                  <a:gd name="T15" fmla="*/ 116 h 381"/>
                  <a:gd name="T16" fmla="*/ 889 w 1361"/>
                  <a:gd name="T17" fmla="*/ 129 h 381"/>
                  <a:gd name="T18" fmla="*/ 1091 w 1361"/>
                  <a:gd name="T19" fmla="*/ 203 h 381"/>
                  <a:gd name="T20" fmla="*/ 1261 w 1361"/>
                  <a:gd name="T21" fmla="*/ 317 h 381"/>
                  <a:gd name="T22" fmla="*/ 1304 w 1361"/>
                  <a:gd name="T23" fmla="*/ 340 h 381"/>
                  <a:gd name="T24" fmla="*/ 1309 w 1361"/>
                  <a:gd name="T25" fmla="*/ 334 h 381"/>
                  <a:gd name="T26" fmla="*/ 1300 w 1361"/>
                  <a:gd name="T27" fmla="*/ 320 h 381"/>
                  <a:gd name="T28" fmla="*/ 1076 w 1361"/>
                  <a:gd name="T29" fmla="*/ 142 h 381"/>
                  <a:gd name="T30" fmla="*/ 831 w 1361"/>
                  <a:gd name="T31" fmla="*/ 71 h 381"/>
                  <a:gd name="T32" fmla="*/ 598 w 1361"/>
                  <a:gd name="T33" fmla="*/ 41 h 381"/>
                  <a:gd name="T34" fmla="*/ 457 w 1361"/>
                  <a:gd name="T35" fmla="*/ 51 h 381"/>
                  <a:gd name="T36" fmla="*/ 446 w 1361"/>
                  <a:gd name="T37" fmla="*/ 53 h 381"/>
                  <a:gd name="T38" fmla="*/ 360 w 1361"/>
                  <a:gd name="T39" fmla="*/ 66 h 381"/>
                  <a:gd name="T40" fmla="*/ 314 w 1361"/>
                  <a:gd name="T41" fmla="*/ 79 h 381"/>
                  <a:gd name="T42" fmla="*/ 289 w 1361"/>
                  <a:gd name="T43" fmla="*/ 72 h 381"/>
                  <a:gd name="T44" fmla="*/ 307 w 1361"/>
                  <a:gd name="T45" fmla="*/ 55 h 381"/>
                  <a:gd name="T46" fmla="*/ 469 w 1361"/>
                  <a:gd name="T47" fmla="*/ 20 h 381"/>
                  <a:gd name="T48" fmla="*/ 767 w 1361"/>
                  <a:gd name="T49" fmla="*/ 44 h 381"/>
                  <a:gd name="T50" fmla="*/ 894 w 1361"/>
                  <a:gd name="T51" fmla="*/ 54 h 381"/>
                  <a:gd name="T52" fmla="*/ 1169 w 1361"/>
                  <a:gd name="T53" fmla="*/ 167 h 381"/>
                  <a:gd name="T54" fmla="*/ 1309 w 1361"/>
                  <a:gd name="T55" fmla="*/ 292 h 381"/>
                  <a:gd name="T56" fmla="*/ 1351 w 1361"/>
                  <a:gd name="T57" fmla="*/ 352 h 381"/>
                  <a:gd name="T58" fmla="*/ 1329 w 1361"/>
                  <a:gd name="T59" fmla="*/ 377 h 381"/>
                  <a:gd name="T60" fmla="*/ 1229 w 1361"/>
                  <a:gd name="T61" fmla="*/ 326 h 381"/>
                  <a:gd name="T62" fmla="*/ 778 w 1361"/>
                  <a:gd name="T63" fmla="*/ 136 h 381"/>
                  <a:gd name="T64" fmla="*/ 560 w 1361"/>
                  <a:gd name="T65" fmla="*/ 104 h 381"/>
                  <a:gd name="T66" fmla="*/ 407 w 1361"/>
                  <a:gd name="T67" fmla="*/ 113 h 381"/>
                  <a:gd name="T68" fmla="*/ 237 w 1361"/>
                  <a:gd name="T69" fmla="*/ 143 h 381"/>
                  <a:gd name="T70" fmla="*/ 51 w 1361"/>
                  <a:gd name="T71" fmla="*/ 210 h 381"/>
                  <a:gd name="T72" fmla="*/ 0 w 1361"/>
                  <a:gd name="T73" fmla="*/ 22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1" h="381">
                    <a:moveTo>
                      <a:pt x="0" y="226"/>
                    </a:moveTo>
                    <a:cubicBezTo>
                      <a:pt x="0" y="203"/>
                      <a:pt x="11" y="192"/>
                      <a:pt x="27" y="186"/>
                    </a:cubicBezTo>
                    <a:cubicBezTo>
                      <a:pt x="52" y="176"/>
                      <a:pt x="78" y="170"/>
                      <a:pt x="104" y="160"/>
                    </a:cubicBezTo>
                    <a:cubicBezTo>
                      <a:pt x="132" y="150"/>
                      <a:pt x="158" y="136"/>
                      <a:pt x="187" y="127"/>
                    </a:cubicBezTo>
                    <a:cubicBezTo>
                      <a:pt x="215" y="118"/>
                      <a:pt x="244" y="112"/>
                      <a:pt x="274" y="108"/>
                    </a:cubicBezTo>
                    <a:cubicBezTo>
                      <a:pt x="312" y="103"/>
                      <a:pt x="353" y="108"/>
                      <a:pt x="388" y="95"/>
                    </a:cubicBezTo>
                    <a:cubicBezTo>
                      <a:pt x="471" y="65"/>
                      <a:pt x="553" y="75"/>
                      <a:pt x="635" y="86"/>
                    </a:cubicBezTo>
                    <a:cubicBezTo>
                      <a:pt x="679" y="93"/>
                      <a:pt x="722" y="108"/>
                      <a:pt x="766" y="116"/>
                    </a:cubicBezTo>
                    <a:cubicBezTo>
                      <a:pt x="807" y="123"/>
                      <a:pt x="849" y="124"/>
                      <a:pt x="889" y="129"/>
                    </a:cubicBezTo>
                    <a:cubicBezTo>
                      <a:pt x="962" y="138"/>
                      <a:pt x="1029" y="167"/>
                      <a:pt x="1091" y="203"/>
                    </a:cubicBezTo>
                    <a:cubicBezTo>
                      <a:pt x="1150" y="237"/>
                      <a:pt x="1204" y="279"/>
                      <a:pt x="1261" y="317"/>
                    </a:cubicBezTo>
                    <a:cubicBezTo>
                      <a:pt x="1275" y="326"/>
                      <a:pt x="1290" y="332"/>
                      <a:pt x="1304" y="340"/>
                    </a:cubicBezTo>
                    <a:cubicBezTo>
                      <a:pt x="1305" y="338"/>
                      <a:pt x="1307" y="336"/>
                      <a:pt x="1309" y="334"/>
                    </a:cubicBezTo>
                    <a:cubicBezTo>
                      <a:pt x="1306" y="329"/>
                      <a:pt x="1304" y="324"/>
                      <a:pt x="1300" y="320"/>
                    </a:cubicBezTo>
                    <a:cubicBezTo>
                      <a:pt x="1230" y="255"/>
                      <a:pt x="1163" y="185"/>
                      <a:pt x="1076" y="142"/>
                    </a:cubicBezTo>
                    <a:cubicBezTo>
                      <a:pt x="998" y="104"/>
                      <a:pt x="915" y="80"/>
                      <a:pt x="831" y="71"/>
                    </a:cubicBezTo>
                    <a:cubicBezTo>
                      <a:pt x="753" y="63"/>
                      <a:pt x="676" y="50"/>
                      <a:pt x="598" y="41"/>
                    </a:cubicBezTo>
                    <a:cubicBezTo>
                      <a:pt x="551" y="36"/>
                      <a:pt x="503" y="35"/>
                      <a:pt x="457" y="51"/>
                    </a:cubicBezTo>
                    <a:cubicBezTo>
                      <a:pt x="454" y="52"/>
                      <a:pt x="449" y="54"/>
                      <a:pt x="446" y="53"/>
                    </a:cubicBezTo>
                    <a:cubicBezTo>
                      <a:pt x="415" y="46"/>
                      <a:pt x="388" y="58"/>
                      <a:pt x="360" y="66"/>
                    </a:cubicBezTo>
                    <a:cubicBezTo>
                      <a:pt x="345" y="71"/>
                      <a:pt x="330" y="77"/>
                      <a:pt x="314" y="79"/>
                    </a:cubicBezTo>
                    <a:cubicBezTo>
                      <a:pt x="306" y="81"/>
                      <a:pt x="298" y="75"/>
                      <a:pt x="289" y="72"/>
                    </a:cubicBezTo>
                    <a:cubicBezTo>
                      <a:pt x="295" y="66"/>
                      <a:pt x="300" y="56"/>
                      <a:pt x="307" y="55"/>
                    </a:cubicBezTo>
                    <a:cubicBezTo>
                      <a:pt x="361" y="42"/>
                      <a:pt x="415" y="30"/>
                      <a:pt x="469" y="20"/>
                    </a:cubicBezTo>
                    <a:cubicBezTo>
                      <a:pt x="570" y="0"/>
                      <a:pt x="668" y="25"/>
                      <a:pt x="767" y="44"/>
                    </a:cubicBezTo>
                    <a:cubicBezTo>
                      <a:pt x="809" y="52"/>
                      <a:pt x="852" y="50"/>
                      <a:pt x="894" y="54"/>
                    </a:cubicBezTo>
                    <a:cubicBezTo>
                      <a:pt x="998" y="62"/>
                      <a:pt x="1089" y="104"/>
                      <a:pt x="1169" y="167"/>
                    </a:cubicBezTo>
                    <a:cubicBezTo>
                      <a:pt x="1218" y="206"/>
                      <a:pt x="1264" y="248"/>
                      <a:pt x="1309" y="292"/>
                    </a:cubicBezTo>
                    <a:cubicBezTo>
                      <a:pt x="1326" y="308"/>
                      <a:pt x="1339" y="331"/>
                      <a:pt x="1351" y="352"/>
                    </a:cubicBezTo>
                    <a:cubicBezTo>
                      <a:pt x="1361" y="371"/>
                      <a:pt x="1351" y="381"/>
                      <a:pt x="1329" y="377"/>
                    </a:cubicBezTo>
                    <a:cubicBezTo>
                      <a:pt x="1291" y="370"/>
                      <a:pt x="1258" y="350"/>
                      <a:pt x="1229" y="326"/>
                    </a:cubicBezTo>
                    <a:cubicBezTo>
                      <a:pt x="1097" y="219"/>
                      <a:pt x="942" y="166"/>
                      <a:pt x="778" y="136"/>
                    </a:cubicBezTo>
                    <a:cubicBezTo>
                      <a:pt x="706" y="123"/>
                      <a:pt x="633" y="114"/>
                      <a:pt x="560" y="104"/>
                    </a:cubicBezTo>
                    <a:cubicBezTo>
                      <a:pt x="509" y="97"/>
                      <a:pt x="458" y="105"/>
                      <a:pt x="407" y="113"/>
                    </a:cubicBezTo>
                    <a:cubicBezTo>
                      <a:pt x="351" y="124"/>
                      <a:pt x="292" y="128"/>
                      <a:pt x="237" y="143"/>
                    </a:cubicBezTo>
                    <a:cubicBezTo>
                      <a:pt x="173" y="160"/>
                      <a:pt x="113" y="187"/>
                      <a:pt x="51" y="210"/>
                    </a:cubicBezTo>
                    <a:cubicBezTo>
                      <a:pt x="35" y="215"/>
                      <a:pt x="18" y="220"/>
                      <a:pt x="0" y="2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4" name="Freeform 683"/>
              <p:cNvSpPr>
                <a:spLocks/>
              </p:cNvSpPr>
              <p:nvPr/>
            </p:nvSpPr>
            <p:spPr bwMode="auto">
              <a:xfrm>
                <a:off x="-4565650" y="4738688"/>
                <a:ext cx="754062" cy="658812"/>
              </a:xfrm>
              <a:custGeom>
                <a:avLst/>
                <a:gdLst>
                  <a:gd name="T0" fmla="*/ 248 w 1213"/>
                  <a:gd name="T1" fmla="*/ 176 h 1063"/>
                  <a:gd name="T2" fmla="*/ 285 w 1213"/>
                  <a:gd name="T3" fmla="*/ 140 h 1063"/>
                  <a:gd name="T4" fmla="*/ 325 w 1213"/>
                  <a:gd name="T5" fmla="*/ 120 h 1063"/>
                  <a:gd name="T6" fmla="*/ 355 w 1213"/>
                  <a:gd name="T7" fmla="*/ 96 h 1063"/>
                  <a:gd name="T8" fmla="*/ 608 w 1213"/>
                  <a:gd name="T9" fmla="*/ 12 h 1063"/>
                  <a:gd name="T10" fmla="*/ 738 w 1213"/>
                  <a:gd name="T11" fmla="*/ 38 h 1063"/>
                  <a:gd name="T12" fmla="*/ 964 w 1213"/>
                  <a:gd name="T13" fmla="*/ 230 h 1063"/>
                  <a:gd name="T14" fmla="*/ 1120 w 1213"/>
                  <a:gd name="T15" fmla="*/ 442 h 1063"/>
                  <a:gd name="T16" fmla="*/ 1189 w 1213"/>
                  <a:gd name="T17" fmla="*/ 530 h 1063"/>
                  <a:gd name="T18" fmla="*/ 1208 w 1213"/>
                  <a:gd name="T19" fmla="*/ 590 h 1063"/>
                  <a:gd name="T20" fmla="*/ 1198 w 1213"/>
                  <a:gd name="T21" fmla="*/ 603 h 1063"/>
                  <a:gd name="T22" fmla="*/ 1183 w 1213"/>
                  <a:gd name="T23" fmla="*/ 596 h 1063"/>
                  <a:gd name="T24" fmla="*/ 1038 w 1213"/>
                  <a:gd name="T25" fmla="*/ 406 h 1063"/>
                  <a:gd name="T26" fmla="*/ 945 w 1213"/>
                  <a:gd name="T27" fmla="*/ 262 h 1063"/>
                  <a:gd name="T28" fmla="*/ 812 w 1213"/>
                  <a:gd name="T29" fmla="*/ 117 h 1063"/>
                  <a:gd name="T30" fmla="*/ 510 w 1213"/>
                  <a:gd name="T31" fmla="*/ 59 h 1063"/>
                  <a:gd name="T32" fmla="*/ 376 w 1213"/>
                  <a:gd name="T33" fmla="*/ 115 h 1063"/>
                  <a:gd name="T34" fmla="*/ 212 w 1213"/>
                  <a:gd name="T35" fmla="*/ 273 h 1063"/>
                  <a:gd name="T36" fmla="*/ 193 w 1213"/>
                  <a:gd name="T37" fmla="*/ 289 h 1063"/>
                  <a:gd name="T38" fmla="*/ 220 w 1213"/>
                  <a:gd name="T39" fmla="*/ 205 h 1063"/>
                  <a:gd name="T40" fmla="*/ 200 w 1213"/>
                  <a:gd name="T41" fmla="*/ 217 h 1063"/>
                  <a:gd name="T42" fmla="*/ 122 w 1213"/>
                  <a:gd name="T43" fmla="*/ 342 h 1063"/>
                  <a:gd name="T44" fmla="*/ 54 w 1213"/>
                  <a:gd name="T45" fmla="*/ 631 h 1063"/>
                  <a:gd name="T46" fmla="*/ 31 w 1213"/>
                  <a:gd name="T47" fmla="*/ 785 h 1063"/>
                  <a:gd name="T48" fmla="*/ 72 w 1213"/>
                  <a:gd name="T49" fmla="*/ 1036 h 1063"/>
                  <a:gd name="T50" fmla="*/ 78 w 1213"/>
                  <a:gd name="T51" fmla="*/ 1058 h 1063"/>
                  <a:gd name="T52" fmla="*/ 77 w 1213"/>
                  <a:gd name="T53" fmla="*/ 1063 h 1063"/>
                  <a:gd name="T54" fmla="*/ 46 w 1213"/>
                  <a:gd name="T55" fmla="*/ 1041 h 1063"/>
                  <a:gd name="T56" fmla="*/ 0 w 1213"/>
                  <a:gd name="T57" fmla="*/ 839 h 1063"/>
                  <a:gd name="T58" fmla="*/ 36 w 1213"/>
                  <a:gd name="T59" fmla="*/ 587 h 1063"/>
                  <a:gd name="T60" fmla="*/ 95 w 1213"/>
                  <a:gd name="T61" fmla="*/ 335 h 1063"/>
                  <a:gd name="T62" fmla="*/ 160 w 1213"/>
                  <a:gd name="T63" fmla="*/ 221 h 1063"/>
                  <a:gd name="T64" fmla="*/ 248 w 1213"/>
                  <a:gd name="T65" fmla="*/ 176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3" h="1063">
                    <a:moveTo>
                      <a:pt x="248" y="176"/>
                    </a:moveTo>
                    <a:cubicBezTo>
                      <a:pt x="252" y="144"/>
                      <a:pt x="253" y="145"/>
                      <a:pt x="285" y="140"/>
                    </a:cubicBezTo>
                    <a:cubicBezTo>
                      <a:pt x="299" y="137"/>
                      <a:pt x="313" y="128"/>
                      <a:pt x="325" y="120"/>
                    </a:cubicBezTo>
                    <a:cubicBezTo>
                      <a:pt x="336" y="113"/>
                      <a:pt x="344" y="102"/>
                      <a:pt x="355" y="96"/>
                    </a:cubicBezTo>
                    <a:cubicBezTo>
                      <a:pt x="434" y="51"/>
                      <a:pt x="521" y="33"/>
                      <a:pt x="608" y="12"/>
                    </a:cubicBezTo>
                    <a:cubicBezTo>
                      <a:pt x="657" y="0"/>
                      <a:pt x="697" y="19"/>
                      <a:pt x="738" y="38"/>
                    </a:cubicBezTo>
                    <a:cubicBezTo>
                      <a:pt x="830" y="82"/>
                      <a:pt x="902" y="150"/>
                      <a:pt x="964" y="230"/>
                    </a:cubicBezTo>
                    <a:cubicBezTo>
                      <a:pt x="1018" y="299"/>
                      <a:pt x="1068" y="372"/>
                      <a:pt x="1120" y="442"/>
                    </a:cubicBezTo>
                    <a:cubicBezTo>
                      <a:pt x="1142" y="472"/>
                      <a:pt x="1165" y="501"/>
                      <a:pt x="1189" y="530"/>
                    </a:cubicBezTo>
                    <a:cubicBezTo>
                      <a:pt x="1204" y="548"/>
                      <a:pt x="1213" y="567"/>
                      <a:pt x="1208" y="590"/>
                    </a:cubicBezTo>
                    <a:cubicBezTo>
                      <a:pt x="1206" y="595"/>
                      <a:pt x="1202" y="602"/>
                      <a:pt x="1198" y="603"/>
                    </a:cubicBezTo>
                    <a:cubicBezTo>
                      <a:pt x="1194" y="605"/>
                      <a:pt x="1186" y="600"/>
                      <a:pt x="1183" y="596"/>
                    </a:cubicBezTo>
                    <a:cubicBezTo>
                      <a:pt x="1134" y="533"/>
                      <a:pt x="1084" y="471"/>
                      <a:pt x="1038" y="406"/>
                    </a:cubicBezTo>
                    <a:cubicBezTo>
                      <a:pt x="1005" y="360"/>
                      <a:pt x="980" y="307"/>
                      <a:pt x="945" y="262"/>
                    </a:cubicBezTo>
                    <a:cubicBezTo>
                      <a:pt x="905" y="210"/>
                      <a:pt x="863" y="157"/>
                      <a:pt x="812" y="117"/>
                    </a:cubicBezTo>
                    <a:cubicBezTo>
                      <a:pt x="724" y="46"/>
                      <a:pt x="622" y="16"/>
                      <a:pt x="510" y="59"/>
                    </a:cubicBezTo>
                    <a:cubicBezTo>
                      <a:pt x="465" y="77"/>
                      <a:pt x="418" y="92"/>
                      <a:pt x="376" y="115"/>
                    </a:cubicBezTo>
                    <a:cubicBezTo>
                      <a:pt x="307" y="151"/>
                      <a:pt x="253" y="206"/>
                      <a:pt x="212" y="273"/>
                    </a:cubicBezTo>
                    <a:cubicBezTo>
                      <a:pt x="208" y="280"/>
                      <a:pt x="201" y="285"/>
                      <a:pt x="193" y="289"/>
                    </a:cubicBezTo>
                    <a:cubicBezTo>
                      <a:pt x="190" y="258"/>
                      <a:pt x="213" y="237"/>
                      <a:pt x="220" y="205"/>
                    </a:cubicBezTo>
                    <a:cubicBezTo>
                      <a:pt x="211" y="210"/>
                      <a:pt x="205" y="213"/>
                      <a:pt x="200" y="217"/>
                    </a:cubicBezTo>
                    <a:cubicBezTo>
                      <a:pt x="158" y="249"/>
                      <a:pt x="137" y="294"/>
                      <a:pt x="122" y="342"/>
                    </a:cubicBezTo>
                    <a:cubicBezTo>
                      <a:pt x="91" y="436"/>
                      <a:pt x="72" y="534"/>
                      <a:pt x="54" y="631"/>
                    </a:cubicBezTo>
                    <a:cubicBezTo>
                      <a:pt x="45" y="682"/>
                      <a:pt x="35" y="733"/>
                      <a:pt x="31" y="785"/>
                    </a:cubicBezTo>
                    <a:cubicBezTo>
                      <a:pt x="24" y="871"/>
                      <a:pt x="44" y="954"/>
                      <a:pt x="72" y="1036"/>
                    </a:cubicBezTo>
                    <a:cubicBezTo>
                      <a:pt x="74" y="1043"/>
                      <a:pt x="76" y="1051"/>
                      <a:pt x="78" y="1058"/>
                    </a:cubicBezTo>
                    <a:cubicBezTo>
                      <a:pt x="79" y="1060"/>
                      <a:pt x="78" y="1061"/>
                      <a:pt x="77" y="1063"/>
                    </a:cubicBezTo>
                    <a:cubicBezTo>
                      <a:pt x="61" y="1063"/>
                      <a:pt x="53" y="1053"/>
                      <a:pt x="46" y="1041"/>
                    </a:cubicBezTo>
                    <a:cubicBezTo>
                      <a:pt x="10" y="978"/>
                      <a:pt x="0" y="910"/>
                      <a:pt x="0" y="839"/>
                    </a:cubicBezTo>
                    <a:cubicBezTo>
                      <a:pt x="0" y="753"/>
                      <a:pt x="22" y="671"/>
                      <a:pt x="36" y="587"/>
                    </a:cubicBezTo>
                    <a:cubicBezTo>
                      <a:pt x="51" y="502"/>
                      <a:pt x="66" y="416"/>
                      <a:pt x="95" y="335"/>
                    </a:cubicBezTo>
                    <a:cubicBezTo>
                      <a:pt x="109" y="294"/>
                      <a:pt x="135" y="257"/>
                      <a:pt x="160" y="221"/>
                    </a:cubicBezTo>
                    <a:cubicBezTo>
                      <a:pt x="180" y="192"/>
                      <a:pt x="209" y="175"/>
                      <a:pt x="248" y="17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7" name="Freeform 684"/>
              <p:cNvSpPr>
                <a:spLocks/>
              </p:cNvSpPr>
              <p:nvPr/>
            </p:nvSpPr>
            <p:spPr bwMode="auto">
              <a:xfrm>
                <a:off x="-4524375" y="4302125"/>
                <a:ext cx="817562" cy="260350"/>
              </a:xfrm>
              <a:custGeom>
                <a:avLst/>
                <a:gdLst>
                  <a:gd name="T0" fmla="*/ 1311 w 1315"/>
                  <a:gd name="T1" fmla="*/ 419 h 419"/>
                  <a:gd name="T2" fmla="*/ 1134 w 1315"/>
                  <a:gd name="T3" fmla="*/ 310 h 419"/>
                  <a:gd name="T4" fmla="*/ 913 w 1315"/>
                  <a:gd name="T5" fmla="*/ 194 h 419"/>
                  <a:gd name="T6" fmla="*/ 721 w 1315"/>
                  <a:gd name="T7" fmla="*/ 128 h 419"/>
                  <a:gd name="T8" fmla="*/ 705 w 1315"/>
                  <a:gd name="T9" fmla="*/ 128 h 419"/>
                  <a:gd name="T10" fmla="*/ 525 w 1315"/>
                  <a:gd name="T11" fmla="*/ 88 h 419"/>
                  <a:gd name="T12" fmla="*/ 520 w 1315"/>
                  <a:gd name="T13" fmla="*/ 84 h 419"/>
                  <a:gd name="T14" fmla="*/ 520 w 1315"/>
                  <a:gd name="T15" fmla="*/ 81 h 419"/>
                  <a:gd name="T16" fmla="*/ 628 w 1315"/>
                  <a:gd name="T17" fmla="*/ 83 h 419"/>
                  <a:gd name="T18" fmla="*/ 1016 w 1315"/>
                  <a:gd name="T19" fmla="*/ 215 h 419"/>
                  <a:gd name="T20" fmla="*/ 1091 w 1315"/>
                  <a:gd name="T21" fmla="*/ 259 h 419"/>
                  <a:gd name="T22" fmla="*/ 1124 w 1315"/>
                  <a:gd name="T23" fmla="*/ 266 h 419"/>
                  <a:gd name="T24" fmla="*/ 1129 w 1315"/>
                  <a:gd name="T25" fmla="*/ 258 h 419"/>
                  <a:gd name="T26" fmla="*/ 1099 w 1315"/>
                  <a:gd name="T27" fmla="*/ 227 h 419"/>
                  <a:gd name="T28" fmla="*/ 692 w 1315"/>
                  <a:gd name="T29" fmla="*/ 57 h 419"/>
                  <a:gd name="T30" fmla="*/ 219 w 1315"/>
                  <a:gd name="T31" fmla="*/ 79 h 419"/>
                  <a:gd name="T32" fmla="*/ 75 w 1315"/>
                  <a:gd name="T33" fmla="*/ 144 h 419"/>
                  <a:gd name="T34" fmla="*/ 25 w 1315"/>
                  <a:gd name="T35" fmla="*/ 162 h 419"/>
                  <a:gd name="T36" fmla="*/ 0 w 1315"/>
                  <a:gd name="T37" fmla="*/ 149 h 419"/>
                  <a:gd name="T38" fmla="*/ 16 w 1315"/>
                  <a:gd name="T39" fmla="*/ 133 h 419"/>
                  <a:gd name="T40" fmla="*/ 429 w 1315"/>
                  <a:gd name="T41" fmla="*/ 9 h 419"/>
                  <a:gd name="T42" fmla="*/ 666 w 1315"/>
                  <a:gd name="T43" fmla="*/ 23 h 419"/>
                  <a:gd name="T44" fmla="*/ 973 w 1315"/>
                  <a:gd name="T45" fmla="*/ 127 h 419"/>
                  <a:gd name="T46" fmla="*/ 1128 w 1315"/>
                  <a:gd name="T47" fmla="*/ 221 h 419"/>
                  <a:gd name="T48" fmla="*/ 1155 w 1315"/>
                  <a:gd name="T49" fmla="*/ 249 h 419"/>
                  <a:gd name="T50" fmla="*/ 1216 w 1315"/>
                  <a:gd name="T51" fmla="*/ 307 h 419"/>
                  <a:gd name="T52" fmla="*/ 1293 w 1315"/>
                  <a:gd name="T53" fmla="*/ 370 h 419"/>
                  <a:gd name="T54" fmla="*/ 1311 w 1315"/>
                  <a:gd name="T55"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15" h="419">
                    <a:moveTo>
                      <a:pt x="1311" y="419"/>
                    </a:moveTo>
                    <a:cubicBezTo>
                      <a:pt x="1250" y="382"/>
                      <a:pt x="1193" y="344"/>
                      <a:pt x="1134" y="310"/>
                    </a:cubicBezTo>
                    <a:cubicBezTo>
                      <a:pt x="1061" y="269"/>
                      <a:pt x="989" y="228"/>
                      <a:pt x="913" y="194"/>
                    </a:cubicBezTo>
                    <a:cubicBezTo>
                      <a:pt x="852" y="166"/>
                      <a:pt x="785" y="149"/>
                      <a:pt x="721" y="128"/>
                    </a:cubicBezTo>
                    <a:cubicBezTo>
                      <a:pt x="716" y="126"/>
                      <a:pt x="710" y="127"/>
                      <a:pt x="705" y="128"/>
                    </a:cubicBezTo>
                    <a:cubicBezTo>
                      <a:pt x="640" y="135"/>
                      <a:pt x="581" y="118"/>
                      <a:pt x="525" y="88"/>
                    </a:cubicBezTo>
                    <a:cubicBezTo>
                      <a:pt x="523" y="87"/>
                      <a:pt x="522" y="85"/>
                      <a:pt x="520" y="84"/>
                    </a:cubicBezTo>
                    <a:cubicBezTo>
                      <a:pt x="520" y="84"/>
                      <a:pt x="520" y="83"/>
                      <a:pt x="520" y="81"/>
                    </a:cubicBezTo>
                    <a:cubicBezTo>
                      <a:pt x="556" y="73"/>
                      <a:pt x="592" y="76"/>
                      <a:pt x="628" y="83"/>
                    </a:cubicBezTo>
                    <a:cubicBezTo>
                      <a:pt x="764" y="108"/>
                      <a:pt x="894" y="150"/>
                      <a:pt x="1016" y="215"/>
                    </a:cubicBezTo>
                    <a:cubicBezTo>
                      <a:pt x="1042" y="228"/>
                      <a:pt x="1065" y="246"/>
                      <a:pt x="1091" y="259"/>
                    </a:cubicBezTo>
                    <a:cubicBezTo>
                      <a:pt x="1100" y="264"/>
                      <a:pt x="1113" y="264"/>
                      <a:pt x="1124" y="266"/>
                    </a:cubicBezTo>
                    <a:cubicBezTo>
                      <a:pt x="1125" y="263"/>
                      <a:pt x="1127" y="261"/>
                      <a:pt x="1129" y="258"/>
                    </a:cubicBezTo>
                    <a:cubicBezTo>
                      <a:pt x="1119" y="247"/>
                      <a:pt x="1111" y="234"/>
                      <a:pt x="1099" y="227"/>
                    </a:cubicBezTo>
                    <a:cubicBezTo>
                      <a:pt x="971" y="151"/>
                      <a:pt x="839" y="84"/>
                      <a:pt x="692" y="57"/>
                    </a:cubicBezTo>
                    <a:cubicBezTo>
                      <a:pt x="533" y="28"/>
                      <a:pt x="374" y="23"/>
                      <a:pt x="219" y="79"/>
                    </a:cubicBezTo>
                    <a:cubicBezTo>
                      <a:pt x="169" y="97"/>
                      <a:pt x="123" y="123"/>
                      <a:pt x="75" y="144"/>
                    </a:cubicBezTo>
                    <a:cubicBezTo>
                      <a:pt x="59" y="152"/>
                      <a:pt x="42" y="159"/>
                      <a:pt x="25" y="162"/>
                    </a:cubicBezTo>
                    <a:cubicBezTo>
                      <a:pt x="18" y="163"/>
                      <a:pt x="8" y="154"/>
                      <a:pt x="0" y="149"/>
                    </a:cubicBezTo>
                    <a:cubicBezTo>
                      <a:pt x="5" y="143"/>
                      <a:pt x="9" y="135"/>
                      <a:pt x="16" y="133"/>
                    </a:cubicBezTo>
                    <a:cubicBezTo>
                      <a:pt x="149" y="76"/>
                      <a:pt x="284" y="26"/>
                      <a:pt x="429" y="9"/>
                    </a:cubicBezTo>
                    <a:cubicBezTo>
                      <a:pt x="509" y="0"/>
                      <a:pt x="588" y="3"/>
                      <a:pt x="666" y="23"/>
                    </a:cubicBezTo>
                    <a:cubicBezTo>
                      <a:pt x="771" y="48"/>
                      <a:pt x="877" y="74"/>
                      <a:pt x="973" y="127"/>
                    </a:cubicBezTo>
                    <a:cubicBezTo>
                      <a:pt x="1026" y="156"/>
                      <a:pt x="1077" y="189"/>
                      <a:pt x="1128" y="221"/>
                    </a:cubicBezTo>
                    <a:cubicBezTo>
                      <a:pt x="1139" y="228"/>
                      <a:pt x="1146" y="240"/>
                      <a:pt x="1155" y="249"/>
                    </a:cubicBezTo>
                    <a:cubicBezTo>
                      <a:pt x="1175" y="269"/>
                      <a:pt x="1195" y="289"/>
                      <a:pt x="1216" y="307"/>
                    </a:cubicBezTo>
                    <a:cubicBezTo>
                      <a:pt x="1241" y="329"/>
                      <a:pt x="1268" y="348"/>
                      <a:pt x="1293" y="370"/>
                    </a:cubicBezTo>
                    <a:cubicBezTo>
                      <a:pt x="1307" y="382"/>
                      <a:pt x="1315" y="398"/>
                      <a:pt x="1311" y="4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8" name="Freeform 685"/>
              <p:cNvSpPr>
                <a:spLocks/>
              </p:cNvSpPr>
              <p:nvPr/>
            </p:nvSpPr>
            <p:spPr bwMode="auto">
              <a:xfrm>
                <a:off x="-4649788" y="4524375"/>
                <a:ext cx="922337" cy="292100"/>
              </a:xfrm>
              <a:custGeom>
                <a:avLst/>
                <a:gdLst>
                  <a:gd name="T0" fmla="*/ 0 w 1483"/>
                  <a:gd name="T1" fmla="*/ 303 h 471"/>
                  <a:gd name="T2" fmla="*/ 15 w 1483"/>
                  <a:gd name="T3" fmla="*/ 280 h 471"/>
                  <a:gd name="T4" fmla="*/ 32 w 1483"/>
                  <a:gd name="T5" fmla="*/ 263 h 471"/>
                  <a:gd name="T6" fmla="*/ 366 w 1483"/>
                  <a:gd name="T7" fmla="*/ 48 h 471"/>
                  <a:gd name="T8" fmla="*/ 417 w 1483"/>
                  <a:gd name="T9" fmla="*/ 40 h 471"/>
                  <a:gd name="T10" fmla="*/ 629 w 1483"/>
                  <a:gd name="T11" fmla="*/ 10 h 471"/>
                  <a:gd name="T12" fmla="*/ 813 w 1483"/>
                  <a:gd name="T13" fmla="*/ 20 h 471"/>
                  <a:gd name="T14" fmla="*/ 1025 w 1483"/>
                  <a:gd name="T15" fmla="*/ 77 h 471"/>
                  <a:gd name="T16" fmla="*/ 1260 w 1483"/>
                  <a:gd name="T17" fmla="*/ 233 h 471"/>
                  <a:gd name="T18" fmla="*/ 1318 w 1483"/>
                  <a:gd name="T19" fmla="*/ 285 h 471"/>
                  <a:gd name="T20" fmla="*/ 1368 w 1483"/>
                  <a:gd name="T21" fmla="*/ 343 h 471"/>
                  <a:gd name="T22" fmla="*/ 1415 w 1483"/>
                  <a:gd name="T23" fmla="*/ 391 h 471"/>
                  <a:gd name="T24" fmla="*/ 1471 w 1483"/>
                  <a:gd name="T25" fmla="*/ 436 h 471"/>
                  <a:gd name="T26" fmla="*/ 1480 w 1483"/>
                  <a:gd name="T27" fmla="*/ 460 h 471"/>
                  <a:gd name="T28" fmla="*/ 1453 w 1483"/>
                  <a:gd name="T29" fmla="*/ 460 h 471"/>
                  <a:gd name="T30" fmla="*/ 1349 w 1483"/>
                  <a:gd name="T31" fmla="*/ 366 h 471"/>
                  <a:gd name="T32" fmla="*/ 1229 w 1483"/>
                  <a:gd name="T33" fmla="*/ 246 h 471"/>
                  <a:gd name="T34" fmla="*/ 1133 w 1483"/>
                  <a:gd name="T35" fmla="*/ 172 h 471"/>
                  <a:gd name="T36" fmla="*/ 778 w 1483"/>
                  <a:gd name="T37" fmla="*/ 42 h 471"/>
                  <a:gd name="T38" fmla="*/ 381 w 1483"/>
                  <a:gd name="T39" fmla="*/ 71 h 471"/>
                  <a:gd name="T40" fmla="*/ 230 w 1483"/>
                  <a:gd name="T41" fmla="*/ 150 h 471"/>
                  <a:gd name="T42" fmla="*/ 44 w 1483"/>
                  <a:gd name="T43" fmla="*/ 292 h 471"/>
                  <a:gd name="T44" fmla="*/ 25 w 1483"/>
                  <a:gd name="T45" fmla="*/ 302 h 471"/>
                  <a:gd name="T46" fmla="*/ 0 w 1483"/>
                  <a:gd name="T47" fmla="*/ 30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3" h="471">
                    <a:moveTo>
                      <a:pt x="0" y="303"/>
                    </a:moveTo>
                    <a:cubicBezTo>
                      <a:pt x="7" y="292"/>
                      <a:pt x="11" y="286"/>
                      <a:pt x="15" y="280"/>
                    </a:cubicBezTo>
                    <a:cubicBezTo>
                      <a:pt x="20" y="274"/>
                      <a:pt x="26" y="268"/>
                      <a:pt x="32" y="263"/>
                    </a:cubicBezTo>
                    <a:cubicBezTo>
                      <a:pt x="136" y="180"/>
                      <a:pt x="241" y="98"/>
                      <a:pt x="366" y="48"/>
                    </a:cubicBezTo>
                    <a:cubicBezTo>
                      <a:pt x="382" y="42"/>
                      <a:pt x="400" y="42"/>
                      <a:pt x="417" y="40"/>
                    </a:cubicBezTo>
                    <a:cubicBezTo>
                      <a:pt x="488" y="30"/>
                      <a:pt x="559" y="21"/>
                      <a:pt x="629" y="10"/>
                    </a:cubicBezTo>
                    <a:cubicBezTo>
                      <a:pt x="691" y="0"/>
                      <a:pt x="752" y="9"/>
                      <a:pt x="813" y="20"/>
                    </a:cubicBezTo>
                    <a:cubicBezTo>
                      <a:pt x="886" y="34"/>
                      <a:pt x="958" y="47"/>
                      <a:pt x="1025" y="77"/>
                    </a:cubicBezTo>
                    <a:cubicBezTo>
                      <a:pt x="1111" y="117"/>
                      <a:pt x="1189" y="171"/>
                      <a:pt x="1260" y="233"/>
                    </a:cubicBezTo>
                    <a:cubicBezTo>
                      <a:pt x="1280" y="250"/>
                      <a:pt x="1299" y="268"/>
                      <a:pt x="1318" y="285"/>
                    </a:cubicBezTo>
                    <a:cubicBezTo>
                      <a:pt x="1337" y="303"/>
                      <a:pt x="1357" y="317"/>
                      <a:pt x="1368" y="343"/>
                    </a:cubicBezTo>
                    <a:cubicBezTo>
                      <a:pt x="1376" y="362"/>
                      <a:pt x="1398" y="376"/>
                      <a:pt x="1415" y="391"/>
                    </a:cubicBezTo>
                    <a:cubicBezTo>
                      <a:pt x="1433" y="407"/>
                      <a:pt x="1453" y="420"/>
                      <a:pt x="1471" y="436"/>
                    </a:cubicBezTo>
                    <a:cubicBezTo>
                      <a:pt x="1477" y="441"/>
                      <a:pt x="1483" y="455"/>
                      <a:pt x="1480" y="460"/>
                    </a:cubicBezTo>
                    <a:cubicBezTo>
                      <a:pt x="1473" y="471"/>
                      <a:pt x="1461" y="467"/>
                      <a:pt x="1453" y="460"/>
                    </a:cubicBezTo>
                    <a:cubicBezTo>
                      <a:pt x="1418" y="429"/>
                      <a:pt x="1382" y="399"/>
                      <a:pt x="1349" y="366"/>
                    </a:cubicBezTo>
                    <a:cubicBezTo>
                      <a:pt x="1308" y="327"/>
                      <a:pt x="1270" y="285"/>
                      <a:pt x="1229" y="246"/>
                    </a:cubicBezTo>
                    <a:cubicBezTo>
                      <a:pt x="1199" y="219"/>
                      <a:pt x="1166" y="195"/>
                      <a:pt x="1133" y="172"/>
                    </a:cubicBezTo>
                    <a:cubicBezTo>
                      <a:pt x="1027" y="96"/>
                      <a:pt x="907" y="56"/>
                      <a:pt x="778" y="42"/>
                    </a:cubicBezTo>
                    <a:cubicBezTo>
                      <a:pt x="645" y="28"/>
                      <a:pt x="512" y="41"/>
                      <a:pt x="381" y="71"/>
                    </a:cubicBezTo>
                    <a:cubicBezTo>
                      <a:pt x="325" y="84"/>
                      <a:pt x="276" y="115"/>
                      <a:pt x="230" y="150"/>
                    </a:cubicBezTo>
                    <a:cubicBezTo>
                      <a:pt x="167" y="196"/>
                      <a:pt x="106" y="245"/>
                      <a:pt x="44" y="292"/>
                    </a:cubicBezTo>
                    <a:cubicBezTo>
                      <a:pt x="39" y="296"/>
                      <a:pt x="32" y="301"/>
                      <a:pt x="25" y="302"/>
                    </a:cubicBezTo>
                    <a:cubicBezTo>
                      <a:pt x="19" y="304"/>
                      <a:pt x="12" y="303"/>
                      <a:pt x="0" y="3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9" name="Freeform 686"/>
              <p:cNvSpPr>
                <a:spLocks/>
              </p:cNvSpPr>
              <p:nvPr/>
            </p:nvSpPr>
            <p:spPr bwMode="auto">
              <a:xfrm>
                <a:off x="-4581525" y="4694238"/>
                <a:ext cx="801687" cy="363537"/>
              </a:xfrm>
              <a:custGeom>
                <a:avLst/>
                <a:gdLst>
                  <a:gd name="T0" fmla="*/ 0 w 1292"/>
                  <a:gd name="T1" fmla="*/ 348 h 585"/>
                  <a:gd name="T2" fmla="*/ 354 w 1292"/>
                  <a:gd name="T3" fmla="*/ 59 h 585"/>
                  <a:gd name="T4" fmla="*/ 769 w 1292"/>
                  <a:gd name="T5" fmla="*/ 43 h 585"/>
                  <a:gd name="T6" fmla="*/ 945 w 1292"/>
                  <a:gd name="T7" fmla="*/ 153 h 585"/>
                  <a:gd name="T8" fmla="*/ 1177 w 1292"/>
                  <a:gd name="T9" fmla="*/ 423 h 585"/>
                  <a:gd name="T10" fmla="*/ 1272 w 1292"/>
                  <a:gd name="T11" fmla="*/ 548 h 585"/>
                  <a:gd name="T12" fmla="*/ 1279 w 1292"/>
                  <a:gd name="T13" fmla="*/ 576 h 585"/>
                  <a:gd name="T14" fmla="*/ 1243 w 1292"/>
                  <a:gd name="T15" fmla="*/ 566 h 585"/>
                  <a:gd name="T16" fmla="*/ 971 w 1292"/>
                  <a:gd name="T17" fmla="*/ 228 h 585"/>
                  <a:gd name="T18" fmla="*/ 755 w 1292"/>
                  <a:gd name="T19" fmla="*/ 70 h 585"/>
                  <a:gd name="T20" fmla="*/ 559 w 1292"/>
                  <a:gd name="T21" fmla="*/ 34 h 585"/>
                  <a:gd name="T22" fmla="*/ 391 w 1292"/>
                  <a:gd name="T23" fmla="*/ 68 h 585"/>
                  <a:gd name="T24" fmla="*/ 159 w 1292"/>
                  <a:gd name="T25" fmla="*/ 211 h 585"/>
                  <a:gd name="T26" fmla="*/ 63 w 1292"/>
                  <a:gd name="T27" fmla="*/ 312 h 585"/>
                  <a:gd name="T28" fmla="*/ 28 w 1292"/>
                  <a:gd name="T29" fmla="*/ 347 h 585"/>
                  <a:gd name="T30" fmla="*/ 2 w 1292"/>
                  <a:gd name="T31" fmla="*/ 356 h 585"/>
                  <a:gd name="T32" fmla="*/ 0 w 1292"/>
                  <a:gd name="T33" fmla="*/ 34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2" h="585">
                    <a:moveTo>
                      <a:pt x="0" y="348"/>
                    </a:moveTo>
                    <a:cubicBezTo>
                      <a:pt x="96" y="225"/>
                      <a:pt x="205" y="116"/>
                      <a:pt x="354" y="59"/>
                    </a:cubicBezTo>
                    <a:cubicBezTo>
                      <a:pt x="489" y="7"/>
                      <a:pt x="629" y="0"/>
                      <a:pt x="769" y="43"/>
                    </a:cubicBezTo>
                    <a:cubicBezTo>
                      <a:pt x="838" y="64"/>
                      <a:pt x="893" y="106"/>
                      <a:pt x="945" y="153"/>
                    </a:cubicBezTo>
                    <a:cubicBezTo>
                      <a:pt x="1034" y="233"/>
                      <a:pt x="1105" y="328"/>
                      <a:pt x="1177" y="423"/>
                    </a:cubicBezTo>
                    <a:cubicBezTo>
                      <a:pt x="1208" y="465"/>
                      <a:pt x="1240" y="506"/>
                      <a:pt x="1272" y="548"/>
                    </a:cubicBezTo>
                    <a:cubicBezTo>
                      <a:pt x="1277" y="556"/>
                      <a:pt x="1292" y="566"/>
                      <a:pt x="1279" y="576"/>
                    </a:cubicBezTo>
                    <a:cubicBezTo>
                      <a:pt x="1267" y="585"/>
                      <a:pt x="1253" y="579"/>
                      <a:pt x="1243" y="566"/>
                    </a:cubicBezTo>
                    <a:cubicBezTo>
                      <a:pt x="1153" y="453"/>
                      <a:pt x="1063" y="340"/>
                      <a:pt x="971" y="228"/>
                    </a:cubicBezTo>
                    <a:cubicBezTo>
                      <a:pt x="913" y="157"/>
                      <a:pt x="843" y="98"/>
                      <a:pt x="755" y="70"/>
                    </a:cubicBezTo>
                    <a:cubicBezTo>
                      <a:pt x="692" y="50"/>
                      <a:pt x="625" y="40"/>
                      <a:pt x="559" y="34"/>
                    </a:cubicBezTo>
                    <a:cubicBezTo>
                      <a:pt x="501" y="28"/>
                      <a:pt x="445" y="46"/>
                      <a:pt x="391" y="68"/>
                    </a:cubicBezTo>
                    <a:cubicBezTo>
                      <a:pt x="306" y="103"/>
                      <a:pt x="226" y="147"/>
                      <a:pt x="159" y="211"/>
                    </a:cubicBezTo>
                    <a:cubicBezTo>
                      <a:pt x="126" y="243"/>
                      <a:pt x="95" y="278"/>
                      <a:pt x="63" y="312"/>
                    </a:cubicBezTo>
                    <a:cubicBezTo>
                      <a:pt x="52" y="324"/>
                      <a:pt x="41" y="336"/>
                      <a:pt x="28" y="347"/>
                    </a:cubicBezTo>
                    <a:cubicBezTo>
                      <a:pt x="21" y="352"/>
                      <a:pt x="11" y="353"/>
                      <a:pt x="2" y="356"/>
                    </a:cubicBezTo>
                    <a:cubicBezTo>
                      <a:pt x="2" y="353"/>
                      <a:pt x="1" y="351"/>
                      <a:pt x="0" y="34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0" name="Freeform 687"/>
              <p:cNvSpPr>
                <a:spLocks/>
              </p:cNvSpPr>
              <p:nvPr/>
            </p:nvSpPr>
            <p:spPr bwMode="auto">
              <a:xfrm>
                <a:off x="-4613275" y="4259263"/>
                <a:ext cx="908050" cy="238125"/>
              </a:xfrm>
              <a:custGeom>
                <a:avLst/>
                <a:gdLst>
                  <a:gd name="T0" fmla="*/ 0 w 1460"/>
                  <a:gd name="T1" fmla="*/ 228 h 382"/>
                  <a:gd name="T2" fmla="*/ 180 w 1460"/>
                  <a:gd name="T3" fmla="*/ 111 h 382"/>
                  <a:gd name="T4" fmla="*/ 456 w 1460"/>
                  <a:gd name="T5" fmla="*/ 36 h 382"/>
                  <a:gd name="T6" fmla="*/ 515 w 1460"/>
                  <a:gd name="T7" fmla="*/ 24 h 382"/>
                  <a:gd name="T8" fmla="*/ 702 w 1460"/>
                  <a:gd name="T9" fmla="*/ 17 h 382"/>
                  <a:gd name="T10" fmla="*/ 1233 w 1460"/>
                  <a:gd name="T11" fmla="*/ 185 h 382"/>
                  <a:gd name="T12" fmla="*/ 1317 w 1460"/>
                  <a:gd name="T13" fmla="*/ 239 h 382"/>
                  <a:gd name="T14" fmla="*/ 1429 w 1460"/>
                  <a:gd name="T15" fmla="*/ 330 h 382"/>
                  <a:gd name="T16" fmla="*/ 1460 w 1460"/>
                  <a:gd name="T17" fmla="*/ 375 h 382"/>
                  <a:gd name="T18" fmla="*/ 1455 w 1460"/>
                  <a:gd name="T19" fmla="*/ 382 h 382"/>
                  <a:gd name="T20" fmla="*/ 1428 w 1460"/>
                  <a:gd name="T21" fmla="*/ 368 h 382"/>
                  <a:gd name="T22" fmla="*/ 1237 w 1460"/>
                  <a:gd name="T23" fmla="*/ 223 h 382"/>
                  <a:gd name="T24" fmla="*/ 867 w 1460"/>
                  <a:gd name="T25" fmla="*/ 71 h 382"/>
                  <a:gd name="T26" fmla="*/ 624 w 1460"/>
                  <a:gd name="T27" fmla="*/ 36 h 382"/>
                  <a:gd name="T28" fmla="*/ 395 w 1460"/>
                  <a:gd name="T29" fmla="*/ 77 h 382"/>
                  <a:gd name="T30" fmla="*/ 222 w 1460"/>
                  <a:gd name="T31" fmla="*/ 125 h 382"/>
                  <a:gd name="T32" fmla="*/ 151 w 1460"/>
                  <a:gd name="T33" fmla="*/ 160 h 382"/>
                  <a:gd name="T34" fmla="*/ 19 w 1460"/>
                  <a:gd name="T35" fmla="*/ 225 h 382"/>
                  <a:gd name="T36" fmla="*/ 0 w 1460"/>
                  <a:gd name="T37" fmla="*/ 22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0" h="382">
                    <a:moveTo>
                      <a:pt x="0" y="228"/>
                    </a:moveTo>
                    <a:cubicBezTo>
                      <a:pt x="55" y="180"/>
                      <a:pt x="114" y="141"/>
                      <a:pt x="180" y="111"/>
                    </a:cubicBezTo>
                    <a:cubicBezTo>
                      <a:pt x="268" y="72"/>
                      <a:pt x="362" y="51"/>
                      <a:pt x="456" y="36"/>
                    </a:cubicBezTo>
                    <a:cubicBezTo>
                      <a:pt x="476" y="33"/>
                      <a:pt x="497" y="31"/>
                      <a:pt x="515" y="24"/>
                    </a:cubicBezTo>
                    <a:cubicBezTo>
                      <a:pt x="577" y="0"/>
                      <a:pt x="640" y="11"/>
                      <a:pt x="702" y="17"/>
                    </a:cubicBezTo>
                    <a:cubicBezTo>
                      <a:pt x="891" y="33"/>
                      <a:pt x="1069" y="89"/>
                      <a:pt x="1233" y="185"/>
                    </a:cubicBezTo>
                    <a:cubicBezTo>
                      <a:pt x="1261" y="201"/>
                      <a:pt x="1288" y="222"/>
                      <a:pt x="1317" y="239"/>
                    </a:cubicBezTo>
                    <a:cubicBezTo>
                      <a:pt x="1358" y="264"/>
                      <a:pt x="1399" y="290"/>
                      <a:pt x="1429" y="330"/>
                    </a:cubicBezTo>
                    <a:cubicBezTo>
                      <a:pt x="1440" y="345"/>
                      <a:pt x="1450" y="360"/>
                      <a:pt x="1460" y="375"/>
                    </a:cubicBezTo>
                    <a:cubicBezTo>
                      <a:pt x="1459" y="377"/>
                      <a:pt x="1457" y="380"/>
                      <a:pt x="1455" y="382"/>
                    </a:cubicBezTo>
                    <a:cubicBezTo>
                      <a:pt x="1446" y="377"/>
                      <a:pt x="1436" y="374"/>
                      <a:pt x="1428" y="368"/>
                    </a:cubicBezTo>
                    <a:cubicBezTo>
                      <a:pt x="1364" y="319"/>
                      <a:pt x="1301" y="271"/>
                      <a:pt x="1237" y="223"/>
                    </a:cubicBezTo>
                    <a:cubicBezTo>
                      <a:pt x="1127" y="140"/>
                      <a:pt x="998" y="104"/>
                      <a:pt x="867" y="71"/>
                    </a:cubicBezTo>
                    <a:cubicBezTo>
                      <a:pt x="787" y="51"/>
                      <a:pt x="707" y="38"/>
                      <a:pt x="624" y="36"/>
                    </a:cubicBezTo>
                    <a:cubicBezTo>
                      <a:pt x="546" y="35"/>
                      <a:pt x="470" y="56"/>
                      <a:pt x="395" y="77"/>
                    </a:cubicBezTo>
                    <a:cubicBezTo>
                      <a:pt x="338" y="92"/>
                      <a:pt x="279" y="107"/>
                      <a:pt x="222" y="125"/>
                    </a:cubicBezTo>
                    <a:cubicBezTo>
                      <a:pt x="197" y="133"/>
                      <a:pt x="175" y="149"/>
                      <a:pt x="151" y="160"/>
                    </a:cubicBezTo>
                    <a:cubicBezTo>
                      <a:pt x="107" y="182"/>
                      <a:pt x="63" y="204"/>
                      <a:pt x="19" y="225"/>
                    </a:cubicBezTo>
                    <a:cubicBezTo>
                      <a:pt x="13" y="227"/>
                      <a:pt x="6" y="227"/>
                      <a:pt x="0" y="2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1" name="Freeform 688"/>
              <p:cNvSpPr>
                <a:spLocks/>
              </p:cNvSpPr>
              <p:nvPr/>
            </p:nvSpPr>
            <p:spPr bwMode="auto">
              <a:xfrm>
                <a:off x="-4562475" y="4102100"/>
                <a:ext cx="819150" cy="207962"/>
              </a:xfrm>
              <a:custGeom>
                <a:avLst/>
                <a:gdLst>
                  <a:gd name="T0" fmla="*/ 562 w 1319"/>
                  <a:gd name="T1" fmla="*/ 0 h 333"/>
                  <a:gd name="T2" fmla="*/ 1014 w 1319"/>
                  <a:gd name="T3" fmla="*/ 114 h 333"/>
                  <a:gd name="T4" fmla="*/ 1202 w 1319"/>
                  <a:gd name="T5" fmla="*/ 210 h 333"/>
                  <a:gd name="T6" fmla="*/ 1291 w 1319"/>
                  <a:gd name="T7" fmla="*/ 276 h 333"/>
                  <a:gd name="T8" fmla="*/ 1307 w 1319"/>
                  <a:gd name="T9" fmla="*/ 297 h 333"/>
                  <a:gd name="T10" fmla="*/ 1303 w 1319"/>
                  <a:gd name="T11" fmla="*/ 325 h 333"/>
                  <a:gd name="T12" fmla="*/ 1271 w 1319"/>
                  <a:gd name="T13" fmla="*/ 315 h 333"/>
                  <a:gd name="T14" fmla="*/ 1198 w 1319"/>
                  <a:gd name="T15" fmla="*/ 240 h 333"/>
                  <a:gd name="T16" fmla="*/ 1069 w 1319"/>
                  <a:gd name="T17" fmla="*/ 168 h 333"/>
                  <a:gd name="T18" fmla="*/ 1009 w 1319"/>
                  <a:gd name="T19" fmla="*/ 147 h 333"/>
                  <a:gd name="T20" fmla="*/ 884 w 1319"/>
                  <a:gd name="T21" fmla="*/ 95 h 333"/>
                  <a:gd name="T22" fmla="*/ 667 w 1319"/>
                  <a:gd name="T23" fmla="*/ 41 h 333"/>
                  <a:gd name="T24" fmla="*/ 627 w 1319"/>
                  <a:gd name="T25" fmla="*/ 37 h 333"/>
                  <a:gd name="T26" fmla="*/ 333 w 1319"/>
                  <a:gd name="T27" fmla="*/ 63 h 333"/>
                  <a:gd name="T28" fmla="*/ 33 w 1319"/>
                  <a:gd name="T29" fmla="*/ 184 h 333"/>
                  <a:gd name="T30" fmla="*/ 8 w 1319"/>
                  <a:gd name="T31" fmla="*/ 187 h 333"/>
                  <a:gd name="T32" fmla="*/ 12 w 1319"/>
                  <a:gd name="T33" fmla="*/ 157 h 333"/>
                  <a:gd name="T34" fmla="*/ 42 w 1319"/>
                  <a:gd name="T35" fmla="*/ 137 h 333"/>
                  <a:gd name="T36" fmla="*/ 413 w 1319"/>
                  <a:gd name="T37" fmla="*/ 15 h 333"/>
                  <a:gd name="T38" fmla="*/ 562 w 1319"/>
                  <a:gd name="T39"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9" h="333">
                    <a:moveTo>
                      <a:pt x="562" y="0"/>
                    </a:moveTo>
                    <a:cubicBezTo>
                      <a:pt x="722" y="2"/>
                      <a:pt x="871" y="47"/>
                      <a:pt x="1014" y="114"/>
                    </a:cubicBezTo>
                    <a:cubicBezTo>
                      <a:pt x="1077" y="144"/>
                      <a:pt x="1139" y="179"/>
                      <a:pt x="1202" y="210"/>
                    </a:cubicBezTo>
                    <a:cubicBezTo>
                      <a:pt x="1236" y="227"/>
                      <a:pt x="1266" y="247"/>
                      <a:pt x="1291" y="276"/>
                    </a:cubicBezTo>
                    <a:cubicBezTo>
                      <a:pt x="1297" y="282"/>
                      <a:pt x="1303" y="289"/>
                      <a:pt x="1307" y="297"/>
                    </a:cubicBezTo>
                    <a:cubicBezTo>
                      <a:pt x="1312" y="307"/>
                      <a:pt x="1319" y="319"/>
                      <a:pt x="1303" y="325"/>
                    </a:cubicBezTo>
                    <a:cubicBezTo>
                      <a:pt x="1290" y="331"/>
                      <a:pt x="1278" y="333"/>
                      <a:pt x="1271" y="315"/>
                    </a:cubicBezTo>
                    <a:cubicBezTo>
                      <a:pt x="1257" y="280"/>
                      <a:pt x="1229" y="258"/>
                      <a:pt x="1198" y="240"/>
                    </a:cubicBezTo>
                    <a:cubicBezTo>
                      <a:pt x="1156" y="216"/>
                      <a:pt x="1113" y="191"/>
                      <a:pt x="1069" y="168"/>
                    </a:cubicBezTo>
                    <a:cubicBezTo>
                      <a:pt x="1051" y="158"/>
                      <a:pt x="1029" y="155"/>
                      <a:pt x="1009" y="147"/>
                    </a:cubicBezTo>
                    <a:cubicBezTo>
                      <a:pt x="967" y="130"/>
                      <a:pt x="924" y="116"/>
                      <a:pt x="884" y="95"/>
                    </a:cubicBezTo>
                    <a:cubicBezTo>
                      <a:pt x="816" y="58"/>
                      <a:pt x="742" y="47"/>
                      <a:pt x="667" y="41"/>
                    </a:cubicBezTo>
                    <a:cubicBezTo>
                      <a:pt x="654" y="39"/>
                      <a:pt x="640" y="39"/>
                      <a:pt x="627" y="37"/>
                    </a:cubicBezTo>
                    <a:cubicBezTo>
                      <a:pt x="527" y="21"/>
                      <a:pt x="430" y="43"/>
                      <a:pt x="333" y="63"/>
                    </a:cubicBezTo>
                    <a:cubicBezTo>
                      <a:pt x="225" y="84"/>
                      <a:pt x="126" y="127"/>
                      <a:pt x="33" y="184"/>
                    </a:cubicBezTo>
                    <a:cubicBezTo>
                      <a:pt x="25" y="189"/>
                      <a:pt x="17" y="200"/>
                      <a:pt x="8" y="187"/>
                    </a:cubicBezTo>
                    <a:cubicBezTo>
                      <a:pt x="0" y="175"/>
                      <a:pt x="3" y="165"/>
                      <a:pt x="12" y="157"/>
                    </a:cubicBezTo>
                    <a:cubicBezTo>
                      <a:pt x="21" y="149"/>
                      <a:pt x="31" y="142"/>
                      <a:pt x="42" y="137"/>
                    </a:cubicBezTo>
                    <a:cubicBezTo>
                      <a:pt x="162" y="86"/>
                      <a:pt x="283" y="35"/>
                      <a:pt x="413" y="15"/>
                    </a:cubicBezTo>
                    <a:cubicBezTo>
                      <a:pt x="462" y="8"/>
                      <a:pt x="512" y="5"/>
                      <a:pt x="5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4" name="Freeform 689"/>
              <p:cNvSpPr>
                <a:spLocks/>
              </p:cNvSpPr>
              <p:nvPr/>
            </p:nvSpPr>
            <p:spPr bwMode="auto">
              <a:xfrm>
                <a:off x="-4405313" y="4779963"/>
                <a:ext cx="565150" cy="390525"/>
              </a:xfrm>
              <a:custGeom>
                <a:avLst/>
                <a:gdLst>
                  <a:gd name="T0" fmla="*/ 893 w 910"/>
                  <a:gd name="T1" fmla="*/ 629 h 629"/>
                  <a:gd name="T2" fmla="*/ 783 w 910"/>
                  <a:gd name="T3" fmla="*/ 483 h 629"/>
                  <a:gd name="T4" fmla="*/ 744 w 910"/>
                  <a:gd name="T5" fmla="*/ 421 h 629"/>
                  <a:gd name="T6" fmla="*/ 737 w 910"/>
                  <a:gd name="T7" fmla="*/ 409 h 629"/>
                  <a:gd name="T8" fmla="*/ 643 w 910"/>
                  <a:gd name="T9" fmla="*/ 262 h 629"/>
                  <a:gd name="T10" fmla="*/ 422 w 910"/>
                  <a:gd name="T11" fmla="*/ 40 h 629"/>
                  <a:gd name="T12" fmla="*/ 307 w 910"/>
                  <a:gd name="T13" fmla="*/ 27 h 629"/>
                  <a:gd name="T14" fmla="*/ 87 w 910"/>
                  <a:gd name="T15" fmla="*/ 140 h 629"/>
                  <a:gd name="T16" fmla="*/ 51 w 910"/>
                  <a:gd name="T17" fmla="*/ 188 h 629"/>
                  <a:gd name="T18" fmla="*/ 12 w 910"/>
                  <a:gd name="T19" fmla="*/ 206 h 629"/>
                  <a:gd name="T20" fmla="*/ 25 w 910"/>
                  <a:gd name="T21" fmla="*/ 167 h 629"/>
                  <a:gd name="T22" fmla="*/ 161 w 910"/>
                  <a:gd name="T23" fmla="*/ 55 h 629"/>
                  <a:gd name="T24" fmla="*/ 356 w 910"/>
                  <a:gd name="T25" fmla="*/ 1 h 629"/>
                  <a:gd name="T26" fmla="*/ 390 w 910"/>
                  <a:gd name="T27" fmla="*/ 5 h 629"/>
                  <a:gd name="T28" fmla="*/ 624 w 910"/>
                  <a:gd name="T29" fmla="*/ 169 h 629"/>
                  <a:gd name="T30" fmla="*/ 747 w 910"/>
                  <a:gd name="T31" fmla="*/ 358 h 629"/>
                  <a:gd name="T32" fmla="*/ 789 w 910"/>
                  <a:gd name="T33" fmla="*/ 418 h 629"/>
                  <a:gd name="T34" fmla="*/ 840 w 910"/>
                  <a:gd name="T35" fmla="*/ 499 h 629"/>
                  <a:gd name="T36" fmla="*/ 895 w 910"/>
                  <a:gd name="T37" fmla="*/ 572 h 629"/>
                  <a:gd name="T38" fmla="*/ 893 w 910"/>
                  <a:gd name="T3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0" h="629">
                    <a:moveTo>
                      <a:pt x="893" y="629"/>
                    </a:moveTo>
                    <a:cubicBezTo>
                      <a:pt x="856" y="580"/>
                      <a:pt x="819" y="532"/>
                      <a:pt x="783" y="483"/>
                    </a:cubicBezTo>
                    <a:cubicBezTo>
                      <a:pt x="768" y="464"/>
                      <a:pt x="757" y="442"/>
                      <a:pt x="744" y="421"/>
                    </a:cubicBezTo>
                    <a:cubicBezTo>
                      <a:pt x="742" y="417"/>
                      <a:pt x="741" y="411"/>
                      <a:pt x="737" y="409"/>
                    </a:cubicBezTo>
                    <a:cubicBezTo>
                      <a:pt x="692" y="368"/>
                      <a:pt x="670" y="313"/>
                      <a:pt x="643" y="262"/>
                    </a:cubicBezTo>
                    <a:cubicBezTo>
                      <a:pt x="591" y="166"/>
                      <a:pt x="518" y="91"/>
                      <a:pt x="422" y="40"/>
                    </a:cubicBezTo>
                    <a:cubicBezTo>
                      <a:pt x="387" y="21"/>
                      <a:pt x="347" y="18"/>
                      <a:pt x="307" y="27"/>
                    </a:cubicBezTo>
                    <a:cubicBezTo>
                      <a:pt x="224" y="46"/>
                      <a:pt x="147" y="77"/>
                      <a:pt x="87" y="140"/>
                    </a:cubicBezTo>
                    <a:cubicBezTo>
                      <a:pt x="74" y="155"/>
                      <a:pt x="63" y="172"/>
                      <a:pt x="51" y="188"/>
                    </a:cubicBezTo>
                    <a:cubicBezTo>
                      <a:pt x="37" y="207"/>
                      <a:pt x="20" y="216"/>
                      <a:pt x="12" y="206"/>
                    </a:cubicBezTo>
                    <a:cubicBezTo>
                      <a:pt x="0" y="189"/>
                      <a:pt x="15" y="178"/>
                      <a:pt x="25" y="167"/>
                    </a:cubicBezTo>
                    <a:cubicBezTo>
                      <a:pt x="64" y="122"/>
                      <a:pt x="107" y="81"/>
                      <a:pt x="161" y="55"/>
                    </a:cubicBezTo>
                    <a:cubicBezTo>
                      <a:pt x="223" y="25"/>
                      <a:pt x="288" y="7"/>
                      <a:pt x="356" y="1"/>
                    </a:cubicBezTo>
                    <a:cubicBezTo>
                      <a:pt x="367" y="0"/>
                      <a:pt x="379" y="3"/>
                      <a:pt x="390" y="5"/>
                    </a:cubicBezTo>
                    <a:cubicBezTo>
                      <a:pt x="489" y="30"/>
                      <a:pt x="565" y="88"/>
                      <a:pt x="624" y="169"/>
                    </a:cubicBezTo>
                    <a:cubicBezTo>
                      <a:pt x="668" y="229"/>
                      <a:pt x="706" y="295"/>
                      <a:pt x="747" y="358"/>
                    </a:cubicBezTo>
                    <a:cubicBezTo>
                      <a:pt x="760" y="379"/>
                      <a:pt x="776" y="398"/>
                      <a:pt x="789" y="418"/>
                    </a:cubicBezTo>
                    <a:cubicBezTo>
                      <a:pt x="807" y="445"/>
                      <a:pt x="822" y="473"/>
                      <a:pt x="840" y="499"/>
                    </a:cubicBezTo>
                    <a:cubicBezTo>
                      <a:pt x="857" y="524"/>
                      <a:pt x="878" y="547"/>
                      <a:pt x="895" y="572"/>
                    </a:cubicBezTo>
                    <a:cubicBezTo>
                      <a:pt x="910" y="596"/>
                      <a:pt x="908" y="612"/>
                      <a:pt x="893" y="6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5" name="Freeform 690"/>
              <p:cNvSpPr>
                <a:spLocks/>
              </p:cNvSpPr>
              <p:nvPr/>
            </p:nvSpPr>
            <p:spPr bwMode="auto">
              <a:xfrm>
                <a:off x="-4286250" y="4908550"/>
                <a:ext cx="377825" cy="412750"/>
              </a:xfrm>
              <a:custGeom>
                <a:avLst/>
                <a:gdLst>
                  <a:gd name="T0" fmla="*/ 563 w 607"/>
                  <a:gd name="T1" fmla="*/ 659 h 663"/>
                  <a:gd name="T2" fmla="*/ 540 w 607"/>
                  <a:gd name="T3" fmla="*/ 577 h 663"/>
                  <a:gd name="T4" fmla="*/ 515 w 607"/>
                  <a:gd name="T5" fmla="*/ 549 h 663"/>
                  <a:gd name="T6" fmla="*/ 321 w 607"/>
                  <a:gd name="T7" fmla="*/ 232 h 663"/>
                  <a:gd name="T8" fmla="*/ 233 w 607"/>
                  <a:gd name="T9" fmla="*/ 86 h 663"/>
                  <a:gd name="T10" fmla="*/ 56 w 607"/>
                  <a:gd name="T11" fmla="*/ 103 h 663"/>
                  <a:gd name="T12" fmla="*/ 28 w 607"/>
                  <a:gd name="T13" fmla="*/ 202 h 663"/>
                  <a:gd name="T14" fmla="*/ 33 w 607"/>
                  <a:gd name="T15" fmla="*/ 340 h 663"/>
                  <a:gd name="T16" fmla="*/ 44 w 607"/>
                  <a:gd name="T17" fmla="*/ 388 h 663"/>
                  <a:gd name="T18" fmla="*/ 45 w 607"/>
                  <a:gd name="T19" fmla="*/ 420 h 663"/>
                  <a:gd name="T20" fmla="*/ 33 w 607"/>
                  <a:gd name="T21" fmla="*/ 443 h 663"/>
                  <a:gd name="T22" fmla="*/ 11 w 607"/>
                  <a:gd name="T23" fmla="*/ 427 h 663"/>
                  <a:gd name="T24" fmla="*/ 5 w 607"/>
                  <a:gd name="T25" fmla="*/ 411 h 663"/>
                  <a:gd name="T26" fmla="*/ 4 w 607"/>
                  <a:gd name="T27" fmla="*/ 173 h 663"/>
                  <a:gd name="T28" fmla="*/ 117 w 607"/>
                  <a:gd name="T29" fmla="*/ 19 h 663"/>
                  <a:gd name="T30" fmla="*/ 232 w 607"/>
                  <a:gd name="T31" fmla="*/ 40 h 663"/>
                  <a:gd name="T32" fmla="*/ 342 w 607"/>
                  <a:gd name="T33" fmla="*/ 206 h 663"/>
                  <a:gd name="T34" fmla="*/ 516 w 607"/>
                  <a:gd name="T35" fmla="*/ 510 h 663"/>
                  <a:gd name="T36" fmla="*/ 581 w 607"/>
                  <a:gd name="T37" fmla="*/ 585 h 663"/>
                  <a:gd name="T38" fmla="*/ 602 w 607"/>
                  <a:gd name="T39" fmla="*/ 625 h 663"/>
                  <a:gd name="T40" fmla="*/ 563 w 607"/>
                  <a:gd name="T41" fmla="*/ 659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7" h="663">
                    <a:moveTo>
                      <a:pt x="563" y="659"/>
                    </a:moveTo>
                    <a:cubicBezTo>
                      <a:pt x="572" y="626"/>
                      <a:pt x="559" y="601"/>
                      <a:pt x="540" y="577"/>
                    </a:cubicBezTo>
                    <a:cubicBezTo>
                      <a:pt x="532" y="567"/>
                      <a:pt x="524" y="558"/>
                      <a:pt x="515" y="549"/>
                    </a:cubicBezTo>
                    <a:cubicBezTo>
                      <a:pt x="423" y="460"/>
                      <a:pt x="368" y="348"/>
                      <a:pt x="321" y="232"/>
                    </a:cubicBezTo>
                    <a:cubicBezTo>
                      <a:pt x="299" y="178"/>
                      <a:pt x="271" y="129"/>
                      <a:pt x="233" y="86"/>
                    </a:cubicBezTo>
                    <a:cubicBezTo>
                      <a:pt x="174" y="20"/>
                      <a:pt x="103" y="28"/>
                      <a:pt x="56" y="103"/>
                    </a:cubicBezTo>
                    <a:cubicBezTo>
                      <a:pt x="37" y="134"/>
                      <a:pt x="29" y="167"/>
                      <a:pt x="28" y="202"/>
                    </a:cubicBezTo>
                    <a:cubicBezTo>
                      <a:pt x="28" y="248"/>
                      <a:pt x="30" y="294"/>
                      <a:pt x="33" y="340"/>
                    </a:cubicBezTo>
                    <a:cubicBezTo>
                      <a:pt x="34" y="356"/>
                      <a:pt x="41" y="372"/>
                      <a:pt x="44" y="388"/>
                    </a:cubicBezTo>
                    <a:cubicBezTo>
                      <a:pt x="46" y="398"/>
                      <a:pt x="47" y="410"/>
                      <a:pt x="45" y="420"/>
                    </a:cubicBezTo>
                    <a:cubicBezTo>
                      <a:pt x="43" y="428"/>
                      <a:pt x="37" y="435"/>
                      <a:pt x="33" y="443"/>
                    </a:cubicBezTo>
                    <a:cubicBezTo>
                      <a:pt x="25" y="438"/>
                      <a:pt x="17" y="433"/>
                      <a:pt x="11" y="427"/>
                    </a:cubicBezTo>
                    <a:cubicBezTo>
                      <a:pt x="8" y="423"/>
                      <a:pt x="5" y="416"/>
                      <a:pt x="5" y="411"/>
                    </a:cubicBezTo>
                    <a:cubicBezTo>
                      <a:pt x="4" y="331"/>
                      <a:pt x="0" y="252"/>
                      <a:pt x="4" y="173"/>
                    </a:cubicBezTo>
                    <a:cubicBezTo>
                      <a:pt x="8" y="100"/>
                      <a:pt x="52" y="49"/>
                      <a:pt x="117" y="19"/>
                    </a:cubicBezTo>
                    <a:cubicBezTo>
                      <a:pt x="152" y="3"/>
                      <a:pt x="194" y="0"/>
                      <a:pt x="232" y="40"/>
                    </a:cubicBezTo>
                    <a:cubicBezTo>
                      <a:pt x="279" y="89"/>
                      <a:pt x="314" y="145"/>
                      <a:pt x="342" y="206"/>
                    </a:cubicBezTo>
                    <a:cubicBezTo>
                      <a:pt x="391" y="313"/>
                      <a:pt x="444" y="417"/>
                      <a:pt x="516" y="510"/>
                    </a:cubicBezTo>
                    <a:cubicBezTo>
                      <a:pt x="536" y="536"/>
                      <a:pt x="561" y="559"/>
                      <a:pt x="581" y="585"/>
                    </a:cubicBezTo>
                    <a:cubicBezTo>
                      <a:pt x="591" y="596"/>
                      <a:pt x="598" y="611"/>
                      <a:pt x="602" y="625"/>
                    </a:cubicBezTo>
                    <a:cubicBezTo>
                      <a:pt x="607" y="649"/>
                      <a:pt x="591" y="663"/>
                      <a:pt x="563" y="6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6" name="Freeform 691"/>
              <p:cNvSpPr>
                <a:spLocks/>
              </p:cNvSpPr>
              <p:nvPr/>
            </p:nvSpPr>
            <p:spPr bwMode="auto">
              <a:xfrm>
                <a:off x="-4506913" y="4060825"/>
                <a:ext cx="723900" cy="149225"/>
              </a:xfrm>
              <a:custGeom>
                <a:avLst/>
                <a:gdLst>
                  <a:gd name="T0" fmla="*/ 0 w 1165"/>
                  <a:gd name="T1" fmla="*/ 110 h 242"/>
                  <a:gd name="T2" fmla="*/ 167 w 1165"/>
                  <a:gd name="T3" fmla="*/ 40 h 242"/>
                  <a:gd name="T4" fmla="*/ 284 w 1165"/>
                  <a:gd name="T5" fmla="*/ 19 h 242"/>
                  <a:gd name="T6" fmla="*/ 539 w 1165"/>
                  <a:gd name="T7" fmla="*/ 2 h 242"/>
                  <a:gd name="T8" fmla="*/ 790 w 1165"/>
                  <a:gd name="T9" fmla="*/ 52 h 242"/>
                  <a:gd name="T10" fmla="*/ 1076 w 1165"/>
                  <a:gd name="T11" fmla="*/ 163 h 242"/>
                  <a:gd name="T12" fmla="*/ 1165 w 1165"/>
                  <a:gd name="T13" fmla="*/ 235 h 242"/>
                  <a:gd name="T14" fmla="*/ 1162 w 1165"/>
                  <a:gd name="T15" fmla="*/ 242 h 242"/>
                  <a:gd name="T16" fmla="*/ 1121 w 1165"/>
                  <a:gd name="T17" fmla="*/ 229 h 242"/>
                  <a:gd name="T18" fmla="*/ 863 w 1165"/>
                  <a:gd name="T19" fmla="*/ 111 h 242"/>
                  <a:gd name="T20" fmla="*/ 486 w 1165"/>
                  <a:gd name="T21" fmla="*/ 39 h 242"/>
                  <a:gd name="T22" fmla="*/ 194 w 1165"/>
                  <a:gd name="T23" fmla="*/ 67 h 242"/>
                  <a:gd name="T24" fmla="*/ 89 w 1165"/>
                  <a:gd name="T25" fmla="*/ 108 h 242"/>
                  <a:gd name="T26" fmla="*/ 27 w 1165"/>
                  <a:gd name="T27" fmla="*/ 125 h 242"/>
                  <a:gd name="T28" fmla="*/ 0 w 1165"/>
                  <a:gd name="T29" fmla="*/ 11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5" h="242">
                    <a:moveTo>
                      <a:pt x="0" y="110"/>
                    </a:moveTo>
                    <a:cubicBezTo>
                      <a:pt x="57" y="86"/>
                      <a:pt x="110" y="59"/>
                      <a:pt x="167" y="40"/>
                    </a:cubicBezTo>
                    <a:cubicBezTo>
                      <a:pt x="204" y="27"/>
                      <a:pt x="244" y="22"/>
                      <a:pt x="284" y="19"/>
                    </a:cubicBezTo>
                    <a:cubicBezTo>
                      <a:pt x="369" y="11"/>
                      <a:pt x="454" y="5"/>
                      <a:pt x="539" y="2"/>
                    </a:cubicBezTo>
                    <a:cubicBezTo>
                      <a:pt x="626" y="0"/>
                      <a:pt x="709" y="18"/>
                      <a:pt x="790" y="52"/>
                    </a:cubicBezTo>
                    <a:cubicBezTo>
                      <a:pt x="885" y="90"/>
                      <a:pt x="981" y="125"/>
                      <a:pt x="1076" y="163"/>
                    </a:cubicBezTo>
                    <a:cubicBezTo>
                      <a:pt x="1112" y="178"/>
                      <a:pt x="1137" y="209"/>
                      <a:pt x="1165" y="235"/>
                    </a:cubicBezTo>
                    <a:cubicBezTo>
                      <a:pt x="1164" y="237"/>
                      <a:pt x="1163" y="239"/>
                      <a:pt x="1162" y="242"/>
                    </a:cubicBezTo>
                    <a:cubicBezTo>
                      <a:pt x="1148" y="238"/>
                      <a:pt x="1134" y="234"/>
                      <a:pt x="1121" y="229"/>
                    </a:cubicBezTo>
                    <a:cubicBezTo>
                      <a:pt x="1035" y="190"/>
                      <a:pt x="949" y="150"/>
                      <a:pt x="863" y="111"/>
                    </a:cubicBezTo>
                    <a:cubicBezTo>
                      <a:pt x="743" y="58"/>
                      <a:pt x="616" y="31"/>
                      <a:pt x="486" y="39"/>
                    </a:cubicBezTo>
                    <a:cubicBezTo>
                      <a:pt x="389" y="45"/>
                      <a:pt x="289" y="36"/>
                      <a:pt x="194" y="67"/>
                    </a:cubicBezTo>
                    <a:cubicBezTo>
                      <a:pt x="158" y="79"/>
                      <a:pt x="124" y="95"/>
                      <a:pt x="89" y="108"/>
                    </a:cubicBezTo>
                    <a:cubicBezTo>
                      <a:pt x="69" y="116"/>
                      <a:pt x="48" y="121"/>
                      <a:pt x="27" y="125"/>
                    </a:cubicBezTo>
                    <a:cubicBezTo>
                      <a:pt x="15" y="128"/>
                      <a:pt x="4" y="124"/>
                      <a:pt x="0"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7" name="Freeform 692"/>
              <p:cNvSpPr>
                <a:spLocks/>
              </p:cNvSpPr>
              <p:nvPr/>
            </p:nvSpPr>
            <p:spPr bwMode="auto">
              <a:xfrm>
                <a:off x="-4616450" y="4587875"/>
                <a:ext cx="768350" cy="203200"/>
              </a:xfrm>
              <a:custGeom>
                <a:avLst/>
                <a:gdLst>
                  <a:gd name="T0" fmla="*/ 0 w 1236"/>
                  <a:gd name="T1" fmla="*/ 320 h 327"/>
                  <a:gd name="T2" fmla="*/ 53 w 1236"/>
                  <a:gd name="T3" fmla="*/ 257 h 327"/>
                  <a:gd name="T4" fmla="*/ 196 w 1236"/>
                  <a:gd name="T5" fmla="*/ 142 h 327"/>
                  <a:gd name="T6" fmla="*/ 320 w 1236"/>
                  <a:gd name="T7" fmla="*/ 69 h 327"/>
                  <a:gd name="T8" fmla="*/ 685 w 1236"/>
                  <a:gd name="T9" fmla="*/ 12 h 327"/>
                  <a:gd name="T10" fmla="*/ 837 w 1236"/>
                  <a:gd name="T11" fmla="*/ 45 h 327"/>
                  <a:gd name="T12" fmla="*/ 977 w 1236"/>
                  <a:gd name="T13" fmla="*/ 102 h 327"/>
                  <a:gd name="T14" fmla="*/ 1036 w 1236"/>
                  <a:gd name="T15" fmla="*/ 118 h 327"/>
                  <a:gd name="T16" fmla="*/ 1017 w 1236"/>
                  <a:gd name="T17" fmla="*/ 80 h 327"/>
                  <a:gd name="T18" fmla="*/ 1042 w 1236"/>
                  <a:gd name="T19" fmla="*/ 91 h 327"/>
                  <a:gd name="T20" fmla="*/ 1118 w 1236"/>
                  <a:gd name="T21" fmla="*/ 149 h 327"/>
                  <a:gd name="T22" fmla="*/ 1194 w 1236"/>
                  <a:gd name="T23" fmla="*/ 211 h 327"/>
                  <a:gd name="T24" fmla="*/ 1232 w 1236"/>
                  <a:gd name="T25" fmla="*/ 258 h 327"/>
                  <a:gd name="T26" fmla="*/ 1233 w 1236"/>
                  <a:gd name="T27" fmla="*/ 277 h 327"/>
                  <a:gd name="T28" fmla="*/ 1215 w 1236"/>
                  <a:gd name="T29" fmla="*/ 279 h 327"/>
                  <a:gd name="T30" fmla="*/ 1186 w 1236"/>
                  <a:gd name="T31" fmla="*/ 264 h 327"/>
                  <a:gd name="T32" fmla="*/ 998 w 1236"/>
                  <a:gd name="T33" fmla="*/ 130 h 327"/>
                  <a:gd name="T34" fmla="*/ 838 w 1236"/>
                  <a:gd name="T35" fmla="*/ 68 h 327"/>
                  <a:gd name="T36" fmla="*/ 527 w 1236"/>
                  <a:gd name="T37" fmla="*/ 41 h 327"/>
                  <a:gd name="T38" fmla="*/ 147 w 1236"/>
                  <a:gd name="T39" fmla="*/ 216 h 327"/>
                  <a:gd name="T40" fmla="*/ 117 w 1236"/>
                  <a:gd name="T41" fmla="*/ 235 h 327"/>
                  <a:gd name="T42" fmla="*/ 77 w 1236"/>
                  <a:gd name="T43" fmla="*/ 266 h 327"/>
                  <a:gd name="T44" fmla="*/ 37 w 1236"/>
                  <a:gd name="T45" fmla="*/ 311 h 327"/>
                  <a:gd name="T46" fmla="*/ 6 w 1236"/>
                  <a:gd name="T47" fmla="*/ 327 h 327"/>
                  <a:gd name="T48" fmla="*/ 0 w 1236"/>
                  <a:gd name="T49" fmla="*/ 32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6" h="327">
                    <a:moveTo>
                      <a:pt x="0" y="320"/>
                    </a:moveTo>
                    <a:cubicBezTo>
                      <a:pt x="17" y="298"/>
                      <a:pt x="32" y="274"/>
                      <a:pt x="53" y="257"/>
                    </a:cubicBezTo>
                    <a:cubicBezTo>
                      <a:pt x="99" y="217"/>
                      <a:pt x="149" y="181"/>
                      <a:pt x="196" y="142"/>
                    </a:cubicBezTo>
                    <a:cubicBezTo>
                      <a:pt x="234" y="110"/>
                      <a:pt x="275" y="87"/>
                      <a:pt x="320" y="69"/>
                    </a:cubicBezTo>
                    <a:cubicBezTo>
                      <a:pt x="437" y="22"/>
                      <a:pt x="559" y="0"/>
                      <a:pt x="685" y="12"/>
                    </a:cubicBezTo>
                    <a:cubicBezTo>
                      <a:pt x="736" y="18"/>
                      <a:pt x="786" y="34"/>
                      <a:pt x="837" y="45"/>
                    </a:cubicBezTo>
                    <a:cubicBezTo>
                      <a:pt x="887" y="56"/>
                      <a:pt x="933" y="76"/>
                      <a:pt x="977" y="102"/>
                    </a:cubicBezTo>
                    <a:cubicBezTo>
                      <a:pt x="994" y="112"/>
                      <a:pt x="1012" y="125"/>
                      <a:pt x="1036" y="118"/>
                    </a:cubicBezTo>
                    <a:cubicBezTo>
                      <a:pt x="1030" y="107"/>
                      <a:pt x="1025" y="97"/>
                      <a:pt x="1017" y="80"/>
                    </a:cubicBezTo>
                    <a:cubicBezTo>
                      <a:pt x="1029" y="85"/>
                      <a:pt x="1036" y="87"/>
                      <a:pt x="1042" y="91"/>
                    </a:cubicBezTo>
                    <a:cubicBezTo>
                      <a:pt x="1068" y="110"/>
                      <a:pt x="1093" y="129"/>
                      <a:pt x="1118" y="149"/>
                    </a:cubicBezTo>
                    <a:cubicBezTo>
                      <a:pt x="1144" y="169"/>
                      <a:pt x="1170" y="189"/>
                      <a:pt x="1194" y="211"/>
                    </a:cubicBezTo>
                    <a:cubicBezTo>
                      <a:pt x="1208" y="224"/>
                      <a:pt x="1220" y="242"/>
                      <a:pt x="1232" y="258"/>
                    </a:cubicBezTo>
                    <a:cubicBezTo>
                      <a:pt x="1235" y="263"/>
                      <a:pt x="1236" y="273"/>
                      <a:pt x="1233" y="277"/>
                    </a:cubicBezTo>
                    <a:cubicBezTo>
                      <a:pt x="1230" y="280"/>
                      <a:pt x="1220" y="281"/>
                      <a:pt x="1215" y="279"/>
                    </a:cubicBezTo>
                    <a:cubicBezTo>
                      <a:pt x="1204" y="276"/>
                      <a:pt x="1192" y="272"/>
                      <a:pt x="1186" y="264"/>
                    </a:cubicBezTo>
                    <a:cubicBezTo>
                      <a:pt x="1137" y="199"/>
                      <a:pt x="1072" y="159"/>
                      <a:pt x="998" y="130"/>
                    </a:cubicBezTo>
                    <a:cubicBezTo>
                      <a:pt x="944" y="110"/>
                      <a:pt x="892" y="85"/>
                      <a:pt x="838" y="68"/>
                    </a:cubicBezTo>
                    <a:cubicBezTo>
                      <a:pt x="737" y="37"/>
                      <a:pt x="632" y="36"/>
                      <a:pt x="527" y="41"/>
                    </a:cubicBezTo>
                    <a:cubicBezTo>
                      <a:pt x="377" y="49"/>
                      <a:pt x="255" y="118"/>
                      <a:pt x="147" y="216"/>
                    </a:cubicBezTo>
                    <a:cubicBezTo>
                      <a:pt x="138" y="224"/>
                      <a:pt x="127" y="228"/>
                      <a:pt x="117" y="235"/>
                    </a:cubicBezTo>
                    <a:cubicBezTo>
                      <a:pt x="103" y="245"/>
                      <a:pt x="89" y="254"/>
                      <a:pt x="77" y="266"/>
                    </a:cubicBezTo>
                    <a:cubicBezTo>
                      <a:pt x="63" y="280"/>
                      <a:pt x="52" y="297"/>
                      <a:pt x="37" y="311"/>
                    </a:cubicBezTo>
                    <a:cubicBezTo>
                      <a:pt x="29" y="319"/>
                      <a:pt x="16" y="322"/>
                      <a:pt x="6" y="327"/>
                    </a:cubicBezTo>
                    <a:cubicBezTo>
                      <a:pt x="4" y="325"/>
                      <a:pt x="2" y="322"/>
                      <a:pt x="0" y="3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8" name="Freeform 693"/>
              <p:cNvSpPr>
                <a:spLocks/>
              </p:cNvSpPr>
              <p:nvPr/>
            </p:nvSpPr>
            <p:spPr bwMode="auto">
              <a:xfrm>
                <a:off x="-4445000" y="4405313"/>
                <a:ext cx="736600" cy="236537"/>
              </a:xfrm>
              <a:custGeom>
                <a:avLst/>
                <a:gdLst>
                  <a:gd name="T0" fmla="*/ 515 w 1187"/>
                  <a:gd name="T1" fmla="*/ 0 h 382"/>
                  <a:gd name="T2" fmla="*/ 771 w 1187"/>
                  <a:gd name="T3" fmla="*/ 61 h 382"/>
                  <a:gd name="T4" fmla="*/ 1092 w 1187"/>
                  <a:gd name="T5" fmla="*/ 260 h 382"/>
                  <a:gd name="T6" fmla="*/ 1168 w 1187"/>
                  <a:gd name="T7" fmla="*/ 327 h 382"/>
                  <a:gd name="T8" fmla="*/ 1184 w 1187"/>
                  <a:gd name="T9" fmla="*/ 355 h 382"/>
                  <a:gd name="T10" fmla="*/ 1187 w 1187"/>
                  <a:gd name="T11" fmla="*/ 382 h 382"/>
                  <a:gd name="T12" fmla="*/ 1160 w 1187"/>
                  <a:gd name="T13" fmla="*/ 369 h 382"/>
                  <a:gd name="T14" fmla="*/ 1120 w 1187"/>
                  <a:gd name="T15" fmla="*/ 325 h 382"/>
                  <a:gd name="T16" fmla="*/ 820 w 1187"/>
                  <a:gd name="T17" fmla="*/ 118 h 382"/>
                  <a:gd name="T18" fmla="*/ 591 w 1187"/>
                  <a:gd name="T19" fmla="*/ 32 h 382"/>
                  <a:gd name="T20" fmla="*/ 458 w 1187"/>
                  <a:gd name="T21" fmla="*/ 32 h 382"/>
                  <a:gd name="T22" fmla="*/ 298 w 1187"/>
                  <a:gd name="T23" fmla="*/ 54 h 382"/>
                  <a:gd name="T24" fmla="*/ 93 w 1187"/>
                  <a:gd name="T25" fmla="*/ 108 h 382"/>
                  <a:gd name="T26" fmla="*/ 23 w 1187"/>
                  <a:gd name="T27" fmla="*/ 131 h 382"/>
                  <a:gd name="T28" fmla="*/ 0 w 1187"/>
                  <a:gd name="T29" fmla="*/ 126 h 382"/>
                  <a:gd name="T30" fmla="*/ 15 w 1187"/>
                  <a:gd name="T31" fmla="*/ 111 h 382"/>
                  <a:gd name="T32" fmla="*/ 221 w 1187"/>
                  <a:gd name="T33" fmla="*/ 37 h 382"/>
                  <a:gd name="T34" fmla="*/ 338 w 1187"/>
                  <a:gd name="T35" fmla="*/ 23 h 382"/>
                  <a:gd name="T36" fmla="*/ 515 w 1187"/>
                  <a:gd name="T37"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7" h="382">
                    <a:moveTo>
                      <a:pt x="515" y="0"/>
                    </a:moveTo>
                    <a:cubicBezTo>
                      <a:pt x="617" y="2"/>
                      <a:pt x="695" y="29"/>
                      <a:pt x="771" y="61"/>
                    </a:cubicBezTo>
                    <a:cubicBezTo>
                      <a:pt x="889" y="110"/>
                      <a:pt x="996" y="176"/>
                      <a:pt x="1092" y="260"/>
                    </a:cubicBezTo>
                    <a:cubicBezTo>
                      <a:pt x="1118" y="281"/>
                      <a:pt x="1143" y="304"/>
                      <a:pt x="1168" y="327"/>
                    </a:cubicBezTo>
                    <a:cubicBezTo>
                      <a:pt x="1175" y="334"/>
                      <a:pt x="1180" y="345"/>
                      <a:pt x="1184" y="355"/>
                    </a:cubicBezTo>
                    <a:cubicBezTo>
                      <a:pt x="1187" y="363"/>
                      <a:pt x="1186" y="372"/>
                      <a:pt x="1187" y="382"/>
                    </a:cubicBezTo>
                    <a:cubicBezTo>
                      <a:pt x="1178" y="378"/>
                      <a:pt x="1167" y="376"/>
                      <a:pt x="1160" y="369"/>
                    </a:cubicBezTo>
                    <a:cubicBezTo>
                      <a:pt x="1146" y="356"/>
                      <a:pt x="1134" y="339"/>
                      <a:pt x="1120" y="325"/>
                    </a:cubicBezTo>
                    <a:cubicBezTo>
                      <a:pt x="1033" y="238"/>
                      <a:pt x="929" y="174"/>
                      <a:pt x="820" y="118"/>
                    </a:cubicBezTo>
                    <a:cubicBezTo>
                      <a:pt x="748" y="80"/>
                      <a:pt x="673" y="46"/>
                      <a:pt x="591" y="32"/>
                    </a:cubicBezTo>
                    <a:cubicBezTo>
                      <a:pt x="547" y="25"/>
                      <a:pt x="503" y="25"/>
                      <a:pt x="458" y="32"/>
                    </a:cubicBezTo>
                    <a:cubicBezTo>
                      <a:pt x="405" y="41"/>
                      <a:pt x="352" y="50"/>
                      <a:pt x="298" y="54"/>
                    </a:cubicBezTo>
                    <a:cubicBezTo>
                      <a:pt x="226" y="58"/>
                      <a:pt x="160" y="83"/>
                      <a:pt x="93" y="108"/>
                    </a:cubicBezTo>
                    <a:cubicBezTo>
                      <a:pt x="70" y="117"/>
                      <a:pt x="46" y="125"/>
                      <a:pt x="23" y="131"/>
                    </a:cubicBezTo>
                    <a:cubicBezTo>
                      <a:pt x="16" y="133"/>
                      <a:pt x="8" y="128"/>
                      <a:pt x="0" y="126"/>
                    </a:cubicBezTo>
                    <a:cubicBezTo>
                      <a:pt x="5" y="121"/>
                      <a:pt x="9" y="113"/>
                      <a:pt x="15" y="111"/>
                    </a:cubicBezTo>
                    <a:cubicBezTo>
                      <a:pt x="84" y="85"/>
                      <a:pt x="151" y="58"/>
                      <a:pt x="221" y="37"/>
                    </a:cubicBezTo>
                    <a:cubicBezTo>
                      <a:pt x="258" y="26"/>
                      <a:pt x="299" y="28"/>
                      <a:pt x="338" y="23"/>
                    </a:cubicBezTo>
                    <a:cubicBezTo>
                      <a:pt x="403" y="15"/>
                      <a:pt x="467" y="6"/>
                      <a:pt x="5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1" name="Freeform 694"/>
              <p:cNvSpPr>
                <a:spLocks/>
              </p:cNvSpPr>
              <p:nvPr/>
            </p:nvSpPr>
            <p:spPr bwMode="auto">
              <a:xfrm>
                <a:off x="-4365625" y="4854575"/>
                <a:ext cx="490537" cy="422275"/>
              </a:xfrm>
              <a:custGeom>
                <a:avLst/>
                <a:gdLst>
                  <a:gd name="T0" fmla="*/ 0 w 789"/>
                  <a:gd name="T1" fmla="*/ 212 h 682"/>
                  <a:gd name="T2" fmla="*/ 27 w 789"/>
                  <a:gd name="T3" fmla="*/ 151 h 682"/>
                  <a:gd name="T4" fmla="*/ 197 w 789"/>
                  <a:gd name="T5" fmla="*/ 9 h 682"/>
                  <a:gd name="T6" fmla="*/ 273 w 789"/>
                  <a:gd name="T7" fmla="*/ 10 h 682"/>
                  <a:gd name="T8" fmla="*/ 330 w 789"/>
                  <a:gd name="T9" fmla="*/ 37 h 682"/>
                  <a:gd name="T10" fmla="*/ 536 w 789"/>
                  <a:gd name="T11" fmla="*/ 265 h 682"/>
                  <a:gd name="T12" fmla="*/ 639 w 789"/>
                  <a:gd name="T13" fmla="*/ 464 h 682"/>
                  <a:gd name="T14" fmla="*/ 728 w 789"/>
                  <a:gd name="T15" fmla="*/ 581 h 682"/>
                  <a:gd name="T16" fmla="*/ 785 w 789"/>
                  <a:gd name="T17" fmla="*/ 665 h 682"/>
                  <a:gd name="T18" fmla="*/ 789 w 789"/>
                  <a:gd name="T19" fmla="*/ 682 h 682"/>
                  <a:gd name="T20" fmla="*/ 754 w 789"/>
                  <a:gd name="T21" fmla="*/ 660 h 682"/>
                  <a:gd name="T22" fmla="*/ 634 w 789"/>
                  <a:gd name="T23" fmla="*/ 518 h 682"/>
                  <a:gd name="T24" fmla="*/ 509 w 789"/>
                  <a:gd name="T25" fmla="*/ 296 h 682"/>
                  <a:gd name="T26" fmla="*/ 420 w 789"/>
                  <a:gd name="T27" fmla="*/ 145 h 682"/>
                  <a:gd name="T28" fmla="*/ 265 w 789"/>
                  <a:gd name="T29" fmla="*/ 36 h 682"/>
                  <a:gd name="T30" fmla="*/ 169 w 789"/>
                  <a:gd name="T31" fmla="*/ 52 h 682"/>
                  <a:gd name="T32" fmla="*/ 48 w 789"/>
                  <a:gd name="T33" fmla="*/ 175 h 682"/>
                  <a:gd name="T34" fmla="*/ 8 w 789"/>
                  <a:gd name="T35" fmla="*/ 217 h 682"/>
                  <a:gd name="T36" fmla="*/ 0 w 789"/>
                  <a:gd name="T37" fmla="*/ 21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9" h="682">
                    <a:moveTo>
                      <a:pt x="0" y="212"/>
                    </a:moveTo>
                    <a:cubicBezTo>
                      <a:pt x="9" y="192"/>
                      <a:pt x="16" y="170"/>
                      <a:pt x="27" y="151"/>
                    </a:cubicBezTo>
                    <a:cubicBezTo>
                      <a:pt x="67" y="84"/>
                      <a:pt x="125" y="37"/>
                      <a:pt x="197" y="9"/>
                    </a:cubicBezTo>
                    <a:cubicBezTo>
                      <a:pt x="219" y="0"/>
                      <a:pt x="248" y="5"/>
                      <a:pt x="273" y="10"/>
                    </a:cubicBezTo>
                    <a:cubicBezTo>
                      <a:pt x="293" y="14"/>
                      <a:pt x="311" y="27"/>
                      <a:pt x="330" y="37"/>
                    </a:cubicBezTo>
                    <a:cubicBezTo>
                      <a:pt x="427" y="88"/>
                      <a:pt x="490" y="168"/>
                      <a:pt x="536" y="265"/>
                    </a:cubicBezTo>
                    <a:cubicBezTo>
                      <a:pt x="568" y="332"/>
                      <a:pt x="601" y="400"/>
                      <a:pt x="639" y="464"/>
                    </a:cubicBezTo>
                    <a:cubicBezTo>
                      <a:pt x="664" y="506"/>
                      <a:pt x="699" y="541"/>
                      <a:pt x="728" y="581"/>
                    </a:cubicBezTo>
                    <a:cubicBezTo>
                      <a:pt x="748" y="608"/>
                      <a:pt x="766" y="637"/>
                      <a:pt x="785" y="665"/>
                    </a:cubicBezTo>
                    <a:cubicBezTo>
                      <a:pt x="787" y="668"/>
                      <a:pt x="787" y="672"/>
                      <a:pt x="789" y="682"/>
                    </a:cubicBezTo>
                    <a:cubicBezTo>
                      <a:pt x="774" y="673"/>
                      <a:pt x="761" y="669"/>
                      <a:pt x="754" y="660"/>
                    </a:cubicBezTo>
                    <a:cubicBezTo>
                      <a:pt x="713" y="614"/>
                      <a:pt x="667" y="570"/>
                      <a:pt x="634" y="518"/>
                    </a:cubicBezTo>
                    <a:cubicBezTo>
                      <a:pt x="587" y="447"/>
                      <a:pt x="550" y="370"/>
                      <a:pt x="509" y="296"/>
                    </a:cubicBezTo>
                    <a:cubicBezTo>
                      <a:pt x="480" y="245"/>
                      <a:pt x="455" y="191"/>
                      <a:pt x="420" y="145"/>
                    </a:cubicBezTo>
                    <a:cubicBezTo>
                      <a:pt x="381" y="95"/>
                      <a:pt x="325" y="60"/>
                      <a:pt x="265" y="36"/>
                    </a:cubicBezTo>
                    <a:cubicBezTo>
                      <a:pt x="231" y="23"/>
                      <a:pt x="200" y="31"/>
                      <a:pt x="169" y="52"/>
                    </a:cubicBezTo>
                    <a:cubicBezTo>
                      <a:pt x="119" y="84"/>
                      <a:pt x="85" y="130"/>
                      <a:pt x="48" y="175"/>
                    </a:cubicBezTo>
                    <a:cubicBezTo>
                      <a:pt x="36" y="190"/>
                      <a:pt x="21" y="203"/>
                      <a:pt x="8" y="217"/>
                    </a:cubicBezTo>
                    <a:cubicBezTo>
                      <a:pt x="5" y="215"/>
                      <a:pt x="3" y="214"/>
                      <a:pt x="0" y="2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2" name="Freeform 695"/>
              <p:cNvSpPr>
                <a:spLocks noEditPoints="1"/>
              </p:cNvSpPr>
              <p:nvPr/>
            </p:nvSpPr>
            <p:spPr bwMode="auto">
              <a:xfrm>
                <a:off x="-4656138" y="4822825"/>
                <a:ext cx="215900" cy="503237"/>
              </a:xfrm>
              <a:custGeom>
                <a:avLst/>
                <a:gdLst>
                  <a:gd name="T0" fmla="*/ 93 w 347"/>
                  <a:gd name="T1" fmla="*/ 809 h 809"/>
                  <a:gd name="T2" fmla="*/ 87 w 347"/>
                  <a:gd name="T3" fmla="*/ 758 h 809"/>
                  <a:gd name="T4" fmla="*/ 100 w 347"/>
                  <a:gd name="T5" fmla="*/ 611 h 809"/>
                  <a:gd name="T6" fmla="*/ 101 w 347"/>
                  <a:gd name="T7" fmla="*/ 521 h 809"/>
                  <a:gd name="T8" fmla="*/ 152 w 347"/>
                  <a:gd name="T9" fmla="*/ 300 h 809"/>
                  <a:gd name="T10" fmla="*/ 176 w 347"/>
                  <a:gd name="T11" fmla="*/ 224 h 809"/>
                  <a:gd name="T12" fmla="*/ 170 w 347"/>
                  <a:gd name="T13" fmla="*/ 200 h 809"/>
                  <a:gd name="T14" fmla="*/ 150 w 347"/>
                  <a:gd name="T15" fmla="*/ 214 h 809"/>
                  <a:gd name="T16" fmla="*/ 122 w 347"/>
                  <a:gd name="T17" fmla="*/ 293 h 809"/>
                  <a:gd name="T18" fmla="*/ 69 w 347"/>
                  <a:gd name="T19" fmla="*/ 481 h 809"/>
                  <a:gd name="T20" fmla="*/ 73 w 347"/>
                  <a:gd name="T21" fmla="*/ 602 h 809"/>
                  <a:gd name="T22" fmla="*/ 39 w 347"/>
                  <a:gd name="T23" fmla="*/ 677 h 809"/>
                  <a:gd name="T24" fmla="*/ 9 w 347"/>
                  <a:gd name="T25" fmla="*/ 574 h 809"/>
                  <a:gd name="T26" fmla="*/ 37 w 347"/>
                  <a:gd name="T27" fmla="*/ 489 h 809"/>
                  <a:gd name="T28" fmla="*/ 88 w 347"/>
                  <a:gd name="T29" fmla="*/ 332 h 809"/>
                  <a:gd name="T30" fmla="*/ 165 w 347"/>
                  <a:gd name="T31" fmla="*/ 159 h 809"/>
                  <a:gd name="T32" fmla="*/ 294 w 347"/>
                  <a:gd name="T33" fmla="*/ 27 h 809"/>
                  <a:gd name="T34" fmla="*/ 347 w 347"/>
                  <a:gd name="T35" fmla="*/ 0 h 809"/>
                  <a:gd name="T36" fmla="*/ 331 w 347"/>
                  <a:gd name="T37" fmla="*/ 19 h 809"/>
                  <a:gd name="T38" fmla="*/ 231 w 347"/>
                  <a:gd name="T39" fmla="*/ 138 h 809"/>
                  <a:gd name="T40" fmla="*/ 182 w 347"/>
                  <a:gd name="T41" fmla="*/ 272 h 809"/>
                  <a:gd name="T42" fmla="*/ 151 w 347"/>
                  <a:gd name="T43" fmla="*/ 400 h 809"/>
                  <a:gd name="T44" fmla="*/ 118 w 347"/>
                  <a:gd name="T45" fmla="*/ 660 h 809"/>
                  <a:gd name="T46" fmla="*/ 103 w 347"/>
                  <a:gd name="T47" fmla="*/ 809 h 809"/>
                  <a:gd name="T48" fmla="*/ 93 w 347"/>
                  <a:gd name="T49" fmla="*/ 809 h 809"/>
                  <a:gd name="T50" fmla="*/ 21 w 347"/>
                  <a:gd name="T51" fmla="*/ 630 h 809"/>
                  <a:gd name="T52" fmla="*/ 25 w 347"/>
                  <a:gd name="T53" fmla="*/ 636 h 809"/>
                  <a:gd name="T54" fmla="*/ 45 w 347"/>
                  <a:gd name="T55" fmla="*/ 630 h 809"/>
                  <a:gd name="T56" fmla="*/ 54 w 347"/>
                  <a:gd name="T57" fmla="*/ 612 h 809"/>
                  <a:gd name="T58" fmla="*/ 51 w 347"/>
                  <a:gd name="T59" fmla="*/ 605 h 809"/>
                  <a:gd name="T60" fmla="*/ 34 w 347"/>
                  <a:gd name="T61" fmla="*/ 612 h 809"/>
                  <a:gd name="T62" fmla="*/ 21 w 347"/>
                  <a:gd name="T63" fmla="*/ 63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7" h="809">
                    <a:moveTo>
                      <a:pt x="93" y="809"/>
                    </a:moveTo>
                    <a:cubicBezTo>
                      <a:pt x="91" y="792"/>
                      <a:pt x="86" y="775"/>
                      <a:pt x="87" y="758"/>
                    </a:cubicBezTo>
                    <a:cubicBezTo>
                      <a:pt x="90" y="709"/>
                      <a:pt x="97" y="660"/>
                      <a:pt x="100" y="611"/>
                    </a:cubicBezTo>
                    <a:cubicBezTo>
                      <a:pt x="102" y="581"/>
                      <a:pt x="100" y="551"/>
                      <a:pt x="101" y="521"/>
                    </a:cubicBezTo>
                    <a:cubicBezTo>
                      <a:pt x="105" y="445"/>
                      <a:pt x="130" y="373"/>
                      <a:pt x="152" y="300"/>
                    </a:cubicBezTo>
                    <a:cubicBezTo>
                      <a:pt x="160" y="275"/>
                      <a:pt x="169" y="250"/>
                      <a:pt x="176" y="224"/>
                    </a:cubicBezTo>
                    <a:cubicBezTo>
                      <a:pt x="177" y="217"/>
                      <a:pt x="172" y="208"/>
                      <a:pt x="170" y="200"/>
                    </a:cubicBezTo>
                    <a:cubicBezTo>
                      <a:pt x="163" y="204"/>
                      <a:pt x="153" y="208"/>
                      <a:pt x="150" y="214"/>
                    </a:cubicBezTo>
                    <a:cubicBezTo>
                      <a:pt x="140" y="240"/>
                      <a:pt x="130" y="266"/>
                      <a:pt x="122" y="293"/>
                    </a:cubicBezTo>
                    <a:cubicBezTo>
                      <a:pt x="104" y="355"/>
                      <a:pt x="93" y="420"/>
                      <a:pt x="69" y="481"/>
                    </a:cubicBezTo>
                    <a:cubicBezTo>
                      <a:pt x="52" y="525"/>
                      <a:pt x="64" y="562"/>
                      <a:pt x="73" y="602"/>
                    </a:cubicBezTo>
                    <a:cubicBezTo>
                      <a:pt x="82" y="640"/>
                      <a:pt x="72" y="661"/>
                      <a:pt x="39" y="677"/>
                    </a:cubicBezTo>
                    <a:cubicBezTo>
                      <a:pt x="8" y="649"/>
                      <a:pt x="0" y="613"/>
                      <a:pt x="9" y="574"/>
                    </a:cubicBezTo>
                    <a:cubicBezTo>
                      <a:pt x="15" y="545"/>
                      <a:pt x="25" y="516"/>
                      <a:pt x="37" y="489"/>
                    </a:cubicBezTo>
                    <a:cubicBezTo>
                      <a:pt x="59" y="438"/>
                      <a:pt x="78" y="387"/>
                      <a:pt x="88" y="332"/>
                    </a:cubicBezTo>
                    <a:cubicBezTo>
                      <a:pt x="99" y="269"/>
                      <a:pt x="119" y="208"/>
                      <a:pt x="165" y="159"/>
                    </a:cubicBezTo>
                    <a:cubicBezTo>
                      <a:pt x="207" y="114"/>
                      <a:pt x="250" y="70"/>
                      <a:pt x="294" y="27"/>
                    </a:cubicBezTo>
                    <a:cubicBezTo>
                      <a:pt x="307" y="14"/>
                      <a:pt x="321" y="0"/>
                      <a:pt x="347" y="0"/>
                    </a:cubicBezTo>
                    <a:cubicBezTo>
                      <a:pt x="340" y="9"/>
                      <a:pt x="335" y="14"/>
                      <a:pt x="331" y="19"/>
                    </a:cubicBezTo>
                    <a:cubicBezTo>
                      <a:pt x="297" y="59"/>
                      <a:pt x="262" y="97"/>
                      <a:pt x="231" y="138"/>
                    </a:cubicBezTo>
                    <a:cubicBezTo>
                      <a:pt x="201" y="177"/>
                      <a:pt x="189" y="223"/>
                      <a:pt x="182" y="272"/>
                    </a:cubicBezTo>
                    <a:cubicBezTo>
                      <a:pt x="176" y="315"/>
                      <a:pt x="163" y="357"/>
                      <a:pt x="151" y="400"/>
                    </a:cubicBezTo>
                    <a:cubicBezTo>
                      <a:pt x="129" y="485"/>
                      <a:pt x="122" y="572"/>
                      <a:pt x="118" y="660"/>
                    </a:cubicBezTo>
                    <a:cubicBezTo>
                      <a:pt x="116" y="710"/>
                      <a:pt x="108" y="759"/>
                      <a:pt x="103" y="809"/>
                    </a:cubicBezTo>
                    <a:cubicBezTo>
                      <a:pt x="100" y="809"/>
                      <a:pt x="96" y="809"/>
                      <a:pt x="93" y="809"/>
                    </a:cubicBezTo>
                    <a:close/>
                    <a:moveTo>
                      <a:pt x="21" y="630"/>
                    </a:moveTo>
                    <a:cubicBezTo>
                      <a:pt x="22" y="632"/>
                      <a:pt x="24" y="634"/>
                      <a:pt x="25" y="636"/>
                    </a:cubicBezTo>
                    <a:cubicBezTo>
                      <a:pt x="32" y="634"/>
                      <a:pt x="40" y="634"/>
                      <a:pt x="45" y="630"/>
                    </a:cubicBezTo>
                    <a:cubicBezTo>
                      <a:pt x="50" y="627"/>
                      <a:pt x="52" y="619"/>
                      <a:pt x="54" y="612"/>
                    </a:cubicBezTo>
                    <a:cubicBezTo>
                      <a:pt x="55" y="610"/>
                      <a:pt x="51" y="604"/>
                      <a:pt x="51" y="605"/>
                    </a:cubicBezTo>
                    <a:cubicBezTo>
                      <a:pt x="45" y="606"/>
                      <a:pt x="38" y="608"/>
                      <a:pt x="34" y="612"/>
                    </a:cubicBezTo>
                    <a:cubicBezTo>
                      <a:pt x="28" y="617"/>
                      <a:pt x="25" y="624"/>
                      <a:pt x="21" y="6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3" name="Freeform 696"/>
              <p:cNvSpPr>
                <a:spLocks/>
              </p:cNvSpPr>
              <p:nvPr/>
            </p:nvSpPr>
            <p:spPr bwMode="auto">
              <a:xfrm>
                <a:off x="-4440238" y="4808538"/>
                <a:ext cx="385762" cy="430212"/>
              </a:xfrm>
              <a:custGeom>
                <a:avLst/>
                <a:gdLst>
                  <a:gd name="T0" fmla="*/ 606 w 619"/>
                  <a:gd name="T1" fmla="*/ 189 h 691"/>
                  <a:gd name="T2" fmla="*/ 446 w 619"/>
                  <a:gd name="T3" fmla="*/ 72 h 691"/>
                  <a:gd name="T4" fmla="*/ 497 w 619"/>
                  <a:gd name="T5" fmla="*/ 75 h 691"/>
                  <a:gd name="T6" fmla="*/ 404 w 619"/>
                  <a:gd name="T7" fmla="*/ 36 h 691"/>
                  <a:gd name="T8" fmla="*/ 330 w 619"/>
                  <a:gd name="T9" fmla="*/ 46 h 691"/>
                  <a:gd name="T10" fmla="*/ 123 w 619"/>
                  <a:gd name="T11" fmla="*/ 203 h 691"/>
                  <a:gd name="T12" fmla="*/ 79 w 619"/>
                  <a:gd name="T13" fmla="*/ 272 h 691"/>
                  <a:gd name="T14" fmla="*/ 41 w 619"/>
                  <a:gd name="T15" fmla="*/ 481 h 691"/>
                  <a:gd name="T16" fmla="*/ 64 w 619"/>
                  <a:gd name="T17" fmla="*/ 659 h 691"/>
                  <a:gd name="T18" fmla="*/ 55 w 619"/>
                  <a:gd name="T19" fmla="*/ 688 h 691"/>
                  <a:gd name="T20" fmla="*/ 32 w 619"/>
                  <a:gd name="T21" fmla="*/ 664 h 691"/>
                  <a:gd name="T22" fmla="*/ 9 w 619"/>
                  <a:gd name="T23" fmla="*/ 478 h 691"/>
                  <a:gd name="T24" fmla="*/ 146 w 619"/>
                  <a:gd name="T25" fmla="*/ 131 h 691"/>
                  <a:gd name="T26" fmla="*/ 342 w 619"/>
                  <a:gd name="T27" fmla="*/ 14 h 691"/>
                  <a:gd name="T28" fmla="*/ 499 w 619"/>
                  <a:gd name="T29" fmla="*/ 36 h 691"/>
                  <a:gd name="T30" fmla="*/ 603 w 619"/>
                  <a:gd name="T31" fmla="*/ 136 h 691"/>
                  <a:gd name="T32" fmla="*/ 606 w 619"/>
                  <a:gd name="T33" fmla="*/ 189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9" h="691">
                    <a:moveTo>
                      <a:pt x="606" y="189"/>
                    </a:moveTo>
                    <a:cubicBezTo>
                      <a:pt x="560" y="137"/>
                      <a:pt x="503" y="105"/>
                      <a:pt x="446" y="72"/>
                    </a:cubicBezTo>
                    <a:cubicBezTo>
                      <a:pt x="463" y="73"/>
                      <a:pt x="480" y="74"/>
                      <a:pt x="497" y="75"/>
                    </a:cubicBezTo>
                    <a:cubicBezTo>
                      <a:pt x="471" y="47"/>
                      <a:pt x="439" y="36"/>
                      <a:pt x="404" y="36"/>
                    </a:cubicBezTo>
                    <a:cubicBezTo>
                      <a:pt x="379" y="36"/>
                      <a:pt x="353" y="38"/>
                      <a:pt x="330" y="46"/>
                    </a:cubicBezTo>
                    <a:cubicBezTo>
                      <a:pt x="241" y="72"/>
                      <a:pt x="172" y="125"/>
                      <a:pt x="123" y="203"/>
                    </a:cubicBezTo>
                    <a:cubicBezTo>
                      <a:pt x="109" y="226"/>
                      <a:pt x="93" y="249"/>
                      <a:pt x="79" y="272"/>
                    </a:cubicBezTo>
                    <a:cubicBezTo>
                      <a:pt x="39" y="337"/>
                      <a:pt x="35" y="408"/>
                      <a:pt x="41" y="481"/>
                    </a:cubicBezTo>
                    <a:cubicBezTo>
                      <a:pt x="47" y="540"/>
                      <a:pt x="57" y="599"/>
                      <a:pt x="64" y="659"/>
                    </a:cubicBezTo>
                    <a:cubicBezTo>
                      <a:pt x="66" y="670"/>
                      <a:pt x="71" y="686"/>
                      <a:pt x="55" y="688"/>
                    </a:cubicBezTo>
                    <a:cubicBezTo>
                      <a:pt x="40" y="691"/>
                      <a:pt x="34" y="678"/>
                      <a:pt x="32" y="664"/>
                    </a:cubicBezTo>
                    <a:cubicBezTo>
                      <a:pt x="24" y="602"/>
                      <a:pt x="13" y="540"/>
                      <a:pt x="9" y="478"/>
                    </a:cubicBezTo>
                    <a:cubicBezTo>
                      <a:pt x="0" y="341"/>
                      <a:pt x="58" y="230"/>
                      <a:pt x="146" y="131"/>
                    </a:cubicBezTo>
                    <a:cubicBezTo>
                      <a:pt x="199" y="72"/>
                      <a:pt x="265" y="34"/>
                      <a:pt x="342" y="14"/>
                    </a:cubicBezTo>
                    <a:cubicBezTo>
                      <a:pt x="397" y="0"/>
                      <a:pt x="449" y="4"/>
                      <a:pt x="499" y="36"/>
                    </a:cubicBezTo>
                    <a:cubicBezTo>
                      <a:pt x="540" y="63"/>
                      <a:pt x="577" y="93"/>
                      <a:pt x="603" y="136"/>
                    </a:cubicBezTo>
                    <a:cubicBezTo>
                      <a:pt x="612" y="152"/>
                      <a:pt x="619" y="168"/>
                      <a:pt x="606" y="18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4" name="Freeform 697"/>
              <p:cNvSpPr>
                <a:spLocks/>
              </p:cNvSpPr>
              <p:nvPr/>
            </p:nvSpPr>
            <p:spPr bwMode="auto">
              <a:xfrm>
                <a:off x="-4338638" y="4664075"/>
                <a:ext cx="566737" cy="331787"/>
              </a:xfrm>
              <a:custGeom>
                <a:avLst/>
                <a:gdLst>
                  <a:gd name="T0" fmla="*/ 0 w 913"/>
                  <a:gd name="T1" fmla="*/ 47 h 535"/>
                  <a:gd name="T2" fmla="*/ 42 w 913"/>
                  <a:gd name="T3" fmla="*/ 36 h 535"/>
                  <a:gd name="T4" fmla="*/ 196 w 913"/>
                  <a:gd name="T5" fmla="*/ 14 h 535"/>
                  <a:gd name="T6" fmla="*/ 473 w 913"/>
                  <a:gd name="T7" fmla="*/ 69 h 535"/>
                  <a:gd name="T8" fmla="*/ 681 w 913"/>
                  <a:gd name="T9" fmla="*/ 235 h 535"/>
                  <a:gd name="T10" fmla="*/ 883 w 913"/>
                  <a:gd name="T11" fmla="*/ 475 h 535"/>
                  <a:gd name="T12" fmla="*/ 909 w 913"/>
                  <a:gd name="T13" fmla="*/ 513 h 535"/>
                  <a:gd name="T14" fmla="*/ 910 w 913"/>
                  <a:gd name="T15" fmla="*/ 529 h 535"/>
                  <a:gd name="T16" fmla="*/ 895 w 913"/>
                  <a:gd name="T17" fmla="*/ 533 h 535"/>
                  <a:gd name="T18" fmla="*/ 867 w 913"/>
                  <a:gd name="T19" fmla="*/ 513 h 535"/>
                  <a:gd name="T20" fmla="*/ 662 w 913"/>
                  <a:gd name="T21" fmla="*/ 261 h 535"/>
                  <a:gd name="T22" fmla="*/ 466 w 913"/>
                  <a:gd name="T23" fmla="*/ 99 h 535"/>
                  <a:gd name="T24" fmla="*/ 84 w 913"/>
                  <a:gd name="T25" fmla="*/ 52 h 535"/>
                  <a:gd name="T26" fmla="*/ 0 w 913"/>
                  <a:gd name="T27" fmla="*/ 4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3" h="535">
                    <a:moveTo>
                      <a:pt x="0" y="47"/>
                    </a:moveTo>
                    <a:cubicBezTo>
                      <a:pt x="18" y="42"/>
                      <a:pt x="29" y="38"/>
                      <a:pt x="42" y="36"/>
                    </a:cubicBezTo>
                    <a:cubicBezTo>
                      <a:pt x="93" y="28"/>
                      <a:pt x="144" y="21"/>
                      <a:pt x="196" y="14"/>
                    </a:cubicBezTo>
                    <a:cubicBezTo>
                      <a:pt x="295" y="0"/>
                      <a:pt x="386" y="27"/>
                      <a:pt x="473" y="69"/>
                    </a:cubicBezTo>
                    <a:cubicBezTo>
                      <a:pt x="555" y="109"/>
                      <a:pt x="624" y="164"/>
                      <a:pt x="681" y="235"/>
                    </a:cubicBezTo>
                    <a:cubicBezTo>
                      <a:pt x="748" y="316"/>
                      <a:pt x="816" y="395"/>
                      <a:pt x="883" y="475"/>
                    </a:cubicBezTo>
                    <a:cubicBezTo>
                      <a:pt x="893" y="486"/>
                      <a:pt x="901" y="500"/>
                      <a:pt x="909" y="513"/>
                    </a:cubicBezTo>
                    <a:cubicBezTo>
                      <a:pt x="911" y="518"/>
                      <a:pt x="913" y="526"/>
                      <a:pt x="910" y="529"/>
                    </a:cubicBezTo>
                    <a:cubicBezTo>
                      <a:pt x="908" y="533"/>
                      <a:pt x="899" y="535"/>
                      <a:pt x="895" y="533"/>
                    </a:cubicBezTo>
                    <a:cubicBezTo>
                      <a:pt x="885" y="528"/>
                      <a:pt x="874" y="522"/>
                      <a:pt x="867" y="513"/>
                    </a:cubicBezTo>
                    <a:cubicBezTo>
                      <a:pt x="799" y="429"/>
                      <a:pt x="733" y="342"/>
                      <a:pt x="662" y="261"/>
                    </a:cubicBezTo>
                    <a:cubicBezTo>
                      <a:pt x="606" y="196"/>
                      <a:pt x="542" y="138"/>
                      <a:pt x="466" y="99"/>
                    </a:cubicBezTo>
                    <a:cubicBezTo>
                      <a:pt x="344" y="36"/>
                      <a:pt x="217" y="19"/>
                      <a:pt x="84" y="52"/>
                    </a:cubicBezTo>
                    <a:cubicBezTo>
                      <a:pt x="48" y="60"/>
                      <a:pt x="26" y="60"/>
                      <a:pt x="0" y="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5" name="Freeform 698"/>
              <p:cNvSpPr>
                <a:spLocks/>
              </p:cNvSpPr>
              <p:nvPr/>
            </p:nvSpPr>
            <p:spPr bwMode="auto">
              <a:xfrm>
                <a:off x="-4252913" y="4949825"/>
                <a:ext cx="309562" cy="363537"/>
              </a:xfrm>
              <a:custGeom>
                <a:avLst/>
                <a:gdLst>
                  <a:gd name="T0" fmla="*/ 495 w 498"/>
                  <a:gd name="T1" fmla="*/ 585 h 585"/>
                  <a:gd name="T2" fmla="*/ 451 w 498"/>
                  <a:gd name="T3" fmla="*/ 566 h 585"/>
                  <a:gd name="T4" fmla="*/ 287 w 498"/>
                  <a:gd name="T5" fmla="*/ 363 h 585"/>
                  <a:gd name="T6" fmla="*/ 195 w 498"/>
                  <a:gd name="T7" fmla="*/ 149 h 585"/>
                  <a:gd name="T8" fmla="*/ 135 w 498"/>
                  <a:gd name="T9" fmla="*/ 61 h 585"/>
                  <a:gd name="T10" fmla="*/ 43 w 498"/>
                  <a:gd name="T11" fmla="*/ 84 h 585"/>
                  <a:gd name="T12" fmla="*/ 36 w 498"/>
                  <a:gd name="T13" fmla="*/ 200 h 585"/>
                  <a:gd name="T14" fmla="*/ 67 w 498"/>
                  <a:gd name="T15" fmla="*/ 369 h 585"/>
                  <a:gd name="T16" fmla="*/ 63 w 498"/>
                  <a:gd name="T17" fmla="*/ 391 h 585"/>
                  <a:gd name="T18" fmla="*/ 42 w 498"/>
                  <a:gd name="T19" fmla="*/ 376 h 585"/>
                  <a:gd name="T20" fmla="*/ 26 w 498"/>
                  <a:gd name="T21" fmla="*/ 306 h 585"/>
                  <a:gd name="T22" fmla="*/ 10 w 498"/>
                  <a:gd name="T23" fmla="*/ 222 h 585"/>
                  <a:gd name="T24" fmla="*/ 35 w 498"/>
                  <a:gd name="T25" fmla="*/ 54 h 585"/>
                  <a:gd name="T26" fmla="*/ 158 w 498"/>
                  <a:gd name="T27" fmla="*/ 40 h 585"/>
                  <a:gd name="T28" fmla="*/ 233 w 498"/>
                  <a:gd name="T29" fmla="*/ 169 h 585"/>
                  <a:gd name="T30" fmla="*/ 494 w 498"/>
                  <a:gd name="T31" fmla="*/ 572 h 585"/>
                  <a:gd name="T32" fmla="*/ 498 w 498"/>
                  <a:gd name="T33" fmla="*/ 578 h 585"/>
                  <a:gd name="T34" fmla="*/ 495 w 498"/>
                  <a:gd name="T35" fmla="*/ 585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 h="585">
                    <a:moveTo>
                      <a:pt x="495" y="585"/>
                    </a:moveTo>
                    <a:cubicBezTo>
                      <a:pt x="480" y="579"/>
                      <a:pt x="464" y="575"/>
                      <a:pt x="451" y="566"/>
                    </a:cubicBezTo>
                    <a:cubicBezTo>
                      <a:pt x="377" y="514"/>
                      <a:pt x="326" y="443"/>
                      <a:pt x="287" y="363"/>
                    </a:cubicBezTo>
                    <a:cubicBezTo>
                      <a:pt x="253" y="293"/>
                      <a:pt x="224" y="221"/>
                      <a:pt x="195" y="149"/>
                    </a:cubicBezTo>
                    <a:cubicBezTo>
                      <a:pt x="181" y="115"/>
                      <a:pt x="163" y="84"/>
                      <a:pt x="135" y="61"/>
                    </a:cubicBezTo>
                    <a:cubicBezTo>
                      <a:pt x="97" y="30"/>
                      <a:pt x="62" y="38"/>
                      <a:pt x="43" y="84"/>
                    </a:cubicBezTo>
                    <a:cubicBezTo>
                      <a:pt x="27" y="122"/>
                      <a:pt x="29" y="161"/>
                      <a:pt x="36" y="200"/>
                    </a:cubicBezTo>
                    <a:cubicBezTo>
                      <a:pt x="46" y="257"/>
                      <a:pt x="57" y="313"/>
                      <a:pt x="67" y="369"/>
                    </a:cubicBezTo>
                    <a:cubicBezTo>
                      <a:pt x="69" y="376"/>
                      <a:pt x="65" y="383"/>
                      <a:pt x="63" y="391"/>
                    </a:cubicBezTo>
                    <a:cubicBezTo>
                      <a:pt x="56" y="386"/>
                      <a:pt x="44" y="382"/>
                      <a:pt x="42" y="376"/>
                    </a:cubicBezTo>
                    <a:cubicBezTo>
                      <a:pt x="35" y="353"/>
                      <a:pt x="31" y="330"/>
                      <a:pt x="26" y="306"/>
                    </a:cubicBezTo>
                    <a:cubicBezTo>
                      <a:pt x="21" y="278"/>
                      <a:pt x="16" y="250"/>
                      <a:pt x="10" y="222"/>
                    </a:cubicBezTo>
                    <a:cubicBezTo>
                      <a:pt x="0" y="163"/>
                      <a:pt x="5" y="106"/>
                      <a:pt x="35" y="54"/>
                    </a:cubicBezTo>
                    <a:cubicBezTo>
                      <a:pt x="64" y="5"/>
                      <a:pt x="118" y="0"/>
                      <a:pt x="158" y="40"/>
                    </a:cubicBezTo>
                    <a:cubicBezTo>
                      <a:pt x="195" y="77"/>
                      <a:pt x="215" y="122"/>
                      <a:pt x="233" y="169"/>
                    </a:cubicBezTo>
                    <a:cubicBezTo>
                      <a:pt x="291" y="322"/>
                      <a:pt x="370" y="462"/>
                      <a:pt x="494" y="572"/>
                    </a:cubicBezTo>
                    <a:cubicBezTo>
                      <a:pt x="496" y="574"/>
                      <a:pt x="497" y="576"/>
                      <a:pt x="498" y="578"/>
                    </a:cubicBezTo>
                    <a:cubicBezTo>
                      <a:pt x="497" y="581"/>
                      <a:pt x="496" y="583"/>
                      <a:pt x="495" y="5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8" name="Freeform 699"/>
              <p:cNvSpPr>
                <a:spLocks/>
              </p:cNvSpPr>
              <p:nvPr/>
            </p:nvSpPr>
            <p:spPr bwMode="auto">
              <a:xfrm>
                <a:off x="-4665663" y="4559300"/>
                <a:ext cx="661987" cy="239712"/>
              </a:xfrm>
              <a:custGeom>
                <a:avLst/>
                <a:gdLst>
                  <a:gd name="T0" fmla="*/ 1060 w 1065"/>
                  <a:gd name="T1" fmla="*/ 110 h 385"/>
                  <a:gd name="T2" fmla="*/ 1019 w 1065"/>
                  <a:gd name="T3" fmla="*/ 99 h 385"/>
                  <a:gd name="T4" fmla="*/ 851 w 1065"/>
                  <a:gd name="T5" fmla="*/ 48 h 385"/>
                  <a:gd name="T6" fmla="*/ 654 w 1065"/>
                  <a:gd name="T7" fmla="*/ 26 h 385"/>
                  <a:gd name="T8" fmla="*/ 503 w 1065"/>
                  <a:gd name="T9" fmla="*/ 54 h 385"/>
                  <a:gd name="T10" fmla="*/ 248 w 1065"/>
                  <a:gd name="T11" fmla="*/ 169 h 385"/>
                  <a:gd name="T12" fmla="*/ 131 w 1065"/>
                  <a:gd name="T13" fmla="*/ 260 h 385"/>
                  <a:gd name="T14" fmla="*/ 65 w 1065"/>
                  <a:gd name="T15" fmla="*/ 334 h 385"/>
                  <a:gd name="T16" fmla="*/ 0 w 1065"/>
                  <a:gd name="T17" fmla="*/ 385 h 385"/>
                  <a:gd name="T18" fmla="*/ 44 w 1065"/>
                  <a:gd name="T19" fmla="*/ 305 h 385"/>
                  <a:gd name="T20" fmla="*/ 167 w 1065"/>
                  <a:gd name="T21" fmla="*/ 202 h 385"/>
                  <a:gd name="T22" fmla="*/ 267 w 1065"/>
                  <a:gd name="T23" fmla="*/ 125 h 385"/>
                  <a:gd name="T24" fmla="*/ 531 w 1065"/>
                  <a:gd name="T25" fmla="*/ 25 h 385"/>
                  <a:gd name="T26" fmla="*/ 654 w 1065"/>
                  <a:gd name="T27" fmla="*/ 8 h 385"/>
                  <a:gd name="T28" fmla="*/ 910 w 1065"/>
                  <a:gd name="T29" fmla="*/ 37 h 385"/>
                  <a:gd name="T30" fmla="*/ 1023 w 1065"/>
                  <a:gd name="T31" fmla="*/ 71 h 385"/>
                  <a:gd name="T32" fmla="*/ 1053 w 1065"/>
                  <a:gd name="T33" fmla="*/ 86 h 385"/>
                  <a:gd name="T34" fmla="*/ 1065 w 1065"/>
                  <a:gd name="T35" fmla="*/ 105 h 385"/>
                  <a:gd name="T36" fmla="*/ 1060 w 1065"/>
                  <a:gd name="T37" fmla="*/ 11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5" h="385">
                    <a:moveTo>
                      <a:pt x="1060" y="110"/>
                    </a:moveTo>
                    <a:cubicBezTo>
                      <a:pt x="1047" y="106"/>
                      <a:pt x="1033" y="103"/>
                      <a:pt x="1019" y="99"/>
                    </a:cubicBezTo>
                    <a:cubicBezTo>
                      <a:pt x="963" y="81"/>
                      <a:pt x="908" y="62"/>
                      <a:pt x="851" y="48"/>
                    </a:cubicBezTo>
                    <a:cubicBezTo>
                      <a:pt x="787" y="31"/>
                      <a:pt x="722" y="14"/>
                      <a:pt x="654" y="26"/>
                    </a:cubicBezTo>
                    <a:cubicBezTo>
                      <a:pt x="604" y="34"/>
                      <a:pt x="554" y="47"/>
                      <a:pt x="503" y="54"/>
                    </a:cubicBezTo>
                    <a:cubicBezTo>
                      <a:pt x="407" y="67"/>
                      <a:pt x="325" y="113"/>
                      <a:pt x="248" y="169"/>
                    </a:cubicBezTo>
                    <a:cubicBezTo>
                      <a:pt x="208" y="198"/>
                      <a:pt x="168" y="227"/>
                      <a:pt x="131" y="260"/>
                    </a:cubicBezTo>
                    <a:cubicBezTo>
                      <a:pt x="106" y="281"/>
                      <a:pt x="86" y="308"/>
                      <a:pt x="65" y="334"/>
                    </a:cubicBezTo>
                    <a:cubicBezTo>
                      <a:pt x="48" y="355"/>
                      <a:pt x="32" y="376"/>
                      <a:pt x="0" y="385"/>
                    </a:cubicBezTo>
                    <a:cubicBezTo>
                      <a:pt x="8" y="352"/>
                      <a:pt x="22" y="325"/>
                      <a:pt x="44" y="305"/>
                    </a:cubicBezTo>
                    <a:cubicBezTo>
                      <a:pt x="83" y="269"/>
                      <a:pt x="126" y="235"/>
                      <a:pt x="167" y="202"/>
                    </a:cubicBezTo>
                    <a:cubicBezTo>
                      <a:pt x="200" y="175"/>
                      <a:pt x="234" y="151"/>
                      <a:pt x="267" y="125"/>
                    </a:cubicBezTo>
                    <a:cubicBezTo>
                      <a:pt x="344" y="62"/>
                      <a:pt x="433" y="33"/>
                      <a:pt x="531" y="25"/>
                    </a:cubicBezTo>
                    <a:cubicBezTo>
                      <a:pt x="572" y="22"/>
                      <a:pt x="613" y="12"/>
                      <a:pt x="654" y="8"/>
                    </a:cubicBezTo>
                    <a:cubicBezTo>
                      <a:pt x="741" y="0"/>
                      <a:pt x="826" y="14"/>
                      <a:pt x="910" y="37"/>
                    </a:cubicBezTo>
                    <a:cubicBezTo>
                      <a:pt x="948" y="48"/>
                      <a:pt x="985" y="60"/>
                      <a:pt x="1023" y="71"/>
                    </a:cubicBezTo>
                    <a:cubicBezTo>
                      <a:pt x="1033" y="75"/>
                      <a:pt x="1044" y="80"/>
                      <a:pt x="1053" y="86"/>
                    </a:cubicBezTo>
                    <a:cubicBezTo>
                      <a:pt x="1059" y="90"/>
                      <a:pt x="1061" y="98"/>
                      <a:pt x="1065" y="105"/>
                    </a:cubicBezTo>
                    <a:cubicBezTo>
                      <a:pt x="1064" y="107"/>
                      <a:pt x="1062" y="109"/>
                      <a:pt x="1060"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9" name="Freeform 700"/>
              <p:cNvSpPr>
                <a:spLocks/>
              </p:cNvSpPr>
              <p:nvPr/>
            </p:nvSpPr>
            <p:spPr bwMode="auto">
              <a:xfrm>
                <a:off x="-4260850" y="4629150"/>
                <a:ext cx="501650" cy="312737"/>
              </a:xfrm>
              <a:custGeom>
                <a:avLst/>
                <a:gdLst>
                  <a:gd name="T0" fmla="*/ 0 w 809"/>
                  <a:gd name="T1" fmla="*/ 34 h 503"/>
                  <a:gd name="T2" fmla="*/ 124 w 809"/>
                  <a:gd name="T3" fmla="*/ 4 h 503"/>
                  <a:gd name="T4" fmla="*/ 521 w 809"/>
                  <a:gd name="T5" fmla="*/ 159 h 503"/>
                  <a:gd name="T6" fmla="*/ 739 w 809"/>
                  <a:gd name="T7" fmla="*/ 393 h 503"/>
                  <a:gd name="T8" fmla="*/ 802 w 809"/>
                  <a:gd name="T9" fmla="*/ 468 h 503"/>
                  <a:gd name="T10" fmla="*/ 808 w 809"/>
                  <a:gd name="T11" fmla="*/ 476 h 503"/>
                  <a:gd name="T12" fmla="*/ 809 w 809"/>
                  <a:gd name="T13" fmla="*/ 503 h 503"/>
                  <a:gd name="T14" fmla="*/ 786 w 809"/>
                  <a:gd name="T15" fmla="*/ 493 h 503"/>
                  <a:gd name="T16" fmla="*/ 649 w 809"/>
                  <a:gd name="T17" fmla="*/ 330 h 503"/>
                  <a:gd name="T18" fmla="*/ 464 w 809"/>
                  <a:gd name="T19" fmla="*/ 159 h 503"/>
                  <a:gd name="T20" fmla="*/ 195 w 809"/>
                  <a:gd name="T21" fmla="*/ 42 h 503"/>
                  <a:gd name="T22" fmla="*/ 165 w 809"/>
                  <a:gd name="T23" fmla="*/ 32 h 503"/>
                  <a:gd name="T24" fmla="*/ 90 w 809"/>
                  <a:gd name="T25" fmla="*/ 37 h 503"/>
                  <a:gd name="T26" fmla="*/ 33 w 809"/>
                  <a:gd name="T27" fmla="*/ 48 h 503"/>
                  <a:gd name="T28" fmla="*/ 0 w 809"/>
                  <a:gd name="T29" fmla="*/ 42 h 503"/>
                  <a:gd name="T30" fmla="*/ 0 w 809"/>
                  <a:gd name="T31" fmla="*/ 34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9" h="503">
                    <a:moveTo>
                      <a:pt x="0" y="34"/>
                    </a:moveTo>
                    <a:cubicBezTo>
                      <a:pt x="37" y="6"/>
                      <a:pt x="80" y="0"/>
                      <a:pt x="124" y="4"/>
                    </a:cubicBezTo>
                    <a:cubicBezTo>
                      <a:pt x="270" y="20"/>
                      <a:pt x="405" y="68"/>
                      <a:pt x="521" y="159"/>
                    </a:cubicBezTo>
                    <a:cubicBezTo>
                      <a:pt x="605" y="226"/>
                      <a:pt x="678" y="304"/>
                      <a:pt x="739" y="393"/>
                    </a:cubicBezTo>
                    <a:cubicBezTo>
                      <a:pt x="758" y="420"/>
                      <a:pt x="781" y="443"/>
                      <a:pt x="802" y="468"/>
                    </a:cubicBezTo>
                    <a:cubicBezTo>
                      <a:pt x="804" y="471"/>
                      <a:pt x="808" y="473"/>
                      <a:pt x="808" y="476"/>
                    </a:cubicBezTo>
                    <a:cubicBezTo>
                      <a:pt x="809" y="485"/>
                      <a:pt x="809" y="494"/>
                      <a:pt x="809" y="503"/>
                    </a:cubicBezTo>
                    <a:cubicBezTo>
                      <a:pt x="801" y="500"/>
                      <a:pt x="791" y="499"/>
                      <a:pt x="786" y="493"/>
                    </a:cubicBezTo>
                    <a:cubicBezTo>
                      <a:pt x="740" y="439"/>
                      <a:pt x="698" y="381"/>
                      <a:pt x="649" y="330"/>
                    </a:cubicBezTo>
                    <a:cubicBezTo>
                      <a:pt x="591" y="269"/>
                      <a:pt x="532" y="207"/>
                      <a:pt x="464" y="159"/>
                    </a:cubicBezTo>
                    <a:cubicBezTo>
                      <a:pt x="384" y="102"/>
                      <a:pt x="297" y="51"/>
                      <a:pt x="195" y="42"/>
                    </a:cubicBezTo>
                    <a:cubicBezTo>
                      <a:pt x="184" y="41"/>
                      <a:pt x="175" y="32"/>
                      <a:pt x="165" y="32"/>
                    </a:cubicBezTo>
                    <a:cubicBezTo>
                      <a:pt x="140" y="32"/>
                      <a:pt x="115" y="34"/>
                      <a:pt x="90" y="37"/>
                    </a:cubicBezTo>
                    <a:cubicBezTo>
                      <a:pt x="71" y="39"/>
                      <a:pt x="52" y="46"/>
                      <a:pt x="33" y="48"/>
                    </a:cubicBezTo>
                    <a:cubicBezTo>
                      <a:pt x="22" y="49"/>
                      <a:pt x="11" y="44"/>
                      <a:pt x="0" y="42"/>
                    </a:cubicBezTo>
                    <a:cubicBezTo>
                      <a:pt x="0" y="39"/>
                      <a:pt x="0" y="37"/>
                      <a:pt x="0"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0" name="Freeform 701"/>
              <p:cNvSpPr>
                <a:spLocks/>
              </p:cNvSpPr>
              <p:nvPr/>
            </p:nvSpPr>
            <p:spPr bwMode="auto">
              <a:xfrm>
                <a:off x="-4706938" y="4376738"/>
                <a:ext cx="523875" cy="239712"/>
              </a:xfrm>
              <a:custGeom>
                <a:avLst/>
                <a:gdLst>
                  <a:gd name="T0" fmla="*/ 843 w 843"/>
                  <a:gd name="T1" fmla="*/ 21 h 385"/>
                  <a:gd name="T2" fmla="*/ 781 w 843"/>
                  <a:gd name="T3" fmla="*/ 34 h 385"/>
                  <a:gd name="T4" fmla="*/ 389 w 843"/>
                  <a:gd name="T5" fmla="*/ 144 h 385"/>
                  <a:gd name="T6" fmla="*/ 169 w 843"/>
                  <a:gd name="T7" fmla="*/ 265 h 385"/>
                  <a:gd name="T8" fmla="*/ 0 w 843"/>
                  <a:gd name="T9" fmla="*/ 385 h 385"/>
                  <a:gd name="T10" fmla="*/ 12 w 843"/>
                  <a:gd name="T11" fmla="*/ 353 h 385"/>
                  <a:gd name="T12" fmla="*/ 80 w 843"/>
                  <a:gd name="T13" fmla="*/ 284 h 385"/>
                  <a:gd name="T14" fmla="*/ 568 w 843"/>
                  <a:gd name="T15" fmla="*/ 39 h 385"/>
                  <a:gd name="T16" fmla="*/ 834 w 843"/>
                  <a:gd name="T17" fmla="*/ 12 h 385"/>
                  <a:gd name="T18" fmla="*/ 843 w 843"/>
                  <a:gd name="T19" fmla="*/ 14 h 385"/>
                  <a:gd name="T20" fmla="*/ 843 w 843"/>
                  <a:gd name="T21" fmla="*/ 2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3" h="385">
                    <a:moveTo>
                      <a:pt x="843" y="21"/>
                    </a:moveTo>
                    <a:cubicBezTo>
                      <a:pt x="823" y="25"/>
                      <a:pt x="802" y="34"/>
                      <a:pt x="781" y="34"/>
                    </a:cubicBezTo>
                    <a:cubicBezTo>
                      <a:pt x="639" y="31"/>
                      <a:pt x="513" y="83"/>
                      <a:pt x="389" y="144"/>
                    </a:cubicBezTo>
                    <a:cubicBezTo>
                      <a:pt x="314" y="181"/>
                      <a:pt x="240" y="221"/>
                      <a:pt x="169" y="265"/>
                    </a:cubicBezTo>
                    <a:cubicBezTo>
                      <a:pt x="112" y="300"/>
                      <a:pt x="59" y="342"/>
                      <a:pt x="0" y="385"/>
                    </a:cubicBezTo>
                    <a:cubicBezTo>
                      <a:pt x="5" y="371"/>
                      <a:pt x="7" y="362"/>
                      <a:pt x="12" y="353"/>
                    </a:cubicBezTo>
                    <a:cubicBezTo>
                      <a:pt x="27" y="323"/>
                      <a:pt x="51" y="301"/>
                      <a:pt x="80" y="284"/>
                    </a:cubicBezTo>
                    <a:cubicBezTo>
                      <a:pt x="238" y="193"/>
                      <a:pt x="394" y="99"/>
                      <a:pt x="568" y="39"/>
                    </a:cubicBezTo>
                    <a:cubicBezTo>
                      <a:pt x="653" y="10"/>
                      <a:pt x="743" y="0"/>
                      <a:pt x="834" y="12"/>
                    </a:cubicBezTo>
                    <a:cubicBezTo>
                      <a:pt x="837" y="12"/>
                      <a:pt x="840" y="13"/>
                      <a:pt x="843" y="14"/>
                    </a:cubicBezTo>
                    <a:cubicBezTo>
                      <a:pt x="843" y="17"/>
                      <a:pt x="843" y="19"/>
                      <a:pt x="843"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1" name="Freeform 702"/>
              <p:cNvSpPr>
                <a:spLocks/>
              </p:cNvSpPr>
              <p:nvPr/>
            </p:nvSpPr>
            <p:spPr bwMode="auto">
              <a:xfrm>
                <a:off x="-4557713" y="4449763"/>
                <a:ext cx="542925" cy="142875"/>
              </a:xfrm>
              <a:custGeom>
                <a:avLst/>
                <a:gdLst>
                  <a:gd name="T0" fmla="*/ 871 w 874"/>
                  <a:gd name="T1" fmla="*/ 92 h 231"/>
                  <a:gd name="T2" fmla="*/ 827 w 874"/>
                  <a:gd name="T3" fmla="*/ 82 h 231"/>
                  <a:gd name="T4" fmla="*/ 346 w 874"/>
                  <a:gd name="T5" fmla="*/ 69 h 231"/>
                  <a:gd name="T6" fmla="*/ 185 w 874"/>
                  <a:gd name="T7" fmla="*/ 144 h 231"/>
                  <a:gd name="T8" fmla="*/ 53 w 874"/>
                  <a:gd name="T9" fmla="*/ 215 h 231"/>
                  <a:gd name="T10" fmla="*/ 3 w 874"/>
                  <a:gd name="T11" fmla="*/ 231 h 231"/>
                  <a:gd name="T12" fmla="*/ 0 w 874"/>
                  <a:gd name="T13" fmla="*/ 223 h 231"/>
                  <a:gd name="T14" fmla="*/ 57 w 874"/>
                  <a:gd name="T15" fmla="*/ 184 h 231"/>
                  <a:gd name="T16" fmla="*/ 367 w 874"/>
                  <a:gd name="T17" fmla="*/ 38 h 231"/>
                  <a:gd name="T18" fmla="*/ 498 w 874"/>
                  <a:gd name="T19" fmla="*/ 13 h 231"/>
                  <a:gd name="T20" fmla="*/ 553 w 874"/>
                  <a:gd name="T21" fmla="*/ 3 h 231"/>
                  <a:gd name="T22" fmla="*/ 656 w 874"/>
                  <a:gd name="T23" fmla="*/ 9 h 231"/>
                  <a:gd name="T24" fmla="*/ 856 w 874"/>
                  <a:gd name="T25" fmla="*/ 76 h 231"/>
                  <a:gd name="T26" fmla="*/ 874 w 874"/>
                  <a:gd name="T27" fmla="*/ 86 h 231"/>
                  <a:gd name="T28" fmla="*/ 871 w 874"/>
                  <a:gd name="T29" fmla="*/ 9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4" h="231">
                    <a:moveTo>
                      <a:pt x="871" y="92"/>
                    </a:moveTo>
                    <a:cubicBezTo>
                      <a:pt x="857" y="89"/>
                      <a:pt x="841" y="87"/>
                      <a:pt x="827" y="82"/>
                    </a:cubicBezTo>
                    <a:cubicBezTo>
                      <a:pt x="668" y="26"/>
                      <a:pt x="506" y="26"/>
                      <a:pt x="346" y="69"/>
                    </a:cubicBezTo>
                    <a:cubicBezTo>
                      <a:pt x="289" y="85"/>
                      <a:pt x="238" y="117"/>
                      <a:pt x="185" y="144"/>
                    </a:cubicBezTo>
                    <a:cubicBezTo>
                      <a:pt x="140" y="166"/>
                      <a:pt x="97" y="192"/>
                      <a:pt x="53" y="215"/>
                    </a:cubicBezTo>
                    <a:cubicBezTo>
                      <a:pt x="38" y="223"/>
                      <a:pt x="20" y="226"/>
                      <a:pt x="3" y="231"/>
                    </a:cubicBezTo>
                    <a:cubicBezTo>
                      <a:pt x="2" y="228"/>
                      <a:pt x="1" y="226"/>
                      <a:pt x="0" y="223"/>
                    </a:cubicBezTo>
                    <a:cubicBezTo>
                      <a:pt x="19" y="210"/>
                      <a:pt x="37" y="195"/>
                      <a:pt x="57" y="184"/>
                    </a:cubicBezTo>
                    <a:cubicBezTo>
                      <a:pt x="158" y="130"/>
                      <a:pt x="254" y="67"/>
                      <a:pt x="367" y="38"/>
                    </a:cubicBezTo>
                    <a:cubicBezTo>
                      <a:pt x="410" y="27"/>
                      <a:pt x="454" y="21"/>
                      <a:pt x="498" y="13"/>
                    </a:cubicBezTo>
                    <a:cubicBezTo>
                      <a:pt x="516" y="10"/>
                      <a:pt x="534" y="4"/>
                      <a:pt x="553" y="3"/>
                    </a:cubicBezTo>
                    <a:cubicBezTo>
                      <a:pt x="587" y="3"/>
                      <a:pt x="623" y="0"/>
                      <a:pt x="656" y="9"/>
                    </a:cubicBezTo>
                    <a:cubicBezTo>
                      <a:pt x="723" y="27"/>
                      <a:pt x="789" y="53"/>
                      <a:pt x="856" y="76"/>
                    </a:cubicBezTo>
                    <a:cubicBezTo>
                      <a:pt x="862" y="78"/>
                      <a:pt x="868" y="82"/>
                      <a:pt x="874" y="86"/>
                    </a:cubicBezTo>
                    <a:cubicBezTo>
                      <a:pt x="873" y="88"/>
                      <a:pt x="872" y="90"/>
                      <a:pt x="871" y="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2" name="Freeform 703"/>
              <p:cNvSpPr>
                <a:spLocks/>
              </p:cNvSpPr>
              <p:nvPr/>
            </p:nvSpPr>
            <p:spPr bwMode="auto">
              <a:xfrm>
                <a:off x="-4211638" y="5008563"/>
                <a:ext cx="212725" cy="363537"/>
              </a:xfrm>
              <a:custGeom>
                <a:avLst/>
                <a:gdLst>
                  <a:gd name="T0" fmla="*/ 343 w 343"/>
                  <a:gd name="T1" fmla="*/ 570 h 587"/>
                  <a:gd name="T2" fmla="*/ 297 w 343"/>
                  <a:gd name="T3" fmla="*/ 572 h 587"/>
                  <a:gd name="T4" fmla="*/ 183 w 343"/>
                  <a:gd name="T5" fmla="*/ 482 h 587"/>
                  <a:gd name="T6" fmla="*/ 56 w 343"/>
                  <a:gd name="T7" fmla="*/ 284 h 587"/>
                  <a:gd name="T8" fmla="*/ 0 w 343"/>
                  <a:gd name="T9" fmla="*/ 22 h 587"/>
                  <a:gd name="T10" fmla="*/ 9 w 343"/>
                  <a:gd name="T11" fmla="*/ 0 h 587"/>
                  <a:gd name="T12" fmla="*/ 26 w 343"/>
                  <a:gd name="T13" fmla="*/ 19 h 587"/>
                  <a:gd name="T14" fmla="*/ 34 w 343"/>
                  <a:gd name="T15" fmla="*/ 58 h 587"/>
                  <a:gd name="T16" fmla="*/ 112 w 343"/>
                  <a:gd name="T17" fmla="*/ 318 h 587"/>
                  <a:gd name="T18" fmla="*/ 217 w 343"/>
                  <a:gd name="T19" fmla="*/ 461 h 587"/>
                  <a:gd name="T20" fmla="*/ 330 w 343"/>
                  <a:gd name="T21" fmla="*/ 559 h 587"/>
                  <a:gd name="T22" fmla="*/ 343 w 343"/>
                  <a:gd name="T23" fmla="*/ 57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87">
                    <a:moveTo>
                      <a:pt x="343" y="570"/>
                    </a:moveTo>
                    <a:cubicBezTo>
                      <a:pt x="325" y="587"/>
                      <a:pt x="310" y="582"/>
                      <a:pt x="297" y="572"/>
                    </a:cubicBezTo>
                    <a:cubicBezTo>
                      <a:pt x="258" y="543"/>
                      <a:pt x="219" y="514"/>
                      <a:pt x="183" y="482"/>
                    </a:cubicBezTo>
                    <a:cubicBezTo>
                      <a:pt x="121" y="429"/>
                      <a:pt x="87" y="357"/>
                      <a:pt x="56" y="284"/>
                    </a:cubicBezTo>
                    <a:cubicBezTo>
                      <a:pt x="20" y="200"/>
                      <a:pt x="0" y="113"/>
                      <a:pt x="0" y="22"/>
                    </a:cubicBezTo>
                    <a:cubicBezTo>
                      <a:pt x="0" y="15"/>
                      <a:pt x="6" y="8"/>
                      <a:pt x="9" y="0"/>
                    </a:cubicBezTo>
                    <a:cubicBezTo>
                      <a:pt x="14" y="7"/>
                      <a:pt x="23" y="12"/>
                      <a:pt x="26" y="19"/>
                    </a:cubicBezTo>
                    <a:cubicBezTo>
                      <a:pt x="30" y="31"/>
                      <a:pt x="32" y="45"/>
                      <a:pt x="34" y="58"/>
                    </a:cubicBezTo>
                    <a:cubicBezTo>
                      <a:pt x="47" y="148"/>
                      <a:pt x="74" y="234"/>
                      <a:pt x="112" y="318"/>
                    </a:cubicBezTo>
                    <a:cubicBezTo>
                      <a:pt x="137" y="375"/>
                      <a:pt x="171" y="421"/>
                      <a:pt x="217" y="461"/>
                    </a:cubicBezTo>
                    <a:cubicBezTo>
                      <a:pt x="254" y="493"/>
                      <a:pt x="292" y="526"/>
                      <a:pt x="330" y="559"/>
                    </a:cubicBezTo>
                    <a:cubicBezTo>
                      <a:pt x="334" y="562"/>
                      <a:pt x="338" y="566"/>
                      <a:pt x="343" y="5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6" name="Freeform 704"/>
              <p:cNvSpPr>
                <a:spLocks/>
              </p:cNvSpPr>
              <p:nvPr/>
            </p:nvSpPr>
            <p:spPr bwMode="auto">
              <a:xfrm>
                <a:off x="-4471988" y="4927600"/>
                <a:ext cx="146050" cy="538162"/>
              </a:xfrm>
              <a:custGeom>
                <a:avLst/>
                <a:gdLst>
                  <a:gd name="T0" fmla="*/ 96 w 236"/>
                  <a:gd name="T1" fmla="*/ 3 h 868"/>
                  <a:gd name="T2" fmla="*/ 71 w 236"/>
                  <a:gd name="T3" fmla="*/ 74 h 868"/>
                  <a:gd name="T4" fmla="*/ 35 w 236"/>
                  <a:gd name="T5" fmla="*/ 375 h 868"/>
                  <a:gd name="T6" fmla="*/ 158 w 236"/>
                  <a:gd name="T7" fmla="*/ 761 h 868"/>
                  <a:gd name="T8" fmla="*/ 186 w 236"/>
                  <a:gd name="T9" fmla="*/ 807 h 868"/>
                  <a:gd name="T10" fmla="*/ 217 w 236"/>
                  <a:gd name="T11" fmla="*/ 833 h 868"/>
                  <a:gd name="T12" fmla="*/ 229 w 236"/>
                  <a:gd name="T13" fmla="*/ 841 h 868"/>
                  <a:gd name="T14" fmla="*/ 234 w 236"/>
                  <a:gd name="T15" fmla="*/ 858 h 868"/>
                  <a:gd name="T16" fmla="*/ 217 w 236"/>
                  <a:gd name="T17" fmla="*/ 867 h 868"/>
                  <a:gd name="T18" fmla="*/ 194 w 236"/>
                  <a:gd name="T19" fmla="*/ 855 h 868"/>
                  <a:gd name="T20" fmla="*/ 142 w 236"/>
                  <a:gd name="T21" fmla="*/ 786 h 868"/>
                  <a:gd name="T22" fmla="*/ 43 w 236"/>
                  <a:gd name="T23" fmla="*/ 546 h 868"/>
                  <a:gd name="T24" fmla="*/ 7 w 236"/>
                  <a:gd name="T25" fmla="*/ 308 h 868"/>
                  <a:gd name="T26" fmla="*/ 55 w 236"/>
                  <a:gd name="T27" fmla="*/ 50 h 868"/>
                  <a:gd name="T28" fmla="*/ 90 w 236"/>
                  <a:gd name="T29" fmla="*/ 0 h 868"/>
                  <a:gd name="T30" fmla="*/ 96 w 236"/>
                  <a:gd name="T31" fmla="*/ 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6" h="868">
                    <a:moveTo>
                      <a:pt x="96" y="3"/>
                    </a:moveTo>
                    <a:cubicBezTo>
                      <a:pt x="88" y="27"/>
                      <a:pt x="81" y="51"/>
                      <a:pt x="71" y="74"/>
                    </a:cubicBezTo>
                    <a:cubicBezTo>
                      <a:pt x="29" y="171"/>
                      <a:pt x="20" y="271"/>
                      <a:pt x="35" y="375"/>
                    </a:cubicBezTo>
                    <a:cubicBezTo>
                      <a:pt x="54" y="511"/>
                      <a:pt x="93" y="640"/>
                      <a:pt x="158" y="761"/>
                    </a:cubicBezTo>
                    <a:cubicBezTo>
                      <a:pt x="166" y="777"/>
                      <a:pt x="175" y="793"/>
                      <a:pt x="186" y="807"/>
                    </a:cubicBezTo>
                    <a:cubicBezTo>
                      <a:pt x="195" y="817"/>
                      <a:pt x="207" y="825"/>
                      <a:pt x="217" y="833"/>
                    </a:cubicBezTo>
                    <a:cubicBezTo>
                      <a:pt x="221" y="836"/>
                      <a:pt x="226" y="837"/>
                      <a:pt x="229" y="841"/>
                    </a:cubicBezTo>
                    <a:cubicBezTo>
                      <a:pt x="232" y="846"/>
                      <a:pt x="236" y="854"/>
                      <a:pt x="234" y="858"/>
                    </a:cubicBezTo>
                    <a:cubicBezTo>
                      <a:pt x="232" y="863"/>
                      <a:pt x="223" y="868"/>
                      <a:pt x="217" y="867"/>
                    </a:cubicBezTo>
                    <a:cubicBezTo>
                      <a:pt x="209" y="866"/>
                      <a:pt x="199" y="861"/>
                      <a:pt x="194" y="855"/>
                    </a:cubicBezTo>
                    <a:cubicBezTo>
                      <a:pt x="176" y="833"/>
                      <a:pt x="158" y="810"/>
                      <a:pt x="142" y="786"/>
                    </a:cubicBezTo>
                    <a:cubicBezTo>
                      <a:pt x="92" y="714"/>
                      <a:pt x="61" y="632"/>
                      <a:pt x="43" y="546"/>
                    </a:cubicBezTo>
                    <a:cubicBezTo>
                      <a:pt x="27" y="468"/>
                      <a:pt x="13" y="388"/>
                      <a:pt x="7" y="308"/>
                    </a:cubicBezTo>
                    <a:cubicBezTo>
                      <a:pt x="0" y="219"/>
                      <a:pt x="12" y="131"/>
                      <a:pt x="55" y="50"/>
                    </a:cubicBezTo>
                    <a:cubicBezTo>
                      <a:pt x="65" y="32"/>
                      <a:pt x="78" y="17"/>
                      <a:pt x="90" y="0"/>
                    </a:cubicBezTo>
                    <a:cubicBezTo>
                      <a:pt x="92" y="1"/>
                      <a:pt x="94" y="2"/>
                      <a:pt x="9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7" name="Freeform 705"/>
              <p:cNvSpPr>
                <a:spLocks/>
              </p:cNvSpPr>
              <p:nvPr/>
            </p:nvSpPr>
            <p:spPr bwMode="auto">
              <a:xfrm>
                <a:off x="-4706938" y="4346575"/>
                <a:ext cx="481012" cy="214312"/>
              </a:xfrm>
              <a:custGeom>
                <a:avLst/>
                <a:gdLst>
                  <a:gd name="T0" fmla="*/ 0 w 773"/>
                  <a:gd name="T1" fmla="*/ 346 h 346"/>
                  <a:gd name="T2" fmla="*/ 52 w 773"/>
                  <a:gd name="T3" fmla="*/ 273 h 346"/>
                  <a:gd name="T4" fmla="*/ 87 w 773"/>
                  <a:gd name="T5" fmla="*/ 250 h 346"/>
                  <a:gd name="T6" fmla="*/ 507 w 773"/>
                  <a:gd name="T7" fmla="*/ 47 h 346"/>
                  <a:gd name="T8" fmla="*/ 728 w 773"/>
                  <a:gd name="T9" fmla="*/ 1 h 346"/>
                  <a:gd name="T10" fmla="*/ 772 w 773"/>
                  <a:gd name="T11" fmla="*/ 6 h 346"/>
                  <a:gd name="T12" fmla="*/ 773 w 773"/>
                  <a:gd name="T13" fmla="*/ 14 h 346"/>
                  <a:gd name="T14" fmla="*/ 723 w 773"/>
                  <a:gd name="T15" fmla="*/ 25 h 346"/>
                  <a:gd name="T16" fmla="*/ 493 w 773"/>
                  <a:gd name="T17" fmla="*/ 80 h 346"/>
                  <a:gd name="T18" fmla="*/ 265 w 773"/>
                  <a:gd name="T19" fmla="*/ 193 h 346"/>
                  <a:gd name="T20" fmla="*/ 8 w 773"/>
                  <a:gd name="T21" fmla="*/ 344 h 346"/>
                  <a:gd name="T22" fmla="*/ 0 w 773"/>
                  <a:gd name="T23"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3" h="346">
                    <a:moveTo>
                      <a:pt x="0" y="346"/>
                    </a:moveTo>
                    <a:cubicBezTo>
                      <a:pt x="10" y="314"/>
                      <a:pt x="29" y="292"/>
                      <a:pt x="52" y="273"/>
                    </a:cubicBezTo>
                    <a:cubicBezTo>
                      <a:pt x="63" y="265"/>
                      <a:pt x="74" y="256"/>
                      <a:pt x="87" y="250"/>
                    </a:cubicBezTo>
                    <a:cubicBezTo>
                      <a:pt x="226" y="182"/>
                      <a:pt x="366" y="112"/>
                      <a:pt x="507" y="47"/>
                    </a:cubicBezTo>
                    <a:cubicBezTo>
                      <a:pt x="576" y="15"/>
                      <a:pt x="651" y="0"/>
                      <a:pt x="728" y="1"/>
                    </a:cubicBezTo>
                    <a:cubicBezTo>
                      <a:pt x="743" y="1"/>
                      <a:pt x="758" y="4"/>
                      <a:pt x="772" y="6"/>
                    </a:cubicBezTo>
                    <a:cubicBezTo>
                      <a:pt x="773" y="9"/>
                      <a:pt x="773" y="12"/>
                      <a:pt x="773" y="14"/>
                    </a:cubicBezTo>
                    <a:cubicBezTo>
                      <a:pt x="757" y="18"/>
                      <a:pt x="740" y="23"/>
                      <a:pt x="723" y="25"/>
                    </a:cubicBezTo>
                    <a:cubicBezTo>
                      <a:pt x="644" y="34"/>
                      <a:pt x="568" y="51"/>
                      <a:pt x="493" y="80"/>
                    </a:cubicBezTo>
                    <a:cubicBezTo>
                      <a:pt x="413" y="111"/>
                      <a:pt x="340" y="154"/>
                      <a:pt x="265" y="193"/>
                    </a:cubicBezTo>
                    <a:cubicBezTo>
                      <a:pt x="176" y="239"/>
                      <a:pt x="89" y="286"/>
                      <a:pt x="8" y="344"/>
                    </a:cubicBezTo>
                    <a:cubicBezTo>
                      <a:pt x="7" y="345"/>
                      <a:pt x="5" y="345"/>
                      <a:pt x="0" y="3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8" name="Freeform 706"/>
              <p:cNvSpPr>
                <a:spLocks/>
              </p:cNvSpPr>
              <p:nvPr/>
            </p:nvSpPr>
            <p:spPr bwMode="auto">
              <a:xfrm>
                <a:off x="-4100513" y="4441825"/>
                <a:ext cx="400050" cy="276225"/>
              </a:xfrm>
              <a:custGeom>
                <a:avLst/>
                <a:gdLst>
                  <a:gd name="T0" fmla="*/ 639 w 644"/>
                  <a:gd name="T1" fmla="*/ 446 h 446"/>
                  <a:gd name="T2" fmla="*/ 618 w 644"/>
                  <a:gd name="T3" fmla="*/ 430 h 446"/>
                  <a:gd name="T4" fmla="*/ 478 w 644"/>
                  <a:gd name="T5" fmla="*/ 296 h 446"/>
                  <a:gd name="T6" fmla="*/ 379 w 644"/>
                  <a:gd name="T7" fmla="*/ 204 h 446"/>
                  <a:gd name="T8" fmla="*/ 273 w 644"/>
                  <a:gd name="T9" fmla="*/ 137 h 446"/>
                  <a:gd name="T10" fmla="*/ 172 w 644"/>
                  <a:gd name="T11" fmla="*/ 82 h 446"/>
                  <a:gd name="T12" fmla="*/ 77 w 644"/>
                  <a:gd name="T13" fmla="*/ 47 h 446"/>
                  <a:gd name="T14" fmla="*/ 20 w 644"/>
                  <a:gd name="T15" fmla="*/ 24 h 446"/>
                  <a:gd name="T16" fmla="*/ 0 w 644"/>
                  <a:gd name="T17" fmla="*/ 0 h 446"/>
                  <a:gd name="T18" fmla="*/ 133 w 644"/>
                  <a:gd name="T19" fmla="*/ 35 h 446"/>
                  <a:gd name="T20" fmla="*/ 509 w 644"/>
                  <a:gd name="T21" fmla="*/ 281 h 446"/>
                  <a:gd name="T22" fmla="*/ 622 w 644"/>
                  <a:gd name="T23" fmla="*/ 404 h 446"/>
                  <a:gd name="T24" fmla="*/ 644 w 644"/>
                  <a:gd name="T25" fmla="*/ 441 h 446"/>
                  <a:gd name="T26" fmla="*/ 639 w 644"/>
                  <a:gd name="T2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446">
                    <a:moveTo>
                      <a:pt x="639" y="446"/>
                    </a:moveTo>
                    <a:cubicBezTo>
                      <a:pt x="632" y="441"/>
                      <a:pt x="624" y="436"/>
                      <a:pt x="618" y="430"/>
                    </a:cubicBezTo>
                    <a:cubicBezTo>
                      <a:pt x="571" y="386"/>
                      <a:pt x="525" y="341"/>
                      <a:pt x="478" y="296"/>
                    </a:cubicBezTo>
                    <a:cubicBezTo>
                      <a:pt x="445" y="265"/>
                      <a:pt x="414" y="232"/>
                      <a:pt x="379" y="204"/>
                    </a:cubicBezTo>
                    <a:cubicBezTo>
                      <a:pt x="346" y="179"/>
                      <a:pt x="309" y="159"/>
                      <a:pt x="273" y="137"/>
                    </a:cubicBezTo>
                    <a:cubicBezTo>
                      <a:pt x="240" y="118"/>
                      <a:pt x="206" y="98"/>
                      <a:pt x="172" y="82"/>
                    </a:cubicBezTo>
                    <a:cubicBezTo>
                      <a:pt x="141" y="68"/>
                      <a:pt x="108" y="59"/>
                      <a:pt x="77" y="47"/>
                    </a:cubicBezTo>
                    <a:cubicBezTo>
                      <a:pt x="57" y="40"/>
                      <a:pt x="38" y="33"/>
                      <a:pt x="20" y="24"/>
                    </a:cubicBezTo>
                    <a:cubicBezTo>
                      <a:pt x="11" y="19"/>
                      <a:pt x="5" y="9"/>
                      <a:pt x="0" y="0"/>
                    </a:cubicBezTo>
                    <a:cubicBezTo>
                      <a:pt x="47" y="4"/>
                      <a:pt x="91" y="18"/>
                      <a:pt x="133" y="35"/>
                    </a:cubicBezTo>
                    <a:cubicBezTo>
                      <a:pt x="275" y="92"/>
                      <a:pt x="398" y="177"/>
                      <a:pt x="509" y="281"/>
                    </a:cubicBezTo>
                    <a:cubicBezTo>
                      <a:pt x="550" y="319"/>
                      <a:pt x="592" y="356"/>
                      <a:pt x="622" y="404"/>
                    </a:cubicBezTo>
                    <a:cubicBezTo>
                      <a:pt x="629" y="416"/>
                      <a:pt x="637" y="429"/>
                      <a:pt x="644" y="441"/>
                    </a:cubicBezTo>
                    <a:cubicBezTo>
                      <a:pt x="642" y="443"/>
                      <a:pt x="641" y="444"/>
                      <a:pt x="639" y="4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9" name="Freeform 707"/>
              <p:cNvSpPr>
                <a:spLocks/>
              </p:cNvSpPr>
              <p:nvPr/>
            </p:nvSpPr>
            <p:spPr bwMode="auto">
              <a:xfrm>
                <a:off x="-4386263" y="4484688"/>
                <a:ext cx="508000" cy="101600"/>
              </a:xfrm>
              <a:custGeom>
                <a:avLst/>
                <a:gdLst>
                  <a:gd name="T0" fmla="*/ 0 w 817"/>
                  <a:gd name="T1" fmla="*/ 73 h 166"/>
                  <a:gd name="T2" fmla="*/ 197 w 817"/>
                  <a:gd name="T3" fmla="*/ 22 h 166"/>
                  <a:gd name="T4" fmla="*/ 567 w 817"/>
                  <a:gd name="T5" fmla="*/ 60 h 166"/>
                  <a:gd name="T6" fmla="*/ 776 w 817"/>
                  <a:gd name="T7" fmla="*/ 126 h 166"/>
                  <a:gd name="T8" fmla="*/ 814 w 817"/>
                  <a:gd name="T9" fmla="*/ 151 h 166"/>
                  <a:gd name="T10" fmla="*/ 817 w 817"/>
                  <a:gd name="T11" fmla="*/ 165 h 166"/>
                  <a:gd name="T12" fmla="*/ 806 w 817"/>
                  <a:gd name="T13" fmla="*/ 164 h 166"/>
                  <a:gd name="T14" fmla="*/ 606 w 817"/>
                  <a:gd name="T15" fmla="*/ 100 h 166"/>
                  <a:gd name="T16" fmla="*/ 420 w 817"/>
                  <a:gd name="T17" fmla="*/ 58 h 166"/>
                  <a:gd name="T18" fmla="*/ 90 w 817"/>
                  <a:gd name="T19" fmla="*/ 68 h 166"/>
                  <a:gd name="T20" fmla="*/ 0 w 817"/>
                  <a:gd name="T21" fmla="*/ 7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166">
                    <a:moveTo>
                      <a:pt x="0" y="73"/>
                    </a:moveTo>
                    <a:cubicBezTo>
                      <a:pt x="66" y="45"/>
                      <a:pt x="132" y="33"/>
                      <a:pt x="197" y="22"/>
                    </a:cubicBezTo>
                    <a:cubicBezTo>
                      <a:pt x="324" y="0"/>
                      <a:pt x="446" y="29"/>
                      <a:pt x="567" y="60"/>
                    </a:cubicBezTo>
                    <a:cubicBezTo>
                      <a:pt x="638" y="78"/>
                      <a:pt x="710" y="93"/>
                      <a:pt x="776" y="126"/>
                    </a:cubicBezTo>
                    <a:cubicBezTo>
                      <a:pt x="789" y="133"/>
                      <a:pt x="802" y="142"/>
                      <a:pt x="814" y="151"/>
                    </a:cubicBezTo>
                    <a:cubicBezTo>
                      <a:pt x="817" y="153"/>
                      <a:pt x="816" y="160"/>
                      <a:pt x="817" y="165"/>
                    </a:cubicBezTo>
                    <a:cubicBezTo>
                      <a:pt x="813" y="165"/>
                      <a:pt x="809" y="166"/>
                      <a:pt x="806" y="164"/>
                    </a:cubicBezTo>
                    <a:cubicBezTo>
                      <a:pt x="745" y="125"/>
                      <a:pt x="676" y="114"/>
                      <a:pt x="606" y="100"/>
                    </a:cubicBezTo>
                    <a:cubicBezTo>
                      <a:pt x="544" y="88"/>
                      <a:pt x="482" y="70"/>
                      <a:pt x="420" y="58"/>
                    </a:cubicBezTo>
                    <a:cubicBezTo>
                      <a:pt x="309" y="37"/>
                      <a:pt x="199" y="31"/>
                      <a:pt x="90" y="68"/>
                    </a:cubicBezTo>
                    <a:cubicBezTo>
                      <a:pt x="63" y="77"/>
                      <a:pt x="34" y="83"/>
                      <a:pt x="0" y="7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0" name="Freeform 708"/>
              <p:cNvSpPr>
                <a:spLocks/>
              </p:cNvSpPr>
              <p:nvPr/>
            </p:nvSpPr>
            <p:spPr bwMode="auto">
              <a:xfrm>
                <a:off x="-4164013" y="5067300"/>
                <a:ext cx="223837" cy="288925"/>
              </a:xfrm>
              <a:custGeom>
                <a:avLst/>
                <a:gdLst>
                  <a:gd name="T0" fmla="*/ 0 w 360"/>
                  <a:gd name="T1" fmla="*/ 3 h 465"/>
                  <a:gd name="T2" fmla="*/ 41 w 360"/>
                  <a:gd name="T3" fmla="*/ 26 h 465"/>
                  <a:gd name="T4" fmla="*/ 62 w 360"/>
                  <a:gd name="T5" fmla="*/ 93 h 465"/>
                  <a:gd name="T6" fmla="*/ 113 w 360"/>
                  <a:gd name="T7" fmla="*/ 177 h 465"/>
                  <a:gd name="T8" fmla="*/ 118 w 360"/>
                  <a:gd name="T9" fmla="*/ 185 h 465"/>
                  <a:gd name="T10" fmla="*/ 299 w 360"/>
                  <a:gd name="T11" fmla="*/ 407 h 465"/>
                  <a:gd name="T12" fmla="*/ 337 w 360"/>
                  <a:gd name="T13" fmla="*/ 429 h 465"/>
                  <a:gd name="T14" fmla="*/ 354 w 360"/>
                  <a:gd name="T15" fmla="*/ 442 h 465"/>
                  <a:gd name="T16" fmla="*/ 358 w 360"/>
                  <a:gd name="T17" fmla="*/ 459 h 465"/>
                  <a:gd name="T18" fmla="*/ 341 w 360"/>
                  <a:gd name="T19" fmla="*/ 465 h 465"/>
                  <a:gd name="T20" fmla="*/ 322 w 360"/>
                  <a:gd name="T21" fmla="*/ 459 h 465"/>
                  <a:gd name="T22" fmla="*/ 129 w 360"/>
                  <a:gd name="T23" fmla="*/ 294 h 465"/>
                  <a:gd name="T24" fmla="*/ 2 w 360"/>
                  <a:gd name="T25" fmla="*/ 20 h 465"/>
                  <a:gd name="T26" fmla="*/ 0 w 360"/>
                  <a:gd name="T27" fmla="*/ 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465">
                    <a:moveTo>
                      <a:pt x="0" y="3"/>
                    </a:moveTo>
                    <a:cubicBezTo>
                      <a:pt x="22" y="0"/>
                      <a:pt x="35" y="10"/>
                      <a:pt x="41" y="26"/>
                    </a:cubicBezTo>
                    <a:cubicBezTo>
                      <a:pt x="49" y="48"/>
                      <a:pt x="55" y="71"/>
                      <a:pt x="62" y="93"/>
                    </a:cubicBezTo>
                    <a:cubicBezTo>
                      <a:pt x="71" y="126"/>
                      <a:pt x="77" y="160"/>
                      <a:pt x="113" y="177"/>
                    </a:cubicBezTo>
                    <a:cubicBezTo>
                      <a:pt x="115" y="178"/>
                      <a:pt x="117" y="182"/>
                      <a:pt x="118" y="185"/>
                    </a:cubicBezTo>
                    <a:cubicBezTo>
                      <a:pt x="146" y="285"/>
                      <a:pt x="215" y="352"/>
                      <a:pt x="299" y="407"/>
                    </a:cubicBezTo>
                    <a:cubicBezTo>
                      <a:pt x="311" y="415"/>
                      <a:pt x="325" y="421"/>
                      <a:pt x="337" y="429"/>
                    </a:cubicBezTo>
                    <a:cubicBezTo>
                      <a:pt x="343" y="433"/>
                      <a:pt x="350" y="437"/>
                      <a:pt x="354" y="442"/>
                    </a:cubicBezTo>
                    <a:cubicBezTo>
                      <a:pt x="357" y="447"/>
                      <a:pt x="360" y="456"/>
                      <a:pt x="358" y="459"/>
                    </a:cubicBezTo>
                    <a:cubicBezTo>
                      <a:pt x="355" y="463"/>
                      <a:pt x="347" y="465"/>
                      <a:pt x="341" y="465"/>
                    </a:cubicBezTo>
                    <a:cubicBezTo>
                      <a:pt x="335" y="465"/>
                      <a:pt x="328" y="462"/>
                      <a:pt x="322" y="459"/>
                    </a:cubicBezTo>
                    <a:cubicBezTo>
                      <a:pt x="250" y="412"/>
                      <a:pt x="177" y="366"/>
                      <a:pt x="129" y="294"/>
                    </a:cubicBezTo>
                    <a:cubicBezTo>
                      <a:pt x="72" y="210"/>
                      <a:pt x="26" y="120"/>
                      <a:pt x="2" y="20"/>
                    </a:cubicBezTo>
                    <a:cubicBezTo>
                      <a:pt x="1" y="15"/>
                      <a:pt x="1" y="10"/>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1" name="Freeform 709"/>
              <p:cNvSpPr>
                <a:spLocks/>
              </p:cNvSpPr>
              <p:nvPr/>
            </p:nvSpPr>
            <p:spPr bwMode="auto">
              <a:xfrm>
                <a:off x="-4694238" y="4664075"/>
                <a:ext cx="300037" cy="325437"/>
              </a:xfrm>
              <a:custGeom>
                <a:avLst/>
                <a:gdLst>
                  <a:gd name="T0" fmla="*/ 1 w 484"/>
                  <a:gd name="T1" fmla="*/ 519 h 523"/>
                  <a:gd name="T2" fmla="*/ 25 w 484"/>
                  <a:gd name="T3" fmla="*/ 430 h 523"/>
                  <a:gd name="T4" fmla="*/ 63 w 484"/>
                  <a:gd name="T5" fmla="*/ 370 h 523"/>
                  <a:gd name="T6" fmla="*/ 285 w 484"/>
                  <a:gd name="T7" fmla="*/ 116 h 523"/>
                  <a:gd name="T8" fmla="*/ 455 w 484"/>
                  <a:gd name="T9" fmla="*/ 5 h 523"/>
                  <a:gd name="T10" fmla="*/ 466 w 484"/>
                  <a:gd name="T11" fmla="*/ 0 h 523"/>
                  <a:gd name="T12" fmla="*/ 484 w 484"/>
                  <a:gd name="T13" fmla="*/ 3 h 523"/>
                  <a:gd name="T14" fmla="*/ 478 w 484"/>
                  <a:gd name="T15" fmla="*/ 18 h 523"/>
                  <a:gd name="T16" fmla="*/ 439 w 484"/>
                  <a:gd name="T17" fmla="*/ 46 h 523"/>
                  <a:gd name="T18" fmla="*/ 221 w 484"/>
                  <a:gd name="T19" fmla="*/ 217 h 523"/>
                  <a:gd name="T20" fmla="*/ 164 w 484"/>
                  <a:gd name="T21" fmla="*/ 270 h 523"/>
                  <a:gd name="T22" fmla="*/ 155 w 484"/>
                  <a:gd name="T23" fmla="*/ 279 h 523"/>
                  <a:gd name="T24" fmla="*/ 41 w 484"/>
                  <a:gd name="T25" fmla="*/ 464 h 523"/>
                  <a:gd name="T26" fmla="*/ 25 w 484"/>
                  <a:gd name="T27" fmla="*/ 500 h 523"/>
                  <a:gd name="T28" fmla="*/ 8 w 484"/>
                  <a:gd name="T29" fmla="*/ 523 h 523"/>
                  <a:gd name="T30" fmla="*/ 1 w 484"/>
                  <a:gd name="T31" fmla="*/ 51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4" h="523">
                    <a:moveTo>
                      <a:pt x="1" y="519"/>
                    </a:moveTo>
                    <a:cubicBezTo>
                      <a:pt x="0" y="487"/>
                      <a:pt x="10" y="458"/>
                      <a:pt x="25" y="430"/>
                    </a:cubicBezTo>
                    <a:cubicBezTo>
                      <a:pt x="36" y="409"/>
                      <a:pt x="50" y="389"/>
                      <a:pt x="63" y="370"/>
                    </a:cubicBezTo>
                    <a:cubicBezTo>
                      <a:pt x="129" y="278"/>
                      <a:pt x="196" y="188"/>
                      <a:pt x="285" y="116"/>
                    </a:cubicBezTo>
                    <a:cubicBezTo>
                      <a:pt x="338" y="74"/>
                      <a:pt x="394" y="36"/>
                      <a:pt x="455" y="5"/>
                    </a:cubicBezTo>
                    <a:cubicBezTo>
                      <a:pt x="459" y="4"/>
                      <a:pt x="462" y="0"/>
                      <a:pt x="466" y="0"/>
                    </a:cubicBezTo>
                    <a:cubicBezTo>
                      <a:pt x="472" y="0"/>
                      <a:pt x="478" y="2"/>
                      <a:pt x="484" y="3"/>
                    </a:cubicBezTo>
                    <a:cubicBezTo>
                      <a:pt x="482" y="8"/>
                      <a:pt x="482" y="15"/>
                      <a:pt x="478" y="18"/>
                    </a:cubicBezTo>
                    <a:cubicBezTo>
                      <a:pt x="466" y="28"/>
                      <a:pt x="453" y="39"/>
                      <a:pt x="439" y="46"/>
                    </a:cubicBezTo>
                    <a:cubicBezTo>
                      <a:pt x="354" y="87"/>
                      <a:pt x="283" y="146"/>
                      <a:pt x="221" y="217"/>
                    </a:cubicBezTo>
                    <a:cubicBezTo>
                      <a:pt x="204" y="237"/>
                      <a:pt x="183" y="253"/>
                      <a:pt x="164" y="270"/>
                    </a:cubicBezTo>
                    <a:cubicBezTo>
                      <a:pt x="161" y="273"/>
                      <a:pt x="157" y="275"/>
                      <a:pt x="155" y="279"/>
                    </a:cubicBezTo>
                    <a:cubicBezTo>
                      <a:pt x="117" y="340"/>
                      <a:pt x="78" y="402"/>
                      <a:pt x="41" y="464"/>
                    </a:cubicBezTo>
                    <a:cubicBezTo>
                      <a:pt x="34" y="475"/>
                      <a:pt x="31" y="489"/>
                      <a:pt x="25" y="500"/>
                    </a:cubicBezTo>
                    <a:cubicBezTo>
                      <a:pt x="21" y="509"/>
                      <a:pt x="13" y="516"/>
                      <a:pt x="8" y="523"/>
                    </a:cubicBezTo>
                    <a:cubicBezTo>
                      <a:pt x="5" y="522"/>
                      <a:pt x="3" y="521"/>
                      <a:pt x="1" y="5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2" name="Freeform 710"/>
              <p:cNvSpPr>
                <a:spLocks/>
              </p:cNvSpPr>
              <p:nvPr/>
            </p:nvSpPr>
            <p:spPr bwMode="auto">
              <a:xfrm>
                <a:off x="-4046538" y="4937125"/>
                <a:ext cx="190500" cy="284162"/>
              </a:xfrm>
              <a:custGeom>
                <a:avLst/>
                <a:gdLst>
                  <a:gd name="T0" fmla="*/ 19 w 308"/>
                  <a:gd name="T1" fmla="*/ 0 h 458"/>
                  <a:gd name="T2" fmla="*/ 85 w 308"/>
                  <a:gd name="T3" fmla="*/ 103 h 458"/>
                  <a:gd name="T4" fmla="*/ 282 w 308"/>
                  <a:gd name="T5" fmla="*/ 410 h 458"/>
                  <a:gd name="T6" fmla="*/ 308 w 308"/>
                  <a:gd name="T7" fmla="*/ 447 h 458"/>
                  <a:gd name="T8" fmla="*/ 260 w 308"/>
                  <a:gd name="T9" fmla="*/ 441 h 458"/>
                  <a:gd name="T10" fmla="*/ 95 w 308"/>
                  <a:gd name="T11" fmla="*/ 203 h 458"/>
                  <a:gd name="T12" fmla="*/ 17 w 308"/>
                  <a:gd name="T13" fmla="*/ 55 h 458"/>
                  <a:gd name="T14" fmla="*/ 19 w 308"/>
                  <a:gd name="T15" fmla="*/ 0 h 4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458">
                    <a:moveTo>
                      <a:pt x="19" y="0"/>
                    </a:moveTo>
                    <a:cubicBezTo>
                      <a:pt x="43" y="36"/>
                      <a:pt x="67" y="68"/>
                      <a:pt x="85" y="103"/>
                    </a:cubicBezTo>
                    <a:cubicBezTo>
                      <a:pt x="140" y="212"/>
                      <a:pt x="202" y="317"/>
                      <a:pt x="282" y="410"/>
                    </a:cubicBezTo>
                    <a:cubicBezTo>
                      <a:pt x="292" y="421"/>
                      <a:pt x="299" y="435"/>
                      <a:pt x="308" y="447"/>
                    </a:cubicBezTo>
                    <a:cubicBezTo>
                      <a:pt x="290" y="458"/>
                      <a:pt x="270" y="455"/>
                      <a:pt x="260" y="441"/>
                    </a:cubicBezTo>
                    <a:cubicBezTo>
                      <a:pt x="205" y="362"/>
                      <a:pt x="147" y="284"/>
                      <a:pt x="95" y="203"/>
                    </a:cubicBezTo>
                    <a:cubicBezTo>
                      <a:pt x="65" y="156"/>
                      <a:pt x="41" y="105"/>
                      <a:pt x="17" y="55"/>
                    </a:cubicBezTo>
                    <a:cubicBezTo>
                      <a:pt x="9" y="40"/>
                      <a:pt x="0" y="2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3" name="Freeform 711"/>
              <p:cNvSpPr>
                <a:spLocks/>
              </p:cNvSpPr>
              <p:nvPr/>
            </p:nvSpPr>
            <p:spPr bwMode="auto">
              <a:xfrm>
                <a:off x="-4398963" y="5011738"/>
                <a:ext cx="66675" cy="252412"/>
              </a:xfrm>
              <a:custGeom>
                <a:avLst/>
                <a:gdLst>
                  <a:gd name="T0" fmla="*/ 51 w 107"/>
                  <a:gd name="T1" fmla="*/ 2 h 407"/>
                  <a:gd name="T2" fmla="*/ 47 w 107"/>
                  <a:gd name="T3" fmla="*/ 32 h 407"/>
                  <a:gd name="T4" fmla="*/ 38 w 107"/>
                  <a:gd name="T5" fmla="*/ 280 h 407"/>
                  <a:gd name="T6" fmla="*/ 56 w 107"/>
                  <a:gd name="T7" fmla="*/ 298 h 407"/>
                  <a:gd name="T8" fmla="*/ 72 w 107"/>
                  <a:gd name="T9" fmla="*/ 278 h 407"/>
                  <a:gd name="T10" fmla="*/ 63 w 107"/>
                  <a:gd name="T11" fmla="*/ 203 h 407"/>
                  <a:gd name="T12" fmla="*/ 61 w 107"/>
                  <a:gd name="T13" fmla="*/ 163 h 407"/>
                  <a:gd name="T14" fmla="*/ 78 w 107"/>
                  <a:gd name="T15" fmla="*/ 149 h 407"/>
                  <a:gd name="T16" fmla="*/ 88 w 107"/>
                  <a:gd name="T17" fmla="*/ 164 h 407"/>
                  <a:gd name="T18" fmla="*/ 93 w 107"/>
                  <a:gd name="T19" fmla="*/ 360 h 407"/>
                  <a:gd name="T20" fmla="*/ 94 w 107"/>
                  <a:gd name="T21" fmla="*/ 372 h 407"/>
                  <a:gd name="T22" fmla="*/ 80 w 107"/>
                  <a:gd name="T23" fmla="*/ 403 h 407"/>
                  <a:gd name="T24" fmla="*/ 59 w 107"/>
                  <a:gd name="T25" fmla="*/ 393 h 407"/>
                  <a:gd name="T26" fmla="*/ 5 w 107"/>
                  <a:gd name="T27" fmla="*/ 175 h 407"/>
                  <a:gd name="T28" fmla="*/ 1 w 107"/>
                  <a:gd name="T29" fmla="*/ 96 h 407"/>
                  <a:gd name="T30" fmla="*/ 43 w 107"/>
                  <a:gd name="T31" fmla="*/ 0 h 407"/>
                  <a:gd name="T32" fmla="*/ 51 w 107"/>
                  <a:gd name="T33" fmla="*/ 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407">
                    <a:moveTo>
                      <a:pt x="51" y="2"/>
                    </a:moveTo>
                    <a:cubicBezTo>
                      <a:pt x="49" y="12"/>
                      <a:pt x="49" y="22"/>
                      <a:pt x="47" y="32"/>
                    </a:cubicBezTo>
                    <a:cubicBezTo>
                      <a:pt x="25" y="114"/>
                      <a:pt x="25" y="197"/>
                      <a:pt x="38" y="280"/>
                    </a:cubicBezTo>
                    <a:cubicBezTo>
                      <a:pt x="40" y="291"/>
                      <a:pt x="43" y="302"/>
                      <a:pt x="56" y="298"/>
                    </a:cubicBezTo>
                    <a:cubicBezTo>
                      <a:pt x="63" y="295"/>
                      <a:pt x="73" y="284"/>
                      <a:pt x="72" y="278"/>
                    </a:cubicBezTo>
                    <a:cubicBezTo>
                      <a:pt x="71" y="253"/>
                      <a:pt x="66" y="228"/>
                      <a:pt x="63" y="203"/>
                    </a:cubicBezTo>
                    <a:cubicBezTo>
                      <a:pt x="61" y="190"/>
                      <a:pt x="59" y="176"/>
                      <a:pt x="61" y="163"/>
                    </a:cubicBezTo>
                    <a:cubicBezTo>
                      <a:pt x="62" y="158"/>
                      <a:pt x="72" y="153"/>
                      <a:pt x="78" y="149"/>
                    </a:cubicBezTo>
                    <a:cubicBezTo>
                      <a:pt x="82" y="154"/>
                      <a:pt x="88" y="159"/>
                      <a:pt x="88" y="164"/>
                    </a:cubicBezTo>
                    <a:cubicBezTo>
                      <a:pt x="90" y="230"/>
                      <a:pt x="91" y="295"/>
                      <a:pt x="93" y="360"/>
                    </a:cubicBezTo>
                    <a:cubicBezTo>
                      <a:pt x="93" y="364"/>
                      <a:pt x="92" y="369"/>
                      <a:pt x="94" y="372"/>
                    </a:cubicBezTo>
                    <a:cubicBezTo>
                      <a:pt x="107" y="390"/>
                      <a:pt x="94" y="397"/>
                      <a:pt x="80" y="403"/>
                    </a:cubicBezTo>
                    <a:cubicBezTo>
                      <a:pt x="70" y="407"/>
                      <a:pt x="64" y="404"/>
                      <a:pt x="59" y="393"/>
                    </a:cubicBezTo>
                    <a:cubicBezTo>
                      <a:pt x="28" y="324"/>
                      <a:pt x="10" y="251"/>
                      <a:pt x="5" y="175"/>
                    </a:cubicBezTo>
                    <a:cubicBezTo>
                      <a:pt x="4" y="149"/>
                      <a:pt x="1" y="122"/>
                      <a:pt x="1" y="96"/>
                    </a:cubicBezTo>
                    <a:cubicBezTo>
                      <a:pt x="0" y="57"/>
                      <a:pt x="16" y="26"/>
                      <a:pt x="43" y="0"/>
                    </a:cubicBezTo>
                    <a:cubicBezTo>
                      <a:pt x="46" y="0"/>
                      <a:pt x="48" y="1"/>
                      <a:pt x="5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4" name="Freeform 712"/>
              <p:cNvSpPr>
                <a:spLocks/>
              </p:cNvSpPr>
              <p:nvPr/>
            </p:nvSpPr>
            <p:spPr bwMode="auto">
              <a:xfrm>
                <a:off x="-4203700" y="5238750"/>
                <a:ext cx="174625" cy="165100"/>
              </a:xfrm>
              <a:custGeom>
                <a:avLst/>
                <a:gdLst>
                  <a:gd name="T0" fmla="*/ 276 w 280"/>
                  <a:gd name="T1" fmla="*/ 265 h 265"/>
                  <a:gd name="T2" fmla="*/ 238 w 280"/>
                  <a:gd name="T3" fmla="*/ 253 h 265"/>
                  <a:gd name="T4" fmla="*/ 20 w 280"/>
                  <a:gd name="T5" fmla="*/ 77 h 265"/>
                  <a:gd name="T6" fmla="*/ 11 w 280"/>
                  <a:gd name="T7" fmla="*/ 20 h 265"/>
                  <a:gd name="T8" fmla="*/ 37 w 280"/>
                  <a:gd name="T9" fmla="*/ 0 h 265"/>
                  <a:gd name="T10" fmla="*/ 58 w 280"/>
                  <a:gd name="T11" fmla="*/ 22 h 265"/>
                  <a:gd name="T12" fmla="*/ 126 w 280"/>
                  <a:gd name="T13" fmla="*/ 121 h 265"/>
                  <a:gd name="T14" fmla="*/ 198 w 280"/>
                  <a:gd name="T15" fmla="*/ 178 h 265"/>
                  <a:gd name="T16" fmla="*/ 268 w 280"/>
                  <a:gd name="T17" fmla="*/ 242 h 265"/>
                  <a:gd name="T18" fmla="*/ 280 w 280"/>
                  <a:gd name="T19" fmla="*/ 258 h 265"/>
                  <a:gd name="T20" fmla="*/ 276 w 280"/>
                  <a:gd name="T21"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265">
                    <a:moveTo>
                      <a:pt x="276" y="265"/>
                    </a:moveTo>
                    <a:cubicBezTo>
                      <a:pt x="263" y="261"/>
                      <a:pt x="250" y="259"/>
                      <a:pt x="238" y="253"/>
                    </a:cubicBezTo>
                    <a:cubicBezTo>
                      <a:pt x="154" y="208"/>
                      <a:pt x="84" y="146"/>
                      <a:pt x="20" y="77"/>
                    </a:cubicBezTo>
                    <a:cubicBezTo>
                      <a:pt x="4" y="60"/>
                      <a:pt x="0" y="40"/>
                      <a:pt x="11" y="20"/>
                    </a:cubicBezTo>
                    <a:cubicBezTo>
                      <a:pt x="16" y="11"/>
                      <a:pt x="28" y="1"/>
                      <a:pt x="37" y="0"/>
                    </a:cubicBezTo>
                    <a:cubicBezTo>
                      <a:pt x="44" y="0"/>
                      <a:pt x="56" y="13"/>
                      <a:pt x="58" y="22"/>
                    </a:cubicBezTo>
                    <a:cubicBezTo>
                      <a:pt x="69" y="64"/>
                      <a:pt x="95" y="94"/>
                      <a:pt x="126" y="121"/>
                    </a:cubicBezTo>
                    <a:cubicBezTo>
                      <a:pt x="149" y="141"/>
                      <a:pt x="174" y="158"/>
                      <a:pt x="198" y="178"/>
                    </a:cubicBezTo>
                    <a:cubicBezTo>
                      <a:pt x="222" y="199"/>
                      <a:pt x="245" y="221"/>
                      <a:pt x="268" y="242"/>
                    </a:cubicBezTo>
                    <a:cubicBezTo>
                      <a:pt x="273" y="247"/>
                      <a:pt x="276" y="253"/>
                      <a:pt x="280" y="258"/>
                    </a:cubicBezTo>
                    <a:cubicBezTo>
                      <a:pt x="279" y="260"/>
                      <a:pt x="277" y="263"/>
                      <a:pt x="276" y="26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5" name="Freeform 713"/>
              <p:cNvSpPr>
                <a:spLocks/>
              </p:cNvSpPr>
              <p:nvPr/>
            </p:nvSpPr>
            <p:spPr bwMode="auto">
              <a:xfrm>
                <a:off x="-4540250" y="4011613"/>
                <a:ext cx="293687" cy="100012"/>
              </a:xfrm>
              <a:custGeom>
                <a:avLst/>
                <a:gdLst>
                  <a:gd name="T0" fmla="*/ 0 w 471"/>
                  <a:gd name="T1" fmla="*/ 153 h 162"/>
                  <a:gd name="T2" fmla="*/ 64 w 471"/>
                  <a:gd name="T3" fmla="*/ 108 h 162"/>
                  <a:gd name="T4" fmla="*/ 422 w 471"/>
                  <a:gd name="T5" fmla="*/ 2 h 162"/>
                  <a:gd name="T6" fmla="*/ 469 w 471"/>
                  <a:gd name="T7" fmla="*/ 2 h 162"/>
                  <a:gd name="T8" fmla="*/ 471 w 471"/>
                  <a:gd name="T9" fmla="*/ 7 h 162"/>
                  <a:gd name="T10" fmla="*/ 446 w 471"/>
                  <a:gd name="T11" fmla="*/ 19 h 162"/>
                  <a:gd name="T12" fmla="*/ 304 w 471"/>
                  <a:gd name="T13" fmla="*/ 57 h 162"/>
                  <a:gd name="T14" fmla="*/ 96 w 471"/>
                  <a:gd name="T15" fmla="*/ 126 h 162"/>
                  <a:gd name="T16" fmla="*/ 6 w 471"/>
                  <a:gd name="T17" fmla="*/ 162 h 162"/>
                  <a:gd name="T18" fmla="*/ 0 w 471"/>
                  <a:gd name="T19" fmla="*/ 1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162">
                    <a:moveTo>
                      <a:pt x="0" y="153"/>
                    </a:moveTo>
                    <a:cubicBezTo>
                      <a:pt x="21" y="138"/>
                      <a:pt x="41" y="119"/>
                      <a:pt x="64" y="108"/>
                    </a:cubicBezTo>
                    <a:cubicBezTo>
                      <a:pt x="178" y="56"/>
                      <a:pt x="297" y="20"/>
                      <a:pt x="422" y="2"/>
                    </a:cubicBezTo>
                    <a:cubicBezTo>
                      <a:pt x="437" y="0"/>
                      <a:pt x="454" y="2"/>
                      <a:pt x="469" y="2"/>
                    </a:cubicBezTo>
                    <a:cubicBezTo>
                      <a:pt x="470" y="4"/>
                      <a:pt x="470" y="5"/>
                      <a:pt x="471" y="7"/>
                    </a:cubicBezTo>
                    <a:cubicBezTo>
                      <a:pt x="463" y="11"/>
                      <a:pt x="455" y="17"/>
                      <a:pt x="446" y="19"/>
                    </a:cubicBezTo>
                    <a:cubicBezTo>
                      <a:pt x="399" y="33"/>
                      <a:pt x="352" y="48"/>
                      <a:pt x="304" y="57"/>
                    </a:cubicBezTo>
                    <a:cubicBezTo>
                      <a:pt x="231" y="72"/>
                      <a:pt x="163" y="95"/>
                      <a:pt x="96" y="126"/>
                    </a:cubicBezTo>
                    <a:cubicBezTo>
                      <a:pt x="67" y="140"/>
                      <a:pt x="36" y="150"/>
                      <a:pt x="6" y="162"/>
                    </a:cubicBezTo>
                    <a:cubicBezTo>
                      <a:pt x="4" y="159"/>
                      <a:pt x="2" y="156"/>
                      <a:pt x="0" y="1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6" name="Freeform 714"/>
              <p:cNvSpPr>
                <a:spLocks/>
              </p:cNvSpPr>
              <p:nvPr/>
            </p:nvSpPr>
            <p:spPr bwMode="auto">
              <a:xfrm>
                <a:off x="-4298950" y="4146550"/>
                <a:ext cx="288925" cy="46037"/>
              </a:xfrm>
              <a:custGeom>
                <a:avLst/>
                <a:gdLst>
                  <a:gd name="T0" fmla="*/ 0 w 464"/>
                  <a:gd name="T1" fmla="*/ 18 h 74"/>
                  <a:gd name="T2" fmla="*/ 34 w 464"/>
                  <a:gd name="T3" fmla="*/ 11 h 74"/>
                  <a:gd name="T4" fmla="*/ 353 w 464"/>
                  <a:gd name="T5" fmla="*/ 20 h 74"/>
                  <a:gd name="T6" fmla="*/ 456 w 464"/>
                  <a:gd name="T7" fmla="*/ 60 h 74"/>
                  <a:gd name="T8" fmla="*/ 464 w 464"/>
                  <a:gd name="T9" fmla="*/ 74 h 74"/>
                  <a:gd name="T10" fmla="*/ 438 w 464"/>
                  <a:gd name="T11" fmla="*/ 71 h 74"/>
                  <a:gd name="T12" fmla="*/ 153 w 464"/>
                  <a:gd name="T13" fmla="*/ 35 h 74"/>
                  <a:gd name="T14" fmla="*/ 63 w 464"/>
                  <a:gd name="T15" fmla="*/ 39 h 74"/>
                  <a:gd name="T16" fmla="*/ 0 w 464"/>
                  <a:gd name="T17" fmla="*/ 25 h 74"/>
                  <a:gd name="T18" fmla="*/ 0 w 464"/>
                  <a:gd name="T19" fmla="*/ 1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4" h="74">
                    <a:moveTo>
                      <a:pt x="0" y="18"/>
                    </a:moveTo>
                    <a:cubicBezTo>
                      <a:pt x="11" y="16"/>
                      <a:pt x="23" y="12"/>
                      <a:pt x="34" y="11"/>
                    </a:cubicBezTo>
                    <a:cubicBezTo>
                      <a:pt x="141" y="5"/>
                      <a:pt x="247" y="0"/>
                      <a:pt x="353" y="20"/>
                    </a:cubicBezTo>
                    <a:cubicBezTo>
                      <a:pt x="388" y="27"/>
                      <a:pt x="422" y="46"/>
                      <a:pt x="456" y="60"/>
                    </a:cubicBezTo>
                    <a:cubicBezTo>
                      <a:pt x="460" y="62"/>
                      <a:pt x="462" y="66"/>
                      <a:pt x="464" y="74"/>
                    </a:cubicBezTo>
                    <a:cubicBezTo>
                      <a:pt x="455" y="73"/>
                      <a:pt x="446" y="73"/>
                      <a:pt x="438" y="71"/>
                    </a:cubicBezTo>
                    <a:cubicBezTo>
                      <a:pt x="344" y="51"/>
                      <a:pt x="249" y="36"/>
                      <a:pt x="153" y="35"/>
                    </a:cubicBezTo>
                    <a:cubicBezTo>
                      <a:pt x="123" y="35"/>
                      <a:pt x="93" y="38"/>
                      <a:pt x="63" y="39"/>
                    </a:cubicBezTo>
                    <a:cubicBezTo>
                      <a:pt x="41" y="40"/>
                      <a:pt x="19" y="39"/>
                      <a:pt x="0" y="25"/>
                    </a:cubicBezTo>
                    <a:cubicBezTo>
                      <a:pt x="0" y="23"/>
                      <a:pt x="0" y="21"/>
                      <a:pt x="0" y="1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7" name="Freeform 715"/>
              <p:cNvSpPr>
                <a:spLocks/>
              </p:cNvSpPr>
              <p:nvPr/>
            </p:nvSpPr>
            <p:spPr bwMode="auto">
              <a:xfrm>
                <a:off x="-4146550" y="4022725"/>
                <a:ext cx="306387" cy="107950"/>
              </a:xfrm>
              <a:custGeom>
                <a:avLst/>
                <a:gdLst>
                  <a:gd name="T0" fmla="*/ 2 w 492"/>
                  <a:gd name="T1" fmla="*/ 16 h 175"/>
                  <a:gd name="T2" fmla="*/ 105 w 492"/>
                  <a:gd name="T3" fmla="*/ 12 h 175"/>
                  <a:gd name="T4" fmla="*/ 323 w 492"/>
                  <a:gd name="T5" fmla="*/ 83 h 175"/>
                  <a:gd name="T6" fmla="*/ 468 w 492"/>
                  <a:gd name="T7" fmla="*/ 146 h 175"/>
                  <a:gd name="T8" fmla="*/ 492 w 492"/>
                  <a:gd name="T9" fmla="*/ 167 h 175"/>
                  <a:gd name="T10" fmla="*/ 489 w 492"/>
                  <a:gd name="T11" fmla="*/ 175 h 175"/>
                  <a:gd name="T12" fmla="*/ 447 w 492"/>
                  <a:gd name="T13" fmla="*/ 164 h 175"/>
                  <a:gd name="T14" fmla="*/ 142 w 492"/>
                  <a:gd name="T15" fmla="*/ 48 h 175"/>
                  <a:gd name="T16" fmla="*/ 30 w 492"/>
                  <a:gd name="T17" fmla="*/ 30 h 175"/>
                  <a:gd name="T18" fmla="*/ 0 w 492"/>
                  <a:gd name="T19" fmla="*/ 21 h 175"/>
                  <a:gd name="T20" fmla="*/ 2 w 492"/>
                  <a:gd name="T21"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175">
                    <a:moveTo>
                      <a:pt x="2" y="16"/>
                    </a:moveTo>
                    <a:cubicBezTo>
                      <a:pt x="35" y="0"/>
                      <a:pt x="71" y="2"/>
                      <a:pt x="105" y="12"/>
                    </a:cubicBezTo>
                    <a:cubicBezTo>
                      <a:pt x="178" y="34"/>
                      <a:pt x="249" y="62"/>
                      <a:pt x="323" y="83"/>
                    </a:cubicBezTo>
                    <a:cubicBezTo>
                      <a:pt x="374" y="97"/>
                      <a:pt x="424" y="116"/>
                      <a:pt x="468" y="146"/>
                    </a:cubicBezTo>
                    <a:cubicBezTo>
                      <a:pt x="477" y="152"/>
                      <a:pt x="484" y="160"/>
                      <a:pt x="492" y="167"/>
                    </a:cubicBezTo>
                    <a:cubicBezTo>
                      <a:pt x="491" y="170"/>
                      <a:pt x="490" y="172"/>
                      <a:pt x="489" y="175"/>
                    </a:cubicBezTo>
                    <a:cubicBezTo>
                      <a:pt x="475" y="171"/>
                      <a:pt x="460" y="170"/>
                      <a:pt x="447" y="164"/>
                    </a:cubicBezTo>
                    <a:cubicBezTo>
                      <a:pt x="350" y="114"/>
                      <a:pt x="245" y="83"/>
                      <a:pt x="142" y="48"/>
                    </a:cubicBezTo>
                    <a:cubicBezTo>
                      <a:pt x="107" y="36"/>
                      <a:pt x="67" y="36"/>
                      <a:pt x="30" y="30"/>
                    </a:cubicBezTo>
                    <a:cubicBezTo>
                      <a:pt x="20" y="28"/>
                      <a:pt x="10" y="24"/>
                      <a:pt x="0" y="21"/>
                    </a:cubicBezTo>
                    <a:cubicBezTo>
                      <a:pt x="1" y="19"/>
                      <a:pt x="1" y="18"/>
                      <a:pt x="2"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8" name="Freeform 716"/>
              <p:cNvSpPr>
                <a:spLocks/>
              </p:cNvSpPr>
              <p:nvPr/>
            </p:nvSpPr>
            <p:spPr bwMode="auto">
              <a:xfrm>
                <a:off x="-4687888" y="4937125"/>
                <a:ext cx="93662" cy="246062"/>
              </a:xfrm>
              <a:custGeom>
                <a:avLst/>
                <a:gdLst>
                  <a:gd name="T0" fmla="*/ 152 w 152"/>
                  <a:gd name="T1" fmla="*/ 3 h 395"/>
                  <a:gd name="T2" fmla="*/ 99 w 152"/>
                  <a:gd name="T3" fmla="*/ 168 h 395"/>
                  <a:gd name="T4" fmla="*/ 51 w 152"/>
                  <a:gd name="T5" fmla="*/ 334 h 395"/>
                  <a:gd name="T6" fmla="*/ 13 w 152"/>
                  <a:gd name="T7" fmla="*/ 395 h 395"/>
                  <a:gd name="T8" fmla="*/ 14 w 152"/>
                  <a:gd name="T9" fmla="*/ 353 h 395"/>
                  <a:gd name="T10" fmla="*/ 51 w 152"/>
                  <a:gd name="T11" fmla="*/ 246 h 395"/>
                  <a:gd name="T12" fmla="*/ 63 w 152"/>
                  <a:gd name="T13" fmla="*/ 204 h 395"/>
                  <a:gd name="T14" fmla="*/ 56 w 152"/>
                  <a:gd name="T15" fmla="*/ 177 h 395"/>
                  <a:gd name="T16" fmla="*/ 4 w 152"/>
                  <a:gd name="T17" fmla="*/ 245 h 395"/>
                  <a:gd name="T18" fmla="*/ 17 w 152"/>
                  <a:gd name="T19" fmla="*/ 193 h 395"/>
                  <a:gd name="T20" fmla="*/ 101 w 152"/>
                  <a:gd name="T21" fmla="*/ 73 h 395"/>
                  <a:gd name="T22" fmla="*/ 146 w 152"/>
                  <a:gd name="T23" fmla="*/ 0 h 395"/>
                  <a:gd name="T24" fmla="*/ 152 w 152"/>
                  <a:gd name="T25" fmla="*/ 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395">
                    <a:moveTo>
                      <a:pt x="152" y="3"/>
                    </a:moveTo>
                    <a:cubicBezTo>
                      <a:pt x="134" y="58"/>
                      <a:pt x="116" y="112"/>
                      <a:pt x="99" y="168"/>
                    </a:cubicBezTo>
                    <a:cubicBezTo>
                      <a:pt x="82" y="223"/>
                      <a:pt x="67" y="279"/>
                      <a:pt x="51" y="334"/>
                    </a:cubicBezTo>
                    <a:cubicBezTo>
                      <a:pt x="44" y="356"/>
                      <a:pt x="37" y="377"/>
                      <a:pt x="13" y="395"/>
                    </a:cubicBezTo>
                    <a:cubicBezTo>
                      <a:pt x="13" y="378"/>
                      <a:pt x="10" y="364"/>
                      <a:pt x="14" y="353"/>
                    </a:cubicBezTo>
                    <a:cubicBezTo>
                      <a:pt x="25" y="317"/>
                      <a:pt x="39" y="281"/>
                      <a:pt x="51" y="246"/>
                    </a:cubicBezTo>
                    <a:cubicBezTo>
                      <a:pt x="56" y="232"/>
                      <a:pt x="61" y="218"/>
                      <a:pt x="63" y="204"/>
                    </a:cubicBezTo>
                    <a:cubicBezTo>
                      <a:pt x="65" y="195"/>
                      <a:pt x="60" y="186"/>
                      <a:pt x="56" y="177"/>
                    </a:cubicBezTo>
                    <a:cubicBezTo>
                      <a:pt x="41" y="201"/>
                      <a:pt x="31" y="228"/>
                      <a:pt x="4" y="245"/>
                    </a:cubicBezTo>
                    <a:cubicBezTo>
                      <a:pt x="0" y="223"/>
                      <a:pt x="4" y="205"/>
                      <a:pt x="17" y="193"/>
                    </a:cubicBezTo>
                    <a:cubicBezTo>
                      <a:pt x="53" y="159"/>
                      <a:pt x="77" y="116"/>
                      <a:pt x="101" y="73"/>
                    </a:cubicBezTo>
                    <a:cubicBezTo>
                      <a:pt x="116" y="48"/>
                      <a:pt x="131" y="24"/>
                      <a:pt x="146" y="0"/>
                    </a:cubicBezTo>
                    <a:cubicBezTo>
                      <a:pt x="148" y="1"/>
                      <a:pt x="150" y="2"/>
                      <a:pt x="15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0" name="Freeform 717"/>
              <p:cNvSpPr>
                <a:spLocks/>
              </p:cNvSpPr>
              <p:nvPr/>
            </p:nvSpPr>
            <p:spPr bwMode="auto">
              <a:xfrm>
                <a:off x="-4321175" y="5072063"/>
                <a:ext cx="53975" cy="247650"/>
              </a:xfrm>
              <a:custGeom>
                <a:avLst/>
                <a:gdLst>
                  <a:gd name="T0" fmla="*/ 15 w 88"/>
                  <a:gd name="T1" fmla="*/ 0 h 399"/>
                  <a:gd name="T2" fmla="*/ 25 w 88"/>
                  <a:gd name="T3" fmla="*/ 99 h 399"/>
                  <a:gd name="T4" fmla="*/ 53 w 88"/>
                  <a:gd name="T5" fmla="*/ 271 h 399"/>
                  <a:gd name="T6" fmla="*/ 79 w 88"/>
                  <a:gd name="T7" fmla="*/ 331 h 399"/>
                  <a:gd name="T8" fmla="*/ 87 w 88"/>
                  <a:gd name="T9" fmla="*/ 385 h 399"/>
                  <a:gd name="T10" fmla="*/ 78 w 88"/>
                  <a:gd name="T11" fmla="*/ 399 h 399"/>
                  <a:gd name="T12" fmla="*/ 65 w 88"/>
                  <a:gd name="T13" fmla="*/ 390 h 399"/>
                  <a:gd name="T14" fmla="*/ 10 w 88"/>
                  <a:gd name="T15" fmla="*/ 269 h 399"/>
                  <a:gd name="T16" fmla="*/ 1 w 88"/>
                  <a:gd name="T17" fmla="*/ 184 h 399"/>
                  <a:gd name="T18" fmla="*/ 1 w 88"/>
                  <a:gd name="T19" fmla="*/ 32 h 399"/>
                  <a:gd name="T20" fmla="*/ 6 w 88"/>
                  <a:gd name="T21" fmla="*/ 0 h 399"/>
                  <a:gd name="T22" fmla="*/ 15 w 88"/>
                  <a:gd name="T23"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99">
                    <a:moveTo>
                      <a:pt x="15" y="0"/>
                    </a:moveTo>
                    <a:cubicBezTo>
                      <a:pt x="18" y="33"/>
                      <a:pt x="20" y="66"/>
                      <a:pt x="25" y="99"/>
                    </a:cubicBezTo>
                    <a:cubicBezTo>
                      <a:pt x="33" y="156"/>
                      <a:pt x="42" y="214"/>
                      <a:pt x="53" y="271"/>
                    </a:cubicBezTo>
                    <a:cubicBezTo>
                      <a:pt x="57" y="292"/>
                      <a:pt x="72" y="311"/>
                      <a:pt x="79" y="331"/>
                    </a:cubicBezTo>
                    <a:cubicBezTo>
                      <a:pt x="84" y="348"/>
                      <a:pt x="86" y="367"/>
                      <a:pt x="87" y="385"/>
                    </a:cubicBezTo>
                    <a:cubicBezTo>
                      <a:pt x="88" y="390"/>
                      <a:pt x="82" y="395"/>
                      <a:pt x="78" y="399"/>
                    </a:cubicBezTo>
                    <a:cubicBezTo>
                      <a:pt x="74" y="396"/>
                      <a:pt x="68" y="394"/>
                      <a:pt x="65" y="390"/>
                    </a:cubicBezTo>
                    <a:cubicBezTo>
                      <a:pt x="37" y="354"/>
                      <a:pt x="18" y="314"/>
                      <a:pt x="10" y="269"/>
                    </a:cubicBezTo>
                    <a:cubicBezTo>
                      <a:pt x="5" y="241"/>
                      <a:pt x="2" y="212"/>
                      <a:pt x="1" y="184"/>
                    </a:cubicBezTo>
                    <a:cubicBezTo>
                      <a:pt x="0" y="133"/>
                      <a:pt x="1" y="83"/>
                      <a:pt x="1" y="32"/>
                    </a:cubicBezTo>
                    <a:cubicBezTo>
                      <a:pt x="1" y="21"/>
                      <a:pt x="4" y="11"/>
                      <a:pt x="6" y="0"/>
                    </a:cubicBezTo>
                    <a:cubicBezTo>
                      <a:pt x="9" y="0"/>
                      <a:pt x="12"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1" name="Freeform 718"/>
              <p:cNvSpPr>
                <a:spLocks/>
              </p:cNvSpPr>
              <p:nvPr/>
            </p:nvSpPr>
            <p:spPr bwMode="auto">
              <a:xfrm>
                <a:off x="-4351338" y="5275263"/>
                <a:ext cx="138112" cy="185737"/>
              </a:xfrm>
              <a:custGeom>
                <a:avLst/>
                <a:gdLst>
                  <a:gd name="T0" fmla="*/ 217 w 221"/>
                  <a:gd name="T1" fmla="*/ 299 h 299"/>
                  <a:gd name="T2" fmla="*/ 177 w 221"/>
                  <a:gd name="T3" fmla="*/ 288 h 299"/>
                  <a:gd name="T4" fmla="*/ 57 w 221"/>
                  <a:gd name="T5" fmla="*/ 146 h 299"/>
                  <a:gd name="T6" fmla="*/ 6 w 221"/>
                  <a:gd name="T7" fmla="*/ 33 h 299"/>
                  <a:gd name="T8" fmla="*/ 16 w 221"/>
                  <a:gd name="T9" fmla="*/ 3 h 299"/>
                  <a:gd name="T10" fmla="*/ 41 w 221"/>
                  <a:gd name="T11" fmla="*/ 11 h 299"/>
                  <a:gd name="T12" fmla="*/ 75 w 221"/>
                  <a:gd name="T13" fmla="*/ 73 h 299"/>
                  <a:gd name="T14" fmla="*/ 108 w 221"/>
                  <a:gd name="T15" fmla="*/ 169 h 299"/>
                  <a:gd name="T16" fmla="*/ 162 w 221"/>
                  <a:gd name="T17" fmla="*/ 248 h 299"/>
                  <a:gd name="T18" fmla="*/ 221 w 221"/>
                  <a:gd name="T19" fmla="*/ 292 h 299"/>
                  <a:gd name="T20" fmla="*/ 217 w 221"/>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299">
                    <a:moveTo>
                      <a:pt x="217" y="299"/>
                    </a:moveTo>
                    <a:cubicBezTo>
                      <a:pt x="204" y="296"/>
                      <a:pt x="189" y="294"/>
                      <a:pt x="177" y="288"/>
                    </a:cubicBezTo>
                    <a:cubicBezTo>
                      <a:pt x="118" y="257"/>
                      <a:pt x="85" y="204"/>
                      <a:pt x="57" y="146"/>
                    </a:cubicBezTo>
                    <a:cubicBezTo>
                      <a:pt x="39" y="109"/>
                      <a:pt x="24" y="71"/>
                      <a:pt x="6" y="33"/>
                    </a:cubicBezTo>
                    <a:cubicBezTo>
                      <a:pt x="0" y="19"/>
                      <a:pt x="5" y="8"/>
                      <a:pt x="16" y="3"/>
                    </a:cubicBezTo>
                    <a:cubicBezTo>
                      <a:pt x="22" y="0"/>
                      <a:pt x="37" y="5"/>
                      <a:pt x="41" y="11"/>
                    </a:cubicBezTo>
                    <a:cubicBezTo>
                      <a:pt x="54" y="30"/>
                      <a:pt x="66" y="51"/>
                      <a:pt x="75" y="73"/>
                    </a:cubicBezTo>
                    <a:cubicBezTo>
                      <a:pt x="88" y="104"/>
                      <a:pt x="100" y="136"/>
                      <a:pt x="108" y="169"/>
                    </a:cubicBezTo>
                    <a:cubicBezTo>
                      <a:pt x="117" y="202"/>
                      <a:pt x="135" y="228"/>
                      <a:pt x="162" y="248"/>
                    </a:cubicBezTo>
                    <a:cubicBezTo>
                      <a:pt x="181" y="263"/>
                      <a:pt x="201" y="277"/>
                      <a:pt x="221" y="292"/>
                    </a:cubicBezTo>
                    <a:cubicBezTo>
                      <a:pt x="220" y="295"/>
                      <a:pt x="218" y="297"/>
                      <a:pt x="217" y="29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2" name="Freeform 719"/>
              <p:cNvSpPr>
                <a:spLocks/>
              </p:cNvSpPr>
              <p:nvPr/>
            </p:nvSpPr>
            <p:spPr bwMode="auto">
              <a:xfrm>
                <a:off x="-3895725" y="4603750"/>
                <a:ext cx="185737" cy="161925"/>
              </a:xfrm>
              <a:custGeom>
                <a:avLst/>
                <a:gdLst>
                  <a:gd name="T0" fmla="*/ 299 w 299"/>
                  <a:gd name="T1" fmla="*/ 262 h 262"/>
                  <a:gd name="T2" fmla="*/ 0 w 299"/>
                  <a:gd name="T3" fmla="*/ 2 h 262"/>
                  <a:gd name="T4" fmla="*/ 64 w 299"/>
                  <a:gd name="T5" fmla="*/ 19 h 262"/>
                  <a:gd name="T6" fmla="*/ 147 w 299"/>
                  <a:gd name="T7" fmla="*/ 96 h 262"/>
                  <a:gd name="T8" fmla="*/ 221 w 299"/>
                  <a:gd name="T9" fmla="*/ 174 h 262"/>
                  <a:gd name="T10" fmla="*/ 286 w 299"/>
                  <a:gd name="T11" fmla="*/ 238 h 262"/>
                  <a:gd name="T12" fmla="*/ 299 w 299"/>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9" h="262">
                    <a:moveTo>
                      <a:pt x="299" y="262"/>
                    </a:moveTo>
                    <a:cubicBezTo>
                      <a:pt x="262" y="253"/>
                      <a:pt x="27" y="47"/>
                      <a:pt x="0" y="2"/>
                    </a:cubicBezTo>
                    <a:cubicBezTo>
                      <a:pt x="24" y="0"/>
                      <a:pt x="46" y="5"/>
                      <a:pt x="64" y="19"/>
                    </a:cubicBezTo>
                    <a:cubicBezTo>
                      <a:pt x="93" y="43"/>
                      <a:pt x="120" y="69"/>
                      <a:pt x="147" y="96"/>
                    </a:cubicBezTo>
                    <a:cubicBezTo>
                      <a:pt x="173" y="121"/>
                      <a:pt x="196" y="149"/>
                      <a:pt x="221" y="174"/>
                    </a:cubicBezTo>
                    <a:cubicBezTo>
                      <a:pt x="242" y="196"/>
                      <a:pt x="265" y="216"/>
                      <a:pt x="286" y="238"/>
                    </a:cubicBezTo>
                    <a:cubicBezTo>
                      <a:pt x="291" y="243"/>
                      <a:pt x="294" y="251"/>
                      <a:pt x="299" y="2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3" name="Freeform 720"/>
              <p:cNvSpPr>
                <a:spLocks/>
              </p:cNvSpPr>
              <p:nvPr/>
            </p:nvSpPr>
            <p:spPr bwMode="auto">
              <a:xfrm>
                <a:off x="-4402138" y="5246688"/>
                <a:ext cx="85725" cy="192087"/>
              </a:xfrm>
              <a:custGeom>
                <a:avLst/>
                <a:gdLst>
                  <a:gd name="T0" fmla="*/ 131 w 138"/>
                  <a:gd name="T1" fmla="*/ 309 h 309"/>
                  <a:gd name="T2" fmla="*/ 110 w 138"/>
                  <a:gd name="T3" fmla="*/ 288 h 309"/>
                  <a:gd name="T4" fmla="*/ 26 w 138"/>
                  <a:gd name="T5" fmla="*/ 114 h 309"/>
                  <a:gd name="T6" fmla="*/ 2 w 138"/>
                  <a:gd name="T7" fmla="*/ 28 h 309"/>
                  <a:gd name="T8" fmla="*/ 10 w 138"/>
                  <a:gd name="T9" fmla="*/ 0 h 309"/>
                  <a:gd name="T10" fmla="*/ 33 w 138"/>
                  <a:gd name="T11" fmla="*/ 19 h 309"/>
                  <a:gd name="T12" fmla="*/ 43 w 138"/>
                  <a:gd name="T13" fmla="*/ 53 h 309"/>
                  <a:gd name="T14" fmla="*/ 71 w 138"/>
                  <a:gd name="T15" fmla="*/ 145 h 309"/>
                  <a:gd name="T16" fmla="*/ 122 w 138"/>
                  <a:gd name="T17" fmla="*/ 240 h 309"/>
                  <a:gd name="T18" fmla="*/ 131 w 138"/>
                  <a:gd name="T1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309">
                    <a:moveTo>
                      <a:pt x="131" y="309"/>
                    </a:moveTo>
                    <a:cubicBezTo>
                      <a:pt x="122" y="301"/>
                      <a:pt x="116" y="295"/>
                      <a:pt x="110" y="288"/>
                    </a:cubicBezTo>
                    <a:cubicBezTo>
                      <a:pt x="70" y="236"/>
                      <a:pt x="47" y="176"/>
                      <a:pt x="26" y="114"/>
                    </a:cubicBezTo>
                    <a:cubicBezTo>
                      <a:pt x="17" y="86"/>
                      <a:pt x="8" y="57"/>
                      <a:pt x="2" y="28"/>
                    </a:cubicBezTo>
                    <a:cubicBezTo>
                      <a:pt x="0" y="20"/>
                      <a:pt x="7" y="9"/>
                      <a:pt x="10" y="0"/>
                    </a:cubicBezTo>
                    <a:cubicBezTo>
                      <a:pt x="18" y="6"/>
                      <a:pt x="28" y="11"/>
                      <a:pt x="33" y="19"/>
                    </a:cubicBezTo>
                    <a:cubicBezTo>
                      <a:pt x="39" y="29"/>
                      <a:pt x="44" y="42"/>
                      <a:pt x="43" y="53"/>
                    </a:cubicBezTo>
                    <a:cubicBezTo>
                      <a:pt x="42" y="88"/>
                      <a:pt x="56" y="117"/>
                      <a:pt x="71" y="145"/>
                    </a:cubicBezTo>
                    <a:cubicBezTo>
                      <a:pt x="88" y="177"/>
                      <a:pt x="106" y="208"/>
                      <a:pt x="122" y="240"/>
                    </a:cubicBezTo>
                    <a:cubicBezTo>
                      <a:pt x="132" y="260"/>
                      <a:pt x="138" y="282"/>
                      <a:pt x="131" y="30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4" name="Freeform 721"/>
              <p:cNvSpPr>
                <a:spLocks/>
              </p:cNvSpPr>
              <p:nvPr/>
            </p:nvSpPr>
            <p:spPr bwMode="auto">
              <a:xfrm>
                <a:off x="-4694238" y="4805363"/>
                <a:ext cx="168275" cy="227012"/>
              </a:xfrm>
              <a:custGeom>
                <a:avLst/>
                <a:gdLst>
                  <a:gd name="T0" fmla="*/ 0 w 270"/>
                  <a:gd name="T1" fmla="*/ 365 h 365"/>
                  <a:gd name="T2" fmla="*/ 136 w 270"/>
                  <a:gd name="T3" fmla="*/ 137 h 365"/>
                  <a:gd name="T4" fmla="*/ 270 w 270"/>
                  <a:gd name="T5" fmla="*/ 0 h 365"/>
                  <a:gd name="T6" fmla="*/ 261 w 270"/>
                  <a:gd name="T7" fmla="*/ 27 h 365"/>
                  <a:gd name="T8" fmla="*/ 207 w 270"/>
                  <a:gd name="T9" fmla="*/ 88 h 365"/>
                  <a:gd name="T10" fmla="*/ 99 w 270"/>
                  <a:gd name="T11" fmla="*/ 246 h 365"/>
                  <a:gd name="T12" fmla="*/ 56 w 270"/>
                  <a:gd name="T13" fmla="*/ 327 h 365"/>
                  <a:gd name="T14" fmla="*/ 0 w 270"/>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365">
                    <a:moveTo>
                      <a:pt x="0" y="365"/>
                    </a:moveTo>
                    <a:cubicBezTo>
                      <a:pt x="45" y="289"/>
                      <a:pt x="90" y="213"/>
                      <a:pt x="136" y="137"/>
                    </a:cubicBezTo>
                    <a:cubicBezTo>
                      <a:pt x="170" y="82"/>
                      <a:pt x="210" y="33"/>
                      <a:pt x="270" y="0"/>
                    </a:cubicBezTo>
                    <a:cubicBezTo>
                      <a:pt x="267" y="9"/>
                      <a:pt x="266" y="20"/>
                      <a:pt x="261" y="27"/>
                    </a:cubicBezTo>
                    <a:cubicBezTo>
                      <a:pt x="244" y="48"/>
                      <a:pt x="227" y="70"/>
                      <a:pt x="207" y="88"/>
                    </a:cubicBezTo>
                    <a:cubicBezTo>
                      <a:pt x="157" y="132"/>
                      <a:pt x="123" y="185"/>
                      <a:pt x="99" y="246"/>
                    </a:cubicBezTo>
                    <a:cubicBezTo>
                      <a:pt x="88" y="275"/>
                      <a:pt x="72" y="301"/>
                      <a:pt x="56" y="327"/>
                    </a:cubicBezTo>
                    <a:cubicBezTo>
                      <a:pt x="43" y="348"/>
                      <a:pt x="23" y="361"/>
                      <a:pt x="0" y="36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5" name="Freeform 722"/>
              <p:cNvSpPr>
                <a:spLocks/>
              </p:cNvSpPr>
              <p:nvPr/>
            </p:nvSpPr>
            <p:spPr bwMode="auto">
              <a:xfrm>
                <a:off x="-3846513" y="4776788"/>
                <a:ext cx="112712" cy="130175"/>
              </a:xfrm>
              <a:custGeom>
                <a:avLst/>
                <a:gdLst>
                  <a:gd name="T0" fmla="*/ 114 w 179"/>
                  <a:gd name="T1" fmla="*/ 117 h 210"/>
                  <a:gd name="T2" fmla="*/ 168 w 179"/>
                  <a:gd name="T3" fmla="*/ 210 h 210"/>
                  <a:gd name="T4" fmla="*/ 137 w 179"/>
                  <a:gd name="T5" fmla="*/ 188 h 210"/>
                  <a:gd name="T6" fmla="*/ 24 w 179"/>
                  <a:gd name="T7" fmla="*/ 36 h 210"/>
                  <a:gd name="T8" fmla="*/ 0 w 179"/>
                  <a:gd name="T9" fmla="*/ 0 h 210"/>
                  <a:gd name="T10" fmla="*/ 179 w 179"/>
                  <a:gd name="T11" fmla="*/ 128 h 210"/>
                  <a:gd name="T12" fmla="*/ 118 w 179"/>
                  <a:gd name="T13" fmla="*/ 109 h 210"/>
                  <a:gd name="T14" fmla="*/ 114 w 179"/>
                  <a:gd name="T15" fmla="*/ 117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0">
                    <a:moveTo>
                      <a:pt x="114" y="117"/>
                    </a:moveTo>
                    <a:cubicBezTo>
                      <a:pt x="131" y="147"/>
                      <a:pt x="165" y="168"/>
                      <a:pt x="168" y="210"/>
                    </a:cubicBezTo>
                    <a:cubicBezTo>
                      <a:pt x="157" y="203"/>
                      <a:pt x="144" y="198"/>
                      <a:pt x="137" y="188"/>
                    </a:cubicBezTo>
                    <a:cubicBezTo>
                      <a:pt x="98" y="138"/>
                      <a:pt x="61" y="87"/>
                      <a:pt x="24" y="36"/>
                    </a:cubicBezTo>
                    <a:cubicBezTo>
                      <a:pt x="16" y="25"/>
                      <a:pt x="9" y="14"/>
                      <a:pt x="0" y="0"/>
                    </a:cubicBezTo>
                    <a:cubicBezTo>
                      <a:pt x="47" y="8"/>
                      <a:pt x="139" y="75"/>
                      <a:pt x="179" y="128"/>
                    </a:cubicBezTo>
                    <a:cubicBezTo>
                      <a:pt x="159" y="122"/>
                      <a:pt x="138" y="115"/>
                      <a:pt x="118" y="109"/>
                    </a:cubicBezTo>
                    <a:cubicBezTo>
                      <a:pt x="117" y="112"/>
                      <a:pt x="115" y="114"/>
                      <a:pt x="114" y="1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6" name="Freeform 723"/>
              <p:cNvSpPr>
                <a:spLocks/>
              </p:cNvSpPr>
              <p:nvPr/>
            </p:nvSpPr>
            <p:spPr bwMode="auto">
              <a:xfrm>
                <a:off x="-4270375" y="5202238"/>
                <a:ext cx="80962" cy="138112"/>
              </a:xfrm>
              <a:custGeom>
                <a:avLst/>
                <a:gdLst>
                  <a:gd name="T0" fmla="*/ 25 w 129"/>
                  <a:gd name="T1" fmla="*/ 0 h 223"/>
                  <a:gd name="T2" fmla="*/ 47 w 129"/>
                  <a:gd name="T3" fmla="*/ 47 h 223"/>
                  <a:gd name="T4" fmla="*/ 61 w 129"/>
                  <a:gd name="T5" fmla="*/ 95 h 223"/>
                  <a:gd name="T6" fmla="*/ 129 w 129"/>
                  <a:gd name="T7" fmla="*/ 196 h 223"/>
                  <a:gd name="T8" fmla="*/ 115 w 129"/>
                  <a:gd name="T9" fmla="*/ 223 h 223"/>
                  <a:gd name="T10" fmla="*/ 2 w 129"/>
                  <a:gd name="T11" fmla="*/ 50 h 223"/>
                  <a:gd name="T12" fmla="*/ 25 w 129"/>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29" h="223">
                    <a:moveTo>
                      <a:pt x="25" y="0"/>
                    </a:moveTo>
                    <a:cubicBezTo>
                      <a:pt x="33" y="17"/>
                      <a:pt x="41" y="32"/>
                      <a:pt x="47" y="47"/>
                    </a:cubicBezTo>
                    <a:cubicBezTo>
                      <a:pt x="52" y="63"/>
                      <a:pt x="56" y="79"/>
                      <a:pt x="61" y="95"/>
                    </a:cubicBezTo>
                    <a:cubicBezTo>
                      <a:pt x="72" y="136"/>
                      <a:pt x="89" y="173"/>
                      <a:pt x="129" y="196"/>
                    </a:cubicBezTo>
                    <a:cubicBezTo>
                      <a:pt x="124" y="205"/>
                      <a:pt x="120" y="213"/>
                      <a:pt x="115" y="223"/>
                    </a:cubicBezTo>
                    <a:cubicBezTo>
                      <a:pt x="48" y="182"/>
                      <a:pt x="11" y="126"/>
                      <a:pt x="2" y="50"/>
                    </a:cubicBezTo>
                    <a:cubicBezTo>
                      <a:pt x="0" y="32"/>
                      <a:pt x="7" y="15"/>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7" name="Freeform 724"/>
              <p:cNvSpPr>
                <a:spLocks/>
              </p:cNvSpPr>
              <p:nvPr/>
            </p:nvSpPr>
            <p:spPr bwMode="auto">
              <a:xfrm>
                <a:off x="-4702175" y="4600575"/>
                <a:ext cx="134937" cy="114300"/>
              </a:xfrm>
              <a:custGeom>
                <a:avLst/>
                <a:gdLst>
                  <a:gd name="T0" fmla="*/ 21 w 216"/>
                  <a:gd name="T1" fmla="*/ 184 h 184"/>
                  <a:gd name="T2" fmla="*/ 17 w 216"/>
                  <a:gd name="T3" fmla="*/ 137 h 184"/>
                  <a:gd name="T4" fmla="*/ 77 w 216"/>
                  <a:gd name="T5" fmla="*/ 91 h 184"/>
                  <a:gd name="T6" fmla="*/ 145 w 216"/>
                  <a:gd name="T7" fmla="*/ 28 h 184"/>
                  <a:gd name="T8" fmla="*/ 198 w 216"/>
                  <a:gd name="T9" fmla="*/ 0 h 184"/>
                  <a:gd name="T10" fmla="*/ 214 w 216"/>
                  <a:gd name="T11" fmla="*/ 8 h 184"/>
                  <a:gd name="T12" fmla="*/ 210 w 216"/>
                  <a:gd name="T13" fmla="*/ 24 h 184"/>
                  <a:gd name="T14" fmla="*/ 183 w 216"/>
                  <a:gd name="T15" fmla="*/ 47 h 184"/>
                  <a:gd name="T16" fmla="*/ 70 w 216"/>
                  <a:gd name="T17" fmla="*/ 138 h 184"/>
                  <a:gd name="T18" fmla="*/ 21 w 216"/>
                  <a:gd name="T19"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184">
                    <a:moveTo>
                      <a:pt x="21" y="184"/>
                    </a:moveTo>
                    <a:cubicBezTo>
                      <a:pt x="2" y="166"/>
                      <a:pt x="0" y="153"/>
                      <a:pt x="17" y="137"/>
                    </a:cubicBezTo>
                    <a:cubicBezTo>
                      <a:pt x="36" y="120"/>
                      <a:pt x="57" y="106"/>
                      <a:pt x="77" y="91"/>
                    </a:cubicBezTo>
                    <a:cubicBezTo>
                      <a:pt x="103" y="73"/>
                      <a:pt x="128" y="56"/>
                      <a:pt x="145" y="28"/>
                    </a:cubicBezTo>
                    <a:cubicBezTo>
                      <a:pt x="156" y="9"/>
                      <a:pt x="176" y="0"/>
                      <a:pt x="198" y="0"/>
                    </a:cubicBezTo>
                    <a:cubicBezTo>
                      <a:pt x="203" y="0"/>
                      <a:pt x="211" y="4"/>
                      <a:pt x="214" y="8"/>
                    </a:cubicBezTo>
                    <a:cubicBezTo>
                      <a:pt x="216" y="11"/>
                      <a:pt x="213" y="20"/>
                      <a:pt x="210" y="24"/>
                    </a:cubicBezTo>
                    <a:cubicBezTo>
                      <a:pt x="202" y="32"/>
                      <a:pt x="193" y="42"/>
                      <a:pt x="183" y="47"/>
                    </a:cubicBezTo>
                    <a:cubicBezTo>
                      <a:pt x="138" y="69"/>
                      <a:pt x="104" y="104"/>
                      <a:pt x="70" y="138"/>
                    </a:cubicBezTo>
                    <a:cubicBezTo>
                      <a:pt x="54" y="154"/>
                      <a:pt x="37" y="169"/>
                      <a:pt x="21"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8" name="Freeform 725"/>
              <p:cNvSpPr>
                <a:spLocks/>
              </p:cNvSpPr>
              <p:nvPr/>
            </p:nvSpPr>
            <p:spPr bwMode="auto">
              <a:xfrm>
                <a:off x="-4524375" y="5170488"/>
                <a:ext cx="34925" cy="185737"/>
              </a:xfrm>
              <a:custGeom>
                <a:avLst/>
                <a:gdLst>
                  <a:gd name="T0" fmla="*/ 6 w 55"/>
                  <a:gd name="T1" fmla="*/ 0 h 299"/>
                  <a:gd name="T2" fmla="*/ 17 w 55"/>
                  <a:gd name="T3" fmla="*/ 13 h 299"/>
                  <a:gd name="T4" fmla="*/ 21 w 55"/>
                  <a:gd name="T5" fmla="*/ 39 h 299"/>
                  <a:gd name="T6" fmla="*/ 51 w 55"/>
                  <a:gd name="T7" fmla="*/ 259 h 299"/>
                  <a:gd name="T8" fmla="*/ 54 w 55"/>
                  <a:gd name="T9" fmla="*/ 274 h 299"/>
                  <a:gd name="T10" fmla="*/ 47 w 55"/>
                  <a:gd name="T11" fmla="*/ 299 h 299"/>
                  <a:gd name="T12" fmla="*/ 20 w 55"/>
                  <a:gd name="T13" fmla="*/ 281 h 299"/>
                  <a:gd name="T14" fmla="*/ 2 w 55"/>
                  <a:gd name="T15" fmla="*/ 200 h 299"/>
                  <a:gd name="T16" fmla="*/ 1 w 55"/>
                  <a:gd name="T17" fmla="*/ 40 h 299"/>
                  <a:gd name="T18" fmla="*/ 1 w 55"/>
                  <a:gd name="T19" fmla="*/ 3 h 299"/>
                  <a:gd name="T20" fmla="*/ 6 w 55"/>
                  <a:gd name="T21"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299">
                    <a:moveTo>
                      <a:pt x="6" y="0"/>
                    </a:moveTo>
                    <a:cubicBezTo>
                      <a:pt x="10" y="4"/>
                      <a:pt x="15" y="8"/>
                      <a:pt x="17" y="13"/>
                    </a:cubicBezTo>
                    <a:cubicBezTo>
                      <a:pt x="20" y="21"/>
                      <a:pt x="22" y="30"/>
                      <a:pt x="21" y="39"/>
                    </a:cubicBezTo>
                    <a:cubicBezTo>
                      <a:pt x="17" y="114"/>
                      <a:pt x="31" y="187"/>
                      <a:pt x="51" y="259"/>
                    </a:cubicBezTo>
                    <a:cubicBezTo>
                      <a:pt x="52" y="264"/>
                      <a:pt x="55" y="269"/>
                      <a:pt x="54" y="274"/>
                    </a:cubicBezTo>
                    <a:cubicBezTo>
                      <a:pt x="53" y="283"/>
                      <a:pt x="50" y="291"/>
                      <a:pt x="47" y="299"/>
                    </a:cubicBezTo>
                    <a:cubicBezTo>
                      <a:pt x="38" y="293"/>
                      <a:pt x="22" y="289"/>
                      <a:pt x="20" y="281"/>
                    </a:cubicBezTo>
                    <a:cubicBezTo>
                      <a:pt x="11" y="255"/>
                      <a:pt x="4" y="227"/>
                      <a:pt x="2" y="200"/>
                    </a:cubicBezTo>
                    <a:cubicBezTo>
                      <a:pt x="0" y="147"/>
                      <a:pt x="1" y="94"/>
                      <a:pt x="1" y="40"/>
                    </a:cubicBezTo>
                    <a:cubicBezTo>
                      <a:pt x="1" y="28"/>
                      <a:pt x="1" y="16"/>
                      <a:pt x="1" y="3"/>
                    </a:cubicBezTo>
                    <a:cubicBezTo>
                      <a:pt x="3" y="2"/>
                      <a:pt x="4" y="1"/>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9" name="Freeform 726"/>
              <p:cNvSpPr>
                <a:spLocks/>
              </p:cNvSpPr>
              <p:nvPr/>
            </p:nvSpPr>
            <p:spPr bwMode="auto">
              <a:xfrm>
                <a:off x="-4651375" y="4222750"/>
                <a:ext cx="155575" cy="90487"/>
              </a:xfrm>
              <a:custGeom>
                <a:avLst/>
                <a:gdLst>
                  <a:gd name="T0" fmla="*/ 0 w 251"/>
                  <a:gd name="T1" fmla="*/ 139 h 145"/>
                  <a:gd name="T2" fmla="*/ 54 w 251"/>
                  <a:gd name="T3" fmla="*/ 93 h 145"/>
                  <a:gd name="T4" fmla="*/ 141 w 251"/>
                  <a:gd name="T5" fmla="*/ 50 h 145"/>
                  <a:gd name="T6" fmla="*/ 244 w 251"/>
                  <a:gd name="T7" fmla="*/ 0 h 145"/>
                  <a:gd name="T8" fmla="*/ 191 w 251"/>
                  <a:gd name="T9" fmla="*/ 71 h 145"/>
                  <a:gd name="T10" fmla="*/ 114 w 251"/>
                  <a:gd name="T11" fmla="*/ 94 h 145"/>
                  <a:gd name="T12" fmla="*/ 28 w 251"/>
                  <a:gd name="T13" fmla="*/ 136 h 145"/>
                  <a:gd name="T14" fmla="*/ 5 w 251"/>
                  <a:gd name="T15" fmla="*/ 145 h 145"/>
                  <a:gd name="T16" fmla="*/ 0 w 251"/>
                  <a:gd name="T17" fmla="*/ 13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145">
                    <a:moveTo>
                      <a:pt x="0" y="139"/>
                    </a:moveTo>
                    <a:cubicBezTo>
                      <a:pt x="18" y="123"/>
                      <a:pt x="34" y="105"/>
                      <a:pt x="54" y="93"/>
                    </a:cubicBezTo>
                    <a:cubicBezTo>
                      <a:pt x="82" y="77"/>
                      <a:pt x="112" y="64"/>
                      <a:pt x="141" y="50"/>
                    </a:cubicBezTo>
                    <a:cubicBezTo>
                      <a:pt x="176" y="33"/>
                      <a:pt x="210" y="17"/>
                      <a:pt x="244" y="0"/>
                    </a:cubicBezTo>
                    <a:cubicBezTo>
                      <a:pt x="251" y="32"/>
                      <a:pt x="223" y="66"/>
                      <a:pt x="191" y="71"/>
                    </a:cubicBezTo>
                    <a:cubicBezTo>
                      <a:pt x="165" y="75"/>
                      <a:pt x="139" y="84"/>
                      <a:pt x="114" y="94"/>
                    </a:cubicBezTo>
                    <a:cubicBezTo>
                      <a:pt x="84" y="107"/>
                      <a:pt x="57" y="122"/>
                      <a:pt x="28" y="136"/>
                    </a:cubicBezTo>
                    <a:cubicBezTo>
                      <a:pt x="20" y="140"/>
                      <a:pt x="12" y="142"/>
                      <a:pt x="5" y="145"/>
                    </a:cubicBezTo>
                    <a:cubicBezTo>
                      <a:pt x="3" y="143"/>
                      <a:pt x="2" y="141"/>
                      <a:pt x="0" y="1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0" name="Freeform 727"/>
              <p:cNvSpPr>
                <a:spLocks/>
              </p:cNvSpPr>
              <p:nvPr/>
            </p:nvSpPr>
            <p:spPr bwMode="auto">
              <a:xfrm>
                <a:off x="-4430713" y="4724400"/>
                <a:ext cx="209550" cy="90487"/>
              </a:xfrm>
              <a:custGeom>
                <a:avLst/>
                <a:gdLst>
                  <a:gd name="T0" fmla="*/ 0 w 337"/>
                  <a:gd name="T1" fmla="*/ 134 h 144"/>
                  <a:gd name="T2" fmla="*/ 63 w 337"/>
                  <a:gd name="T3" fmla="*/ 91 h 144"/>
                  <a:gd name="T4" fmla="*/ 149 w 337"/>
                  <a:gd name="T5" fmla="*/ 54 h 144"/>
                  <a:gd name="T6" fmla="*/ 206 w 337"/>
                  <a:gd name="T7" fmla="*/ 26 h 144"/>
                  <a:gd name="T8" fmla="*/ 337 w 337"/>
                  <a:gd name="T9" fmla="*/ 15 h 144"/>
                  <a:gd name="T10" fmla="*/ 167 w 337"/>
                  <a:gd name="T11" fmla="*/ 70 h 144"/>
                  <a:gd name="T12" fmla="*/ 7 w 337"/>
                  <a:gd name="T13" fmla="*/ 144 h 144"/>
                  <a:gd name="T14" fmla="*/ 0 w 337"/>
                  <a:gd name="T15" fmla="*/ 134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144">
                    <a:moveTo>
                      <a:pt x="0" y="134"/>
                    </a:moveTo>
                    <a:cubicBezTo>
                      <a:pt x="21" y="119"/>
                      <a:pt x="41" y="103"/>
                      <a:pt x="63" y="91"/>
                    </a:cubicBezTo>
                    <a:cubicBezTo>
                      <a:pt x="91" y="77"/>
                      <a:pt x="121" y="67"/>
                      <a:pt x="149" y="54"/>
                    </a:cubicBezTo>
                    <a:cubicBezTo>
                      <a:pt x="169" y="46"/>
                      <a:pt x="188" y="37"/>
                      <a:pt x="206" y="26"/>
                    </a:cubicBezTo>
                    <a:cubicBezTo>
                      <a:pt x="240" y="8"/>
                      <a:pt x="307" y="0"/>
                      <a:pt x="337" y="15"/>
                    </a:cubicBezTo>
                    <a:cubicBezTo>
                      <a:pt x="279" y="33"/>
                      <a:pt x="222" y="49"/>
                      <a:pt x="167" y="70"/>
                    </a:cubicBezTo>
                    <a:cubicBezTo>
                      <a:pt x="113" y="92"/>
                      <a:pt x="60" y="119"/>
                      <a:pt x="7" y="144"/>
                    </a:cubicBezTo>
                    <a:cubicBezTo>
                      <a:pt x="5" y="141"/>
                      <a:pt x="2" y="137"/>
                      <a:pt x="0" y="1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1" name="Freeform 728"/>
              <p:cNvSpPr>
                <a:spLocks/>
              </p:cNvSpPr>
              <p:nvPr/>
            </p:nvSpPr>
            <p:spPr bwMode="auto">
              <a:xfrm>
                <a:off x="-4622800" y="4495800"/>
                <a:ext cx="155575" cy="96837"/>
              </a:xfrm>
              <a:custGeom>
                <a:avLst/>
                <a:gdLst>
                  <a:gd name="T0" fmla="*/ 0 w 249"/>
                  <a:gd name="T1" fmla="*/ 158 h 158"/>
                  <a:gd name="T2" fmla="*/ 249 w 249"/>
                  <a:gd name="T3" fmla="*/ 17 h 158"/>
                  <a:gd name="T4" fmla="*/ 221 w 249"/>
                  <a:gd name="T5" fmla="*/ 39 h 158"/>
                  <a:gd name="T6" fmla="*/ 114 w 249"/>
                  <a:gd name="T7" fmla="*/ 96 h 158"/>
                  <a:gd name="T8" fmla="*/ 49 w 249"/>
                  <a:gd name="T9" fmla="*/ 138 h 158"/>
                  <a:gd name="T10" fmla="*/ 0 w 249"/>
                  <a:gd name="T11" fmla="*/ 158 h 158"/>
                </a:gdLst>
                <a:ahLst/>
                <a:cxnLst>
                  <a:cxn ang="0">
                    <a:pos x="T0" y="T1"/>
                  </a:cxn>
                  <a:cxn ang="0">
                    <a:pos x="T2" y="T3"/>
                  </a:cxn>
                  <a:cxn ang="0">
                    <a:pos x="T4" y="T5"/>
                  </a:cxn>
                  <a:cxn ang="0">
                    <a:pos x="T6" y="T7"/>
                  </a:cxn>
                  <a:cxn ang="0">
                    <a:pos x="T8" y="T9"/>
                  </a:cxn>
                  <a:cxn ang="0">
                    <a:pos x="T10" y="T11"/>
                  </a:cxn>
                </a:cxnLst>
                <a:rect l="0" t="0" r="r" b="b"/>
                <a:pathLst>
                  <a:path w="249" h="158">
                    <a:moveTo>
                      <a:pt x="0" y="158"/>
                    </a:moveTo>
                    <a:cubicBezTo>
                      <a:pt x="29" y="99"/>
                      <a:pt x="206" y="0"/>
                      <a:pt x="249" y="17"/>
                    </a:cubicBezTo>
                    <a:cubicBezTo>
                      <a:pt x="239" y="26"/>
                      <a:pt x="230" y="34"/>
                      <a:pt x="221" y="39"/>
                    </a:cubicBezTo>
                    <a:cubicBezTo>
                      <a:pt x="185" y="58"/>
                      <a:pt x="149" y="76"/>
                      <a:pt x="114" y="96"/>
                    </a:cubicBezTo>
                    <a:cubicBezTo>
                      <a:pt x="91" y="109"/>
                      <a:pt x="71" y="126"/>
                      <a:pt x="49" y="138"/>
                    </a:cubicBezTo>
                    <a:cubicBezTo>
                      <a:pt x="34" y="147"/>
                      <a:pt x="17" y="151"/>
                      <a:pt x="0" y="1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2" name="Freeform 729"/>
              <p:cNvSpPr>
                <a:spLocks/>
              </p:cNvSpPr>
              <p:nvPr/>
            </p:nvSpPr>
            <p:spPr bwMode="auto">
              <a:xfrm>
                <a:off x="-4514850" y="4694238"/>
                <a:ext cx="146050" cy="100012"/>
              </a:xfrm>
              <a:custGeom>
                <a:avLst/>
                <a:gdLst>
                  <a:gd name="T0" fmla="*/ 0 w 234"/>
                  <a:gd name="T1" fmla="*/ 160 h 160"/>
                  <a:gd name="T2" fmla="*/ 61 w 234"/>
                  <a:gd name="T3" fmla="*/ 89 h 160"/>
                  <a:gd name="T4" fmla="*/ 145 w 234"/>
                  <a:gd name="T5" fmla="*/ 39 h 160"/>
                  <a:gd name="T6" fmla="*/ 207 w 234"/>
                  <a:gd name="T7" fmla="*/ 0 h 160"/>
                  <a:gd name="T8" fmla="*/ 234 w 234"/>
                  <a:gd name="T9" fmla="*/ 24 h 160"/>
                  <a:gd name="T10" fmla="*/ 119 w 234"/>
                  <a:gd name="T11" fmla="*/ 88 h 160"/>
                  <a:gd name="T12" fmla="*/ 0 w 234"/>
                  <a:gd name="T13" fmla="*/ 160 h 160"/>
                </a:gdLst>
                <a:ahLst/>
                <a:cxnLst>
                  <a:cxn ang="0">
                    <a:pos x="T0" y="T1"/>
                  </a:cxn>
                  <a:cxn ang="0">
                    <a:pos x="T2" y="T3"/>
                  </a:cxn>
                  <a:cxn ang="0">
                    <a:pos x="T4" y="T5"/>
                  </a:cxn>
                  <a:cxn ang="0">
                    <a:pos x="T6" y="T7"/>
                  </a:cxn>
                  <a:cxn ang="0">
                    <a:pos x="T8" y="T9"/>
                  </a:cxn>
                  <a:cxn ang="0">
                    <a:pos x="T10" y="T11"/>
                  </a:cxn>
                  <a:cxn ang="0">
                    <a:pos x="T12" y="T13"/>
                  </a:cxn>
                </a:cxnLst>
                <a:rect l="0" t="0" r="r" b="b"/>
                <a:pathLst>
                  <a:path w="234" h="160">
                    <a:moveTo>
                      <a:pt x="0" y="160"/>
                    </a:moveTo>
                    <a:cubicBezTo>
                      <a:pt x="14" y="127"/>
                      <a:pt x="36" y="106"/>
                      <a:pt x="61" y="89"/>
                    </a:cubicBezTo>
                    <a:cubicBezTo>
                      <a:pt x="88" y="71"/>
                      <a:pt x="117" y="55"/>
                      <a:pt x="145" y="39"/>
                    </a:cubicBezTo>
                    <a:cubicBezTo>
                      <a:pt x="166" y="25"/>
                      <a:pt x="188" y="12"/>
                      <a:pt x="207" y="0"/>
                    </a:cubicBezTo>
                    <a:cubicBezTo>
                      <a:pt x="217" y="9"/>
                      <a:pt x="227" y="18"/>
                      <a:pt x="234" y="24"/>
                    </a:cubicBezTo>
                    <a:cubicBezTo>
                      <a:pt x="198" y="44"/>
                      <a:pt x="157" y="64"/>
                      <a:pt x="119" y="88"/>
                    </a:cubicBezTo>
                    <a:cubicBezTo>
                      <a:pt x="81" y="112"/>
                      <a:pt x="48" y="144"/>
                      <a:pt x="0" y="1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3" name="Freeform 730"/>
              <p:cNvSpPr>
                <a:spLocks/>
              </p:cNvSpPr>
              <p:nvPr/>
            </p:nvSpPr>
            <p:spPr bwMode="auto">
              <a:xfrm>
                <a:off x="-4703763" y="4405313"/>
                <a:ext cx="165100" cy="90487"/>
              </a:xfrm>
              <a:custGeom>
                <a:avLst/>
                <a:gdLst>
                  <a:gd name="T0" fmla="*/ 0 w 266"/>
                  <a:gd name="T1" fmla="*/ 146 h 146"/>
                  <a:gd name="T2" fmla="*/ 74 w 266"/>
                  <a:gd name="T3" fmla="*/ 85 h 146"/>
                  <a:gd name="T4" fmla="*/ 158 w 266"/>
                  <a:gd name="T5" fmla="*/ 49 h 146"/>
                  <a:gd name="T6" fmla="*/ 216 w 266"/>
                  <a:gd name="T7" fmla="*/ 15 h 146"/>
                  <a:gd name="T8" fmla="*/ 243 w 266"/>
                  <a:gd name="T9" fmla="*/ 2 h 146"/>
                  <a:gd name="T10" fmla="*/ 266 w 266"/>
                  <a:gd name="T11" fmla="*/ 6 h 146"/>
                  <a:gd name="T12" fmla="*/ 258 w 266"/>
                  <a:gd name="T13" fmla="*/ 28 h 146"/>
                  <a:gd name="T14" fmla="*/ 239 w 266"/>
                  <a:gd name="T15" fmla="*/ 41 h 146"/>
                  <a:gd name="T16" fmla="*/ 27 w 266"/>
                  <a:gd name="T17" fmla="*/ 133 h 146"/>
                  <a:gd name="T18" fmla="*/ 0 w 266"/>
                  <a:gd name="T1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146">
                    <a:moveTo>
                      <a:pt x="0" y="146"/>
                    </a:moveTo>
                    <a:cubicBezTo>
                      <a:pt x="18" y="116"/>
                      <a:pt x="44" y="98"/>
                      <a:pt x="74" y="85"/>
                    </a:cubicBezTo>
                    <a:cubicBezTo>
                      <a:pt x="102" y="73"/>
                      <a:pt x="131" y="62"/>
                      <a:pt x="158" y="49"/>
                    </a:cubicBezTo>
                    <a:cubicBezTo>
                      <a:pt x="178" y="39"/>
                      <a:pt x="197" y="26"/>
                      <a:pt x="216" y="15"/>
                    </a:cubicBezTo>
                    <a:cubicBezTo>
                      <a:pt x="225" y="10"/>
                      <a:pt x="234" y="4"/>
                      <a:pt x="243" y="2"/>
                    </a:cubicBezTo>
                    <a:cubicBezTo>
                      <a:pt x="250" y="0"/>
                      <a:pt x="258" y="4"/>
                      <a:pt x="266" y="6"/>
                    </a:cubicBezTo>
                    <a:cubicBezTo>
                      <a:pt x="264" y="13"/>
                      <a:pt x="263" y="22"/>
                      <a:pt x="258" y="28"/>
                    </a:cubicBezTo>
                    <a:cubicBezTo>
                      <a:pt x="254" y="34"/>
                      <a:pt x="246" y="38"/>
                      <a:pt x="239" y="41"/>
                    </a:cubicBezTo>
                    <a:cubicBezTo>
                      <a:pt x="168" y="72"/>
                      <a:pt x="97" y="102"/>
                      <a:pt x="27" y="133"/>
                    </a:cubicBezTo>
                    <a:cubicBezTo>
                      <a:pt x="18" y="137"/>
                      <a:pt x="9" y="141"/>
                      <a:pt x="0"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4" name="Freeform 731"/>
              <p:cNvSpPr>
                <a:spLocks/>
              </p:cNvSpPr>
              <p:nvPr/>
            </p:nvSpPr>
            <p:spPr bwMode="auto">
              <a:xfrm>
                <a:off x="-4264025" y="5327650"/>
                <a:ext cx="142875" cy="109537"/>
              </a:xfrm>
              <a:custGeom>
                <a:avLst/>
                <a:gdLst>
                  <a:gd name="T0" fmla="*/ 3 w 230"/>
                  <a:gd name="T1" fmla="*/ 0 h 176"/>
                  <a:gd name="T2" fmla="*/ 54 w 230"/>
                  <a:gd name="T3" fmla="*/ 23 h 176"/>
                  <a:gd name="T4" fmla="*/ 138 w 230"/>
                  <a:gd name="T5" fmla="*/ 94 h 176"/>
                  <a:gd name="T6" fmla="*/ 203 w 230"/>
                  <a:gd name="T7" fmla="*/ 143 h 176"/>
                  <a:gd name="T8" fmla="*/ 230 w 230"/>
                  <a:gd name="T9" fmla="*/ 176 h 176"/>
                  <a:gd name="T10" fmla="*/ 0 w 230"/>
                  <a:gd name="T11" fmla="*/ 6 h 176"/>
                  <a:gd name="T12" fmla="*/ 3 w 230"/>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230" h="176">
                    <a:moveTo>
                      <a:pt x="3" y="0"/>
                    </a:moveTo>
                    <a:cubicBezTo>
                      <a:pt x="20" y="7"/>
                      <a:pt x="39" y="12"/>
                      <a:pt x="54" y="23"/>
                    </a:cubicBezTo>
                    <a:cubicBezTo>
                      <a:pt x="83" y="45"/>
                      <a:pt x="110" y="71"/>
                      <a:pt x="138" y="94"/>
                    </a:cubicBezTo>
                    <a:cubicBezTo>
                      <a:pt x="159" y="111"/>
                      <a:pt x="182" y="126"/>
                      <a:pt x="203" y="143"/>
                    </a:cubicBezTo>
                    <a:cubicBezTo>
                      <a:pt x="214" y="152"/>
                      <a:pt x="222" y="164"/>
                      <a:pt x="230" y="176"/>
                    </a:cubicBezTo>
                    <a:cubicBezTo>
                      <a:pt x="128" y="152"/>
                      <a:pt x="73" y="66"/>
                      <a:pt x="0" y="6"/>
                    </a:cubicBezTo>
                    <a:cubicBezTo>
                      <a:pt x="1" y="4"/>
                      <a:pt x="2" y="2"/>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5" name="Freeform 732"/>
              <p:cNvSpPr>
                <a:spLocks/>
              </p:cNvSpPr>
              <p:nvPr/>
            </p:nvSpPr>
            <p:spPr bwMode="auto">
              <a:xfrm>
                <a:off x="-4464050" y="4165600"/>
                <a:ext cx="134937" cy="58737"/>
              </a:xfrm>
              <a:custGeom>
                <a:avLst/>
                <a:gdLst>
                  <a:gd name="T0" fmla="*/ 217 w 217"/>
                  <a:gd name="T1" fmla="*/ 9 h 93"/>
                  <a:gd name="T2" fmla="*/ 183 w 217"/>
                  <a:gd name="T3" fmla="*/ 34 h 93"/>
                  <a:gd name="T4" fmla="*/ 123 w 217"/>
                  <a:gd name="T5" fmla="*/ 53 h 93"/>
                  <a:gd name="T6" fmla="*/ 49 w 217"/>
                  <a:gd name="T7" fmla="*/ 86 h 93"/>
                  <a:gd name="T8" fmla="*/ 0 w 217"/>
                  <a:gd name="T9" fmla="*/ 92 h 93"/>
                  <a:gd name="T10" fmla="*/ 211 w 217"/>
                  <a:gd name="T11" fmla="*/ 0 h 93"/>
                  <a:gd name="T12" fmla="*/ 217 w 217"/>
                  <a:gd name="T13" fmla="*/ 9 h 93"/>
                </a:gdLst>
                <a:ahLst/>
                <a:cxnLst>
                  <a:cxn ang="0">
                    <a:pos x="T0" y="T1"/>
                  </a:cxn>
                  <a:cxn ang="0">
                    <a:pos x="T2" y="T3"/>
                  </a:cxn>
                  <a:cxn ang="0">
                    <a:pos x="T4" y="T5"/>
                  </a:cxn>
                  <a:cxn ang="0">
                    <a:pos x="T6" y="T7"/>
                  </a:cxn>
                  <a:cxn ang="0">
                    <a:pos x="T8" y="T9"/>
                  </a:cxn>
                  <a:cxn ang="0">
                    <a:pos x="T10" y="T11"/>
                  </a:cxn>
                  <a:cxn ang="0">
                    <a:pos x="T12" y="T13"/>
                  </a:cxn>
                </a:cxnLst>
                <a:rect l="0" t="0" r="r" b="b"/>
                <a:pathLst>
                  <a:path w="217" h="93">
                    <a:moveTo>
                      <a:pt x="217" y="9"/>
                    </a:moveTo>
                    <a:cubicBezTo>
                      <a:pt x="206" y="17"/>
                      <a:pt x="196" y="28"/>
                      <a:pt x="183" y="34"/>
                    </a:cubicBezTo>
                    <a:cubicBezTo>
                      <a:pt x="164" y="42"/>
                      <a:pt x="143" y="45"/>
                      <a:pt x="123" y="53"/>
                    </a:cubicBezTo>
                    <a:cubicBezTo>
                      <a:pt x="98" y="63"/>
                      <a:pt x="74" y="77"/>
                      <a:pt x="49" y="86"/>
                    </a:cubicBezTo>
                    <a:cubicBezTo>
                      <a:pt x="34" y="92"/>
                      <a:pt x="17" y="93"/>
                      <a:pt x="0" y="92"/>
                    </a:cubicBezTo>
                    <a:cubicBezTo>
                      <a:pt x="56" y="27"/>
                      <a:pt x="134" y="14"/>
                      <a:pt x="211" y="0"/>
                    </a:cubicBezTo>
                    <a:cubicBezTo>
                      <a:pt x="213" y="3"/>
                      <a:pt x="215" y="6"/>
                      <a:pt x="217"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6" name="Freeform 733"/>
              <p:cNvSpPr>
                <a:spLocks/>
              </p:cNvSpPr>
              <p:nvPr/>
            </p:nvSpPr>
            <p:spPr bwMode="auto">
              <a:xfrm>
                <a:off x="-4181475" y="5341938"/>
                <a:ext cx="96837" cy="74612"/>
              </a:xfrm>
              <a:custGeom>
                <a:avLst/>
                <a:gdLst>
                  <a:gd name="T0" fmla="*/ 156 w 156"/>
                  <a:gd name="T1" fmla="*/ 120 h 120"/>
                  <a:gd name="T2" fmla="*/ 116 w 156"/>
                  <a:gd name="T3" fmla="*/ 104 h 120"/>
                  <a:gd name="T4" fmla="*/ 20 w 156"/>
                  <a:gd name="T5" fmla="*/ 41 h 120"/>
                  <a:gd name="T6" fmla="*/ 2 w 156"/>
                  <a:gd name="T7" fmla="*/ 18 h 120"/>
                  <a:gd name="T8" fmla="*/ 6 w 156"/>
                  <a:gd name="T9" fmla="*/ 2 h 120"/>
                  <a:gd name="T10" fmla="*/ 19 w 156"/>
                  <a:gd name="T11" fmla="*/ 2 h 120"/>
                  <a:gd name="T12" fmla="*/ 151 w 156"/>
                  <a:gd name="T13" fmla="*/ 109 h 120"/>
                  <a:gd name="T14" fmla="*/ 156 w 156"/>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20">
                    <a:moveTo>
                      <a:pt x="156" y="120"/>
                    </a:moveTo>
                    <a:cubicBezTo>
                      <a:pt x="140" y="114"/>
                      <a:pt x="127" y="110"/>
                      <a:pt x="116" y="104"/>
                    </a:cubicBezTo>
                    <a:cubicBezTo>
                      <a:pt x="84" y="84"/>
                      <a:pt x="51" y="63"/>
                      <a:pt x="20" y="41"/>
                    </a:cubicBezTo>
                    <a:cubicBezTo>
                      <a:pt x="12" y="36"/>
                      <a:pt x="7" y="26"/>
                      <a:pt x="2" y="18"/>
                    </a:cubicBezTo>
                    <a:cubicBezTo>
                      <a:pt x="0" y="14"/>
                      <a:pt x="2" y="6"/>
                      <a:pt x="6" y="2"/>
                    </a:cubicBezTo>
                    <a:cubicBezTo>
                      <a:pt x="8" y="0"/>
                      <a:pt x="16" y="0"/>
                      <a:pt x="19" y="2"/>
                    </a:cubicBezTo>
                    <a:cubicBezTo>
                      <a:pt x="64" y="37"/>
                      <a:pt x="107" y="73"/>
                      <a:pt x="151" y="109"/>
                    </a:cubicBezTo>
                    <a:cubicBezTo>
                      <a:pt x="152" y="110"/>
                      <a:pt x="153" y="112"/>
                      <a:pt x="156" y="1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8" name="Freeform 734"/>
              <p:cNvSpPr>
                <a:spLocks/>
              </p:cNvSpPr>
              <p:nvPr/>
            </p:nvSpPr>
            <p:spPr bwMode="auto">
              <a:xfrm>
                <a:off x="-4273550" y="5357813"/>
                <a:ext cx="77787" cy="76200"/>
              </a:xfrm>
              <a:custGeom>
                <a:avLst/>
                <a:gdLst>
                  <a:gd name="T0" fmla="*/ 126 w 126"/>
                  <a:gd name="T1" fmla="*/ 124 h 124"/>
                  <a:gd name="T2" fmla="*/ 113 w 126"/>
                  <a:gd name="T3" fmla="*/ 122 h 124"/>
                  <a:gd name="T4" fmla="*/ 13 w 126"/>
                  <a:gd name="T5" fmla="*/ 36 h 124"/>
                  <a:gd name="T6" fmla="*/ 18 w 126"/>
                  <a:gd name="T7" fmla="*/ 0 h 124"/>
                  <a:gd name="T8" fmla="*/ 100 w 126"/>
                  <a:gd name="T9" fmla="*/ 81 h 124"/>
                  <a:gd name="T10" fmla="*/ 126 w 126"/>
                  <a:gd name="T11" fmla="*/ 124 h 124"/>
                </a:gdLst>
                <a:ahLst/>
                <a:cxnLst>
                  <a:cxn ang="0">
                    <a:pos x="T0" y="T1"/>
                  </a:cxn>
                  <a:cxn ang="0">
                    <a:pos x="T2" y="T3"/>
                  </a:cxn>
                  <a:cxn ang="0">
                    <a:pos x="T4" y="T5"/>
                  </a:cxn>
                  <a:cxn ang="0">
                    <a:pos x="T6" y="T7"/>
                  </a:cxn>
                  <a:cxn ang="0">
                    <a:pos x="T8" y="T9"/>
                  </a:cxn>
                  <a:cxn ang="0">
                    <a:pos x="T10" y="T11"/>
                  </a:cxn>
                </a:cxnLst>
                <a:rect l="0" t="0" r="r" b="b"/>
                <a:pathLst>
                  <a:path w="126" h="124">
                    <a:moveTo>
                      <a:pt x="126" y="124"/>
                    </a:moveTo>
                    <a:cubicBezTo>
                      <a:pt x="121" y="123"/>
                      <a:pt x="116" y="124"/>
                      <a:pt x="113" y="122"/>
                    </a:cubicBezTo>
                    <a:cubicBezTo>
                      <a:pt x="73" y="102"/>
                      <a:pt x="38" y="75"/>
                      <a:pt x="13" y="36"/>
                    </a:cubicBezTo>
                    <a:cubicBezTo>
                      <a:pt x="6" y="25"/>
                      <a:pt x="0" y="11"/>
                      <a:pt x="18" y="0"/>
                    </a:cubicBezTo>
                    <a:cubicBezTo>
                      <a:pt x="35" y="38"/>
                      <a:pt x="71" y="56"/>
                      <a:pt x="100" y="81"/>
                    </a:cubicBezTo>
                    <a:cubicBezTo>
                      <a:pt x="112" y="92"/>
                      <a:pt x="125" y="103"/>
                      <a:pt x="126" y="1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9" name="Freeform 735"/>
              <p:cNvSpPr>
                <a:spLocks/>
              </p:cNvSpPr>
              <p:nvPr/>
            </p:nvSpPr>
            <p:spPr bwMode="auto">
              <a:xfrm>
                <a:off x="-4610100" y="4144963"/>
                <a:ext cx="74612" cy="52387"/>
              </a:xfrm>
              <a:custGeom>
                <a:avLst/>
                <a:gdLst>
                  <a:gd name="T0" fmla="*/ 120 w 120"/>
                  <a:gd name="T1" fmla="*/ 12 h 84"/>
                  <a:gd name="T2" fmla="*/ 0 w 120"/>
                  <a:gd name="T3" fmla="*/ 84 h 84"/>
                  <a:gd name="T4" fmla="*/ 120 w 120"/>
                  <a:gd name="T5" fmla="*/ 12 h 84"/>
                </a:gdLst>
                <a:ahLst/>
                <a:cxnLst>
                  <a:cxn ang="0">
                    <a:pos x="T0" y="T1"/>
                  </a:cxn>
                  <a:cxn ang="0">
                    <a:pos x="T2" y="T3"/>
                  </a:cxn>
                  <a:cxn ang="0">
                    <a:pos x="T4" y="T5"/>
                  </a:cxn>
                </a:cxnLst>
                <a:rect l="0" t="0" r="r" b="b"/>
                <a:pathLst>
                  <a:path w="120" h="84">
                    <a:moveTo>
                      <a:pt x="120" y="12"/>
                    </a:moveTo>
                    <a:cubicBezTo>
                      <a:pt x="113" y="40"/>
                      <a:pt x="54" y="75"/>
                      <a:pt x="0" y="84"/>
                    </a:cubicBezTo>
                    <a:cubicBezTo>
                      <a:pt x="5" y="45"/>
                      <a:pt x="82" y="0"/>
                      <a:pt x="120"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0" name="Freeform 736"/>
              <p:cNvSpPr>
                <a:spLocks/>
              </p:cNvSpPr>
              <p:nvPr/>
            </p:nvSpPr>
            <p:spPr bwMode="auto">
              <a:xfrm>
                <a:off x="-4668838" y="4310063"/>
                <a:ext cx="87312" cy="50800"/>
              </a:xfrm>
              <a:custGeom>
                <a:avLst/>
                <a:gdLst>
                  <a:gd name="T0" fmla="*/ 0 w 140"/>
                  <a:gd name="T1" fmla="*/ 81 h 81"/>
                  <a:gd name="T2" fmla="*/ 140 w 140"/>
                  <a:gd name="T3" fmla="*/ 19 h 81"/>
                  <a:gd name="T4" fmla="*/ 0 w 140"/>
                  <a:gd name="T5" fmla="*/ 81 h 81"/>
                </a:gdLst>
                <a:ahLst/>
                <a:cxnLst>
                  <a:cxn ang="0">
                    <a:pos x="T0" y="T1"/>
                  </a:cxn>
                  <a:cxn ang="0">
                    <a:pos x="T2" y="T3"/>
                  </a:cxn>
                  <a:cxn ang="0">
                    <a:pos x="T4" y="T5"/>
                  </a:cxn>
                </a:cxnLst>
                <a:rect l="0" t="0" r="r" b="b"/>
                <a:pathLst>
                  <a:path w="140" h="81">
                    <a:moveTo>
                      <a:pt x="0" y="81"/>
                    </a:moveTo>
                    <a:cubicBezTo>
                      <a:pt x="28" y="32"/>
                      <a:pt x="101" y="0"/>
                      <a:pt x="140" y="19"/>
                    </a:cubicBezTo>
                    <a:cubicBezTo>
                      <a:pt x="101" y="56"/>
                      <a:pt x="51" y="63"/>
                      <a:pt x="0" y="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1" name="Freeform 737"/>
              <p:cNvSpPr>
                <a:spLocks/>
              </p:cNvSpPr>
              <p:nvPr/>
            </p:nvSpPr>
            <p:spPr bwMode="auto">
              <a:xfrm>
                <a:off x="-4324350" y="4933950"/>
                <a:ext cx="47625" cy="87312"/>
              </a:xfrm>
              <a:custGeom>
                <a:avLst/>
                <a:gdLst>
                  <a:gd name="T0" fmla="*/ 72 w 77"/>
                  <a:gd name="T1" fmla="*/ 0 h 140"/>
                  <a:gd name="T2" fmla="*/ 75 w 77"/>
                  <a:gd name="T3" fmla="*/ 23 h 140"/>
                  <a:gd name="T4" fmla="*/ 27 w 77"/>
                  <a:gd name="T5" fmla="*/ 134 h 140"/>
                  <a:gd name="T6" fmla="*/ 22 w 77"/>
                  <a:gd name="T7" fmla="*/ 140 h 140"/>
                  <a:gd name="T8" fmla="*/ 72 w 77"/>
                  <a:gd name="T9" fmla="*/ 0 h 140"/>
                </a:gdLst>
                <a:ahLst/>
                <a:cxnLst>
                  <a:cxn ang="0">
                    <a:pos x="T0" y="T1"/>
                  </a:cxn>
                  <a:cxn ang="0">
                    <a:pos x="T2" y="T3"/>
                  </a:cxn>
                  <a:cxn ang="0">
                    <a:pos x="T4" y="T5"/>
                  </a:cxn>
                  <a:cxn ang="0">
                    <a:pos x="T6" y="T7"/>
                  </a:cxn>
                  <a:cxn ang="0">
                    <a:pos x="T8" y="T9"/>
                  </a:cxn>
                </a:cxnLst>
                <a:rect l="0" t="0" r="r" b="b"/>
                <a:pathLst>
                  <a:path w="77" h="140">
                    <a:moveTo>
                      <a:pt x="72" y="0"/>
                    </a:moveTo>
                    <a:cubicBezTo>
                      <a:pt x="73" y="9"/>
                      <a:pt x="77" y="17"/>
                      <a:pt x="75" y="23"/>
                    </a:cubicBezTo>
                    <a:cubicBezTo>
                      <a:pt x="60" y="60"/>
                      <a:pt x="43" y="97"/>
                      <a:pt x="27" y="134"/>
                    </a:cubicBezTo>
                    <a:cubicBezTo>
                      <a:pt x="26" y="136"/>
                      <a:pt x="24" y="138"/>
                      <a:pt x="22" y="140"/>
                    </a:cubicBezTo>
                    <a:cubicBezTo>
                      <a:pt x="0" y="112"/>
                      <a:pt x="31" y="20"/>
                      <a:pt x="7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2" name="Freeform 738"/>
              <p:cNvSpPr>
                <a:spLocks/>
              </p:cNvSpPr>
              <p:nvPr/>
            </p:nvSpPr>
            <p:spPr bwMode="auto">
              <a:xfrm>
                <a:off x="-4373563" y="4618038"/>
                <a:ext cx="107950" cy="36512"/>
              </a:xfrm>
              <a:custGeom>
                <a:avLst/>
                <a:gdLst>
                  <a:gd name="T0" fmla="*/ 0 w 175"/>
                  <a:gd name="T1" fmla="*/ 61 h 61"/>
                  <a:gd name="T2" fmla="*/ 175 w 175"/>
                  <a:gd name="T3" fmla="*/ 23 h 61"/>
                  <a:gd name="T4" fmla="*/ 0 w 175"/>
                  <a:gd name="T5" fmla="*/ 61 h 61"/>
                </a:gdLst>
                <a:ahLst/>
                <a:cxnLst>
                  <a:cxn ang="0">
                    <a:pos x="T0" y="T1"/>
                  </a:cxn>
                  <a:cxn ang="0">
                    <a:pos x="T2" y="T3"/>
                  </a:cxn>
                  <a:cxn ang="0">
                    <a:pos x="T4" y="T5"/>
                  </a:cxn>
                </a:cxnLst>
                <a:rect l="0" t="0" r="r" b="b"/>
                <a:pathLst>
                  <a:path w="175" h="61">
                    <a:moveTo>
                      <a:pt x="0" y="61"/>
                    </a:moveTo>
                    <a:cubicBezTo>
                      <a:pt x="46" y="23"/>
                      <a:pt x="154" y="0"/>
                      <a:pt x="175" y="23"/>
                    </a:cubicBezTo>
                    <a:cubicBezTo>
                      <a:pt x="120" y="46"/>
                      <a:pt x="62" y="50"/>
                      <a:pt x="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3" name="Freeform 739"/>
              <p:cNvSpPr>
                <a:spLocks/>
              </p:cNvSpPr>
              <p:nvPr/>
            </p:nvSpPr>
            <p:spPr bwMode="auto">
              <a:xfrm>
                <a:off x="-4687888" y="4370388"/>
                <a:ext cx="69850" cy="46037"/>
              </a:xfrm>
              <a:custGeom>
                <a:avLst/>
                <a:gdLst>
                  <a:gd name="T0" fmla="*/ 0 w 114"/>
                  <a:gd name="T1" fmla="*/ 73 h 76"/>
                  <a:gd name="T2" fmla="*/ 114 w 114"/>
                  <a:gd name="T3" fmla="*/ 3 h 76"/>
                  <a:gd name="T4" fmla="*/ 0 w 114"/>
                  <a:gd name="T5" fmla="*/ 73 h 76"/>
                </a:gdLst>
                <a:ahLst/>
                <a:cxnLst>
                  <a:cxn ang="0">
                    <a:pos x="T0" y="T1"/>
                  </a:cxn>
                  <a:cxn ang="0">
                    <a:pos x="T2" y="T3"/>
                  </a:cxn>
                  <a:cxn ang="0">
                    <a:pos x="T4" y="T5"/>
                  </a:cxn>
                </a:cxnLst>
                <a:rect l="0" t="0" r="r" b="b"/>
                <a:pathLst>
                  <a:path w="114" h="76">
                    <a:moveTo>
                      <a:pt x="0" y="73"/>
                    </a:moveTo>
                    <a:cubicBezTo>
                      <a:pt x="15" y="38"/>
                      <a:pt x="78" y="0"/>
                      <a:pt x="114" y="3"/>
                    </a:cubicBezTo>
                    <a:cubicBezTo>
                      <a:pt x="107" y="33"/>
                      <a:pt x="39" y="76"/>
                      <a:pt x="0" y="7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4" name="Freeform 740"/>
              <p:cNvSpPr>
                <a:spLocks/>
              </p:cNvSpPr>
              <p:nvPr/>
            </p:nvSpPr>
            <p:spPr bwMode="auto">
              <a:xfrm>
                <a:off x="-4716463" y="4811713"/>
                <a:ext cx="46037" cy="57150"/>
              </a:xfrm>
              <a:custGeom>
                <a:avLst/>
                <a:gdLst>
                  <a:gd name="T0" fmla="*/ 72 w 74"/>
                  <a:gd name="T1" fmla="*/ 0 h 93"/>
                  <a:gd name="T2" fmla="*/ 73 w 74"/>
                  <a:gd name="T3" fmla="*/ 8 h 93"/>
                  <a:gd name="T4" fmla="*/ 32 w 74"/>
                  <a:gd name="T5" fmla="*/ 82 h 93"/>
                  <a:gd name="T6" fmla="*/ 11 w 74"/>
                  <a:gd name="T7" fmla="*/ 84 h 93"/>
                  <a:gd name="T8" fmla="*/ 2 w 74"/>
                  <a:gd name="T9" fmla="*/ 52 h 93"/>
                  <a:gd name="T10" fmla="*/ 72 w 74"/>
                  <a:gd name="T11" fmla="*/ 0 h 93"/>
                </a:gdLst>
                <a:ahLst/>
                <a:cxnLst>
                  <a:cxn ang="0">
                    <a:pos x="T0" y="T1"/>
                  </a:cxn>
                  <a:cxn ang="0">
                    <a:pos x="T2" y="T3"/>
                  </a:cxn>
                  <a:cxn ang="0">
                    <a:pos x="T4" y="T5"/>
                  </a:cxn>
                  <a:cxn ang="0">
                    <a:pos x="T6" y="T7"/>
                  </a:cxn>
                  <a:cxn ang="0">
                    <a:pos x="T8" y="T9"/>
                  </a:cxn>
                  <a:cxn ang="0">
                    <a:pos x="T10" y="T11"/>
                  </a:cxn>
                </a:cxnLst>
                <a:rect l="0" t="0" r="r" b="b"/>
                <a:pathLst>
                  <a:path w="74" h="93">
                    <a:moveTo>
                      <a:pt x="72" y="0"/>
                    </a:moveTo>
                    <a:cubicBezTo>
                      <a:pt x="73" y="4"/>
                      <a:pt x="74" y="6"/>
                      <a:pt x="73" y="8"/>
                    </a:cubicBezTo>
                    <a:cubicBezTo>
                      <a:pt x="60" y="33"/>
                      <a:pt x="47" y="58"/>
                      <a:pt x="32" y="82"/>
                    </a:cubicBezTo>
                    <a:cubicBezTo>
                      <a:pt x="27" y="92"/>
                      <a:pt x="17" y="93"/>
                      <a:pt x="11" y="84"/>
                    </a:cubicBezTo>
                    <a:cubicBezTo>
                      <a:pt x="6" y="75"/>
                      <a:pt x="0" y="62"/>
                      <a:pt x="2" y="52"/>
                    </a:cubicBezTo>
                    <a:cubicBezTo>
                      <a:pt x="6" y="28"/>
                      <a:pt x="44" y="1"/>
                      <a:pt x="7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5" name="Freeform 741"/>
              <p:cNvSpPr>
                <a:spLocks/>
              </p:cNvSpPr>
              <p:nvPr/>
            </p:nvSpPr>
            <p:spPr bwMode="auto">
              <a:xfrm>
                <a:off x="-4711700" y="4854575"/>
                <a:ext cx="52387" cy="71437"/>
              </a:xfrm>
              <a:custGeom>
                <a:avLst/>
                <a:gdLst>
                  <a:gd name="T0" fmla="*/ 83 w 83"/>
                  <a:gd name="T1" fmla="*/ 0 h 113"/>
                  <a:gd name="T2" fmla="*/ 79 w 83"/>
                  <a:gd name="T3" fmla="*/ 14 h 113"/>
                  <a:gd name="T4" fmla="*/ 35 w 83"/>
                  <a:gd name="T5" fmla="*/ 93 h 113"/>
                  <a:gd name="T6" fmla="*/ 9 w 83"/>
                  <a:gd name="T7" fmla="*/ 113 h 113"/>
                  <a:gd name="T8" fmla="*/ 83 w 83"/>
                  <a:gd name="T9" fmla="*/ 0 h 113"/>
                </a:gdLst>
                <a:ahLst/>
                <a:cxnLst>
                  <a:cxn ang="0">
                    <a:pos x="T0" y="T1"/>
                  </a:cxn>
                  <a:cxn ang="0">
                    <a:pos x="T2" y="T3"/>
                  </a:cxn>
                  <a:cxn ang="0">
                    <a:pos x="T4" y="T5"/>
                  </a:cxn>
                  <a:cxn ang="0">
                    <a:pos x="T6" y="T7"/>
                  </a:cxn>
                  <a:cxn ang="0">
                    <a:pos x="T8" y="T9"/>
                  </a:cxn>
                </a:cxnLst>
                <a:rect l="0" t="0" r="r" b="b"/>
                <a:pathLst>
                  <a:path w="83" h="113">
                    <a:moveTo>
                      <a:pt x="83" y="0"/>
                    </a:moveTo>
                    <a:cubicBezTo>
                      <a:pt x="81" y="7"/>
                      <a:pt x="81" y="11"/>
                      <a:pt x="79" y="14"/>
                    </a:cubicBezTo>
                    <a:cubicBezTo>
                      <a:pt x="65" y="41"/>
                      <a:pt x="51" y="68"/>
                      <a:pt x="35" y="93"/>
                    </a:cubicBezTo>
                    <a:cubicBezTo>
                      <a:pt x="30" y="102"/>
                      <a:pt x="19" y="106"/>
                      <a:pt x="9" y="113"/>
                    </a:cubicBezTo>
                    <a:cubicBezTo>
                      <a:pt x="0" y="77"/>
                      <a:pt x="40" y="18"/>
                      <a:pt x="8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6" name="Freeform 742"/>
              <p:cNvSpPr>
                <a:spLocks/>
              </p:cNvSpPr>
              <p:nvPr/>
            </p:nvSpPr>
            <p:spPr bwMode="auto">
              <a:xfrm>
                <a:off x="-4699000" y="4602163"/>
                <a:ext cx="65087" cy="52387"/>
              </a:xfrm>
              <a:custGeom>
                <a:avLst/>
                <a:gdLst>
                  <a:gd name="T0" fmla="*/ 104 w 104"/>
                  <a:gd name="T1" fmla="*/ 7 h 84"/>
                  <a:gd name="T2" fmla="*/ 2 w 104"/>
                  <a:gd name="T3" fmla="*/ 84 h 84"/>
                  <a:gd name="T4" fmla="*/ 104 w 104"/>
                  <a:gd name="T5" fmla="*/ 7 h 84"/>
                </a:gdLst>
                <a:ahLst/>
                <a:cxnLst>
                  <a:cxn ang="0">
                    <a:pos x="T0" y="T1"/>
                  </a:cxn>
                  <a:cxn ang="0">
                    <a:pos x="T2" y="T3"/>
                  </a:cxn>
                  <a:cxn ang="0">
                    <a:pos x="T4" y="T5"/>
                  </a:cxn>
                </a:cxnLst>
                <a:rect l="0" t="0" r="r" b="b"/>
                <a:pathLst>
                  <a:path w="104" h="84">
                    <a:moveTo>
                      <a:pt x="104" y="7"/>
                    </a:moveTo>
                    <a:cubicBezTo>
                      <a:pt x="72" y="34"/>
                      <a:pt x="44" y="67"/>
                      <a:pt x="2" y="84"/>
                    </a:cubicBezTo>
                    <a:cubicBezTo>
                      <a:pt x="0" y="47"/>
                      <a:pt x="63" y="0"/>
                      <a:pt x="104"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7" name="Freeform 743"/>
              <p:cNvSpPr>
                <a:spLocks/>
              </p:cNvSpPr>
              <p:nvPr/>
            </p:nvSpPr>
            <p:spPr bwMode="auto">
              <a:xfrm>
                <a:off x="-4375150" y="4652963"/>
                <a:ext cx="95250" cy="34925"/>
              </a:xfrm>
              <a:custGeom>
                <a:avLst/>
                <a:gdLst>
                  <a:gd name="T0" fmla="*/ 0 w 153"/>
                  <a:gd name="T1" fmla="*/ 50 h 57"/>
                  <a:gd name="T2" fmla="*/ 153 w 153"/>
                  <a:gd name="T3" fmla="*/ 17 h 57"/>
                  <a:gd name="T4" fmla="*/ 0 w 153"/>
                  <a:gd name="T5" fmla="*/ 50 h 57"/>
                </a:gdLst>
                <a:ahLst/>
                <a:cxnLst>
                  <a:cxn ang="0">
                    <a:pos x="T0" y="T1"/>
                  </a:cxn>
                  <a:cxn ang="0">
                    <a:pos x="T2" y="T3"/>
                  </a:cxn>
                  <a:cxn ang="0">
                    <a:pos x="T4" y="T5"/>
                  </a:cxn>
                </a:cxnLst>
                <a:rect l="0" t="0" r="r" b="b"/>
                <a:pathLst>
                  <a:path w="153" h="57">
                    <a:moveTo>
                      <a:pt x="0" y="50"/>
                    </a:moveTo>
                    <a:cubicBezTo>
                      <a:pt x="21" y="20"/>
                      <a:pt x="109" y="0"/>
                      <a:pt x="153" y="17"/>
                    </a:cubicBezTo>
                    <a:cubicBezTo>
                      <a:pt x="98" y="24"/>
                      <a:pt x="55" y="57"/>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8" name="Freeform 744"/>
              <p:cNvSpPr>
                <a:spLocks/>
              </p:cNvSpPr>
              <p:nvPr/>
            </p:nvSpPr>
            <p:spPr bwMode="auto">
              <a:xfrm>
                <a:off x="-4265613" y="4891088"/>
                <a:ext cx="61912" cy="33337"/>
              </a:xfrm>
              <a:custGeom>
                <a:avLst/>
                <a:gdLst>
                  <a:gd name="T0" fmla="*/ 98 w 98"/>
                  <a:gd name="T1" fmla="*/ 8 h 54"/>
                  <a:gd name="T2" fmla="*/ 84 w 98"/>
                  <a:gd name="T3" fmla="*/ 21 h 54"/>
                  <a:gd name="T4" fmla="*/ 22 w 98"/>
                  <a:gd name="T5" fmla="*/ 52 h 54"/>
                  <a:gd name="T6" fmla="*/ 0 w 98"/>
                  <a:gd name="T7" fmla="*/ 51 h 54"/>
                  <a:gd name="T8" fmla="*/ 7 w 98"/>
                  <a:gd name="T9" fmla="*/ 29 h 54"/>
                  <a:gd name="T10" fmla="*/ 98 w 98"/>
                  <a:gd name="T11" fmla="*/ 8 h 54"/>
                </a:gdLst>
                <a:ahLst/>
                <a:cxnLst>
                  <a:cxn ang="0">
                    <a:pos x="T0" y="T1"/>
                  </a:cxn>
                  <a:cxn ang="0">
                    <a:pos x="T2" y="T3"/>
                  </a:cxn>
                  <a:cxn ang="0">
                    <a:pos x="T4" y="T5"/>
                  </a:cxn>
                  <a:cxn ang="0">
                    <a:pos x="T6" y="T7"/>
                  </a:cxn>
                  <a:cxn ang="0">
                    <a:pos x="T8" y="T9"/>
                  </a:cxn>
                  <a:cxn ang="0">
                    <a:pos x="T10" y="T11"/>
                  </a:cxn>
                </a:cxnLst>
                <a:rect l="0" t="0" r="r" b="b"/>
                <a:pathLst>
                  <a:path w="98" h="54">
                    <a:moveTo>
                      <a:pt x="98" y="8"/>
                    </a:moveTo>
                    <a:cubicBezTo>
                      <a:pt x="92" y="14"/>
                      <a:pt x="88" y="19"/>
                      <a:pt x="84" y="21"/>
                    </a:cubicBezTo>
                    <a:cubicBezTo>
                      <a:pt x="64" y="32"/>
                      <a:pt x="43" y="42"/>
                      <a:pt x="22" y="52"/>
                    </a:cubicBezTo>
                    <a:cubicBezTo>
                      <a:pt x="16" y="54"/>
                      <a:pt x="7" y="51"/>
                      <a:pt x="0" y="51"/>
                    </a:cubicBezTo>
                    <a:cubicBezTo>
                      <a:pt x="2" y="43"/>
                      <a:pt x="2" y="33"/>
                      <a:pt x="7" y="29"/>
                    </a:cubicBezTo>
                    <a:cubicBezTo>
                      <a:pt x="33" y="9"/>
                      <a:pt x="61" y="0"/>
                      <a:pt x="9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9" name="Freeform 745"/>
              <p:cNvSpPr>
                <a:spLocks/>
              </p:cNvSpPr>
              <p:nvPr/>
            </p:nvSpPr>
            <p:spPr bwMode="auto">
              <a:xfrm>
                <a:off x="-4625975" y="4217988"/>
                <a:ext cx="50800" cy="36512"/>
              </a:xfrm>
              <a:custGeom>
                <a:avLst/>
                <a:gdLst>
                  <a:gd name="T0" fmla="*/ 80 w 80"/>
                  <a:gd name="T1" fmla="*/ 26 h 59"/>
                  <a:gd name="T2" fmla="*/ 55 w 80"/>
                  <a:gd name="T3" fmla="*/ 38 h 59"/>
                  <a:gd name="T4" fmla="*/ 23 w 80"/>
                  <a:gd name="T5" fmla="*/ 52 h 59"/>
                  <a:gd name="T6" fmla="*/ 2 w 80"/>
                  <a:gd name="T7" fmla="*/ 39 h 59"/>
                  <a:gd name="T8" fmla="*/ 18 w 80"/>
                  <a:gd name="T9" fmla="*/ 12 h 59"/>
                  <a:gd name="T10" fmla="*/ 80 w 80"/>
                  <a:gd name="T11" fmla="*/ 26 h 59"/>
                </a:gdLst>
                <a:ahLst/>
                <a:cxnLst>
                  <a:cxn ang="0">
                    <a:pos x="T0" y="T1"/>
                  </a:cxn>
                  <a:cxn ang="0">
                    <a:pos x="T2" y="T3"/>
                  </a:cxn>
                  <a:cxn ang="0">
                    <a:pos x="T4" y="T5"/>
                  </a:cxn>
                  <a:cxn ang="0">
                    <a:pos x="T6" y="T7"/>
                  </a:cxn>
                  <a:cxn ang="0">
                    <a:pos x="T8" y="T9"/>
                  </a:cxn>
                  <a:cxn ang="0">
                    <a:pos x="T10" y="T11"/>
                  </a:cxn>
                </a:cxnLst>
                <a:rect l="0" t="0" r="r" b="b"/>
                <a:pathLst>
                  <a:path w="80" h="59">
                    <a:moveTo>
                      <a:pt x="80" y="26"/>
                    </a:moveTo>
                    <a:cubicBezTo>
                      <a:pt x="70" y="31"/>
                      <a:pt x="63" y="35"/>
                      <a:pt x="55" y="38"/>
                    </a:cubicBezTo>
                    <a:cubicBezTo>
                      <a:pt x="44" y="43"/>
                      <a:pt x="33" y="46"/>
                      <a:pt x="23" y="52"/>
                    </a:cubicBezTo>
                    <a:cubicBezTo>
                      <a:pt x="9" y="59"/>
                      <a:pt x="0" y="55"/>
                      <a:pt x="2" y="39"/>
                    </a:cubicBezTo>
                    <a:cubicBezTo>
                      <a:pt x="4" y="30"/>
                      <a:pt x="10" y="18"/>
                      <a:pt x="18" y="12"/>
                    </a:cubicBezTo>
                    <a:cubicBezTo>
                      <a:pt x="36" y="0"/>
                      <a:pt x="63" y="7"/>
                      <a:pt x="80"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0" name="Freeform 746"/>
              <p:cNvSpPr>
                <a:spLocks/>
              </p:cNvSpPr>
              <p:nvPr/>
            </p:nvSpPr>
            <p:spPr bwMode="auto">
              <a:xfrm>
                <a:off x="-4486275" y="4938713"/>
                <a:ext cx="33337" cy="66675"/>
              </a:xfrm>
              <a:custGeom>
                <a:avLst/>
                <a:gdLst>
                  <a:gd name="T0" fmla="*/ 0 w 53"/>
                  <a:gd name="T1" fmla="*/ 108 h 108"/>
                  <a:gd name="T2" fmla="*/ 42 w 53"/>
                  <a:gd name="T3" fmla="*/ 0 h 108"/>
                  <a:gd name="T4" fmla="*/ 0 w 53"/>
                  <a:gd name="T5" fmla="*/ 108 h 108"/>
                </a:gdLst>
                <a:ahLst/>
                <a:cxnLst>
                  <a:cxn ang="0">
                    <a:pos x="T0" y="T1"/>
                  </a:cxn>
                  <a:cxn ang="0">
                    <a:pos x="T2" y="T3"/>
                  </a:cxn>
                  <a:cxn ang="0">
                    <a:pos x="T4" y="T5"/>
                  </a:cxn>
                </a:cxnLst>
                <a:rect l="0" t="0" r="r" b="b"/>
                <a:pathLst>
                  <a:path w="53" h="108">
                    <a:moveTo>
                      <a:pt x="0" y="108"/>
                    </a:moveTo>
                    <a:cubicBezTo>
                      <a:pt x="5" y="68"/>
                      <a:pt x="21" y="34"/>
                      <a:pt x="42" y="0"/>
                    </a:cubicBezTo>
                    <a:cubicBezTo>
                      <a:pt x="53" y="34"/>
                      <a:pt x="26" y="104"/>
                      <a:pt x="0"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1" name="Freeform 747"/>
              <p:cNvSpPr>
                <a:spLocks/>
              </p:cNvSpPr>
              <p:nvPr/>
            </p:nvSpPr>
            <p:spPr bwMode="auto">
              <a:xfrm>
                <a:off x="-4356100" y="5005388"/>
                <a:ext cx="23812" cy="71437"/>
              </a:xfrm>
              <a:custGeom>
                <a:avLst/>
                <a:gdLst>
                  <a:gd name="T0" fmla="*/ 3 w 36"/>
                  <a:gd name="T1" fmla="*/ 114 h 114"/>
                  <a:gd name="T2" fmla="*/ 19 w 36"/>
                  <a:gd name="T3" fmla="*/ 0 h 114"/>
                  <a:gd name="T4" fmla="*/ 3 w 36"/>
                  <a:gd name="T5" fmla="*/ 114 h 114"/>
                </a:gdLst>
                <a:ahLst/>
                <a:cxnLst>
                  <a:cxn ang="0">
                    <a:pos x="T0" y="T1"/>
                  </a:cxn>
                  <a:cxn ang="0">
                    <a:pos x="T2" y="T3"/>
                  </a:cxn>
                  <a:cxn ang="0">
                    <a:pos x="T4" y="T5"/>
                  </a:cxn>
                </a:cxnLst>
                <a:rect l="0" t="0" r="r" b="b"/>
                <a:pathLst>
                  <a:path w="36" h="114">
                    <a:moveTo>
                      <a:pt x="3" y="114"/>
                    </a:moveTo>
                    <a:cubicBezTo>
                      <a:pt x="0" y="73"/>
                      <a:pt x="4" y="37"/>
                      <a:pt x="19" y="0"/>
                    </a:cubicBezTo>
                    <a:cubicBezTo>
                      <a:pt x="36" y="27"/>
                      <a:pt x="26" y="103"/>
                      <a:pt x="3" y="1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2" name="Freeform 748"/>
              <p:cNvSpPr>
                <a:spLocks/>
              </p:cNvSpPr>
              <p:nvPr/>
            </p:nvSpPr>
            <p:spPr bwMode="auto">
              <a:xfrm>
                <a:off x="-4651375" y="4806950"/>
                <a:ext cx="31750" cy="36512"/>
              </a:xfrm>
              <a:custGeom>
                <a:avLst/>
                <a:gdLst>
                  <a:gd name="T0" fmla="*/ 0 w 51"/>
                  <a:gd name="T1" fmla="*/ 46 h 58"/>
                  <a:gd name="T2" fmla="*/ 41 w 51"/>
                  <a:gd name="T3" fmla="*/ 0 h 58"/>
                  <a:gd name="T4" fmla="*/ 50 w 51"/>
                  <a:gd name="T5" fmla="*/ 12 h 58"/>
                  <a:gd name="T6" fmla="*/ 20 w 51"/>
                  <a:gd name="T7" fmla="*/ 54 h 58"/>
                  <a:gd name="T8" fmla="*/ 7 w 51"/>
                  <a:gd name="T9" fmla="*/ 56 h 58"/>
                  <a:gd name="T10" fmla="*/ 0 w 51"/>
                  <a:gd name="T11" fmla="*/ 46 h 58"/>
                </a:gdLst>
                <a:ahLst/>
                <a:cxnLst>
                  <a:cxn ang="0">
                    <a:pos x="T0" y="T1"/>
                  </a:cxn>
                  <a:cxn ang="0">
                    <a:pos x="T2" y="T3"/>
                  </a:cxn>
                  <a:cxn ang="0">
                    <a:pos x="T4" y="T5"/>
                  </a:cxn>
                  <a:cxn ang="0">
                    <a:pos x="T6" y="T7"/>
                  </a:cxn>
                  <a:cxn ang="0">
                    <a:pos x="T8" y="T9"/>
                  </a:cxn>
                  <a:cxn ang="0">
                    <a:pos x="T10" y="T11"/>
                  </a:cxn>
                </a:cxnLst>
                <a:rect l="0" t="0" r="r" b="b"/>
                <a:pathLst>
                  <a:path w="51" h="58">
                    <a:moveTo>
                      <a:pt x="0" y="46"/>
                    </a:moveTo>
                    <a:cubicBezTo>
                      <a:pt x="0" y="25"/>
                      <a:pt x="24" y="0"/>
                      <a:pt x="41" y="0"/>
                    </a:cubicBezTo>
                    <a:cubicBezTo>
                      <a:pt x="44" y="1"/>
                      <a:pt x="51" y="10"/>
                      <a:pt x="50" y="12"/>
                    </a:cubicBezTo>
                    <a:cubicBezTo>
                      <a:pt x="41" y="27"/>
                      <a:pt x="31" y="41"/>
                      <a:pt x="20" y="54"/>
                    </a:cubicBezTo>
                    <a:cubicBezTo>
                      <a:pt x="18" y="57"/>
                      <a:pt x="10" y="58"/>
                      <a:pt x="7" y="56"/>
                    </a:cubicBezTo>
                    <a:cubicBezTo>
                      <a:pt x="3" y="54"/>
                      <a:pt x="1" y="48"/>
                      <a:pt x="0" y="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3" name="Freeform 749"/>
              <p:cNvSpPr>
                <a:spLocks/>
              </p:cNvSpPr>
              <p:nvPr/>
            </p:nvSpPr>
            <p:spPr bwMode="auto">
              <a:xfrm>
                <a:off x="-4183063" y="5008563"/>
                <a:ext cx="26987" cy="42862"/>
              </a:xfrm>
              <a:custGeom>
                <a:avLst/>
                <a:gdLst>
                  <a:gd name="T0" fmla="*/ 34 w 43"/>
                  <a:gd name="T1" fmla="*/ 68 h 68"/>
                  <a:gd name="T2" fmla="*/ 6 w 43"/>
                  <a:gd name="T3" fmla="*/ 8 h 68"/>
                  <a:gd name="T4" fmla="*/ 19 w 43"/>
                  <a:gd name="T5" fmla="*/ 1 h 68"/>
                  <a:gd name="T6" fmla="*/ 34 w 43"/>
                  <a:gd name="T7" fmla="*/ 68 h 68"/>
                </a:gdLst>
                <a:ahLst/>
                <a:cxnLst>
                  <a:cxn ang="0">
                    <a:pos x="T0" y="T1"/>
                  </a:cxn>
                  <a:cxn ang="0">
                    <a:pos x="T2" y="T3"/>
                  </a:cxn>
                  <a:cxn ang="0">
                    <a:pos x="T4" y="T5"/>
                  </a:cxn>
                  <a:cxn ang="0">
                    <a:pos x="T6" y="T7"/>
                  </a:cxn>
                </a:cxnLst>
                <a:rect l="0" t="0" r="r" b="b"/>
                <a:pathLst>
                  <a:path w="43" h="68">
                    <a:moveTo>
                      <a:pt x="34" y="68"/>
                    </a:moveTo>
                    <a:cubicBezTo>
                      <a:pt x="16" y="58"/>
                      <a:pt x="0" y="27"/>
                      <a:pt x="6" y="8"/>
                    </a:cubicBezTo>
                    <a:cubicBezTo>
                      <a:pt x="8" y="5"/>
                      <a:pt x="16" y="0"/>
                      <a:pt x="19" y="1"/>
                    </a:cubicBezTo>
                    <a:cubicBezTo>
                      <a:pt x="33" y="7"/>
                      <a:pt x="43" y="53"/>
                      <a:pt x="34"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4" name="Freeform 750"/>
              <p:cNvSpPr>
                <a:spLocks/>
              </p:cNvSpPr>
              <p:nvPr/>
            </p:nvSpPr>
            <p:spPr bwMode="auto">
              <a:xfrm>
                <a:off x="-4217988" y="5207000"/>
                <a:ext cx="30162" cy="28575"/>
              </a:xfrm>
              <a:custGeom>
                <a:avLst/>
                <a:gdLst>
                  <a:gd name="T0" fmla="*/ 28 w 49"/>
                  <a:gd name="T1" fmla="*/ 45 h 45"/>
                  <a:gd name="T2" fmla="*/ 0 w 49"/>
                  <a:gd name="T3" fmla="*/ 18 h 45"/>
                  <a:gd name="T4" fmla="*/ 13 w 49"/>
                  <a:gd name="T5" fmla="*/ 3 h 45"/>
                  <a:gd name="T6" fmla="*/ 46 w 49"/>
                  <a:gd name="T7" fmla="*/ 29 h 45"/>
                  <a:gd name="T8" fmla="*/ 28 w 49"/>
                  <a:gd name="T9" fmla="*/ 45 h 45"/>
                </a:gdLst>
                <a:ahLst/>
                <a:cxnLst>
                  <a:cxn ang="0">
                    <a:pos x="T0" y="T1"/>
                  </a:cxn>
                  <a:cxn ang="0">
                    <a:pos x="T2" y="T3"/>
                  </a:cxn>
                  <a:cxn ang="0">
                    <a:pos x="T4" y="T5"/>
                  </a:cxn>
                  <a:cxn ang="0">
                    <a:pos x="T6" y="T7"/>
                  </a:cxn>
                  <a:cxn ang="0">
                    <a:pos x="T8" y="T9"/>
                  </a:cxn>
                </a:cxnLst>
                <a:rect l="0" t="0" r="r" b="b"/>
                <a:pathLst>
                  <a:path w="49" h="45">
                    <a:moveTo>
                      <a:pt x="28" y="45"/>
                    </a:moveTo>
                    <a:cubicBezTo>
                      <a:pt x="2" y="45"/>
                      <a:pt x="0" y="31"/>
                      <a:pt x="0" y="18"/>
                    </a:cubicBezTo>
                    <a:cubicBezTo>
                      <a:pt x="0" y="13"/>
                      <a:pt x="8" y="4"/>
                      <a:pt x="13" y="3"/>
                    </a:cubicBezTo>
                    <a:cubicBezTo>
                      <a:pt x="26" y="0"/>
                      <a:pt x="49" y="19"/>
                      <a:pt x="46" y="29"/>
                    </a:cubicBezTo>
                    <a:cubicBezTo>
                      <a:pt x="42" y="37"/>
                      <a:pt x="32" y="42"/>
                      <a:pt x="2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5" name="Freeform 751"/>
              <p:cNvSpPr>
                <a:spLocks/>
              </p:cNvSpPr>
              <p:nvPr/>
            </p:nvSpPr>
            <p:spPr bwMode="auto">
              <a:xfrm>
                <a:off x="-4486275" y="5386388"/>
                <a:ext cx="26987" cy="33337"/>
              </a:xfrm>
              <a:custGeom>
                <a:avLst/>
                <a:gdLst>
                  <a:gd name="T0" fmla="*/ 0 w 43"/>
                  <a:gd name="T1" fmla="*/ 0 h 54"/>
                  <a:gd name="T2" fmla="*/ 41 w 43"/>
                  <a:gd name="T3" fmla="*/ 41 h 54"/>
                  <a:gd name="T4" fmla="*/ 36 w 43"/>
                  <a:gd name="T5" fmla="*/ 54 h 54"/>
                  <a:gd name="T6" fmla="*/ 8 w 43"/>
                  <a:gd name="T7" fmla="*/ 42 h 54"/>
                  <a:gd name="T8" fmla="*/ 0 w 43"/>
                  <a:gd name="T9" fmla="*/ 0 h 54"/>
                </a:gdLst>
                <a:ahLst/>
                <a:cxnLst>
                  <a:cxn ang="0">
                    <a:pos x="T0" y="T1"/>
                  </a:cxn>
                  <a:cxn ang="0">
                    <a:pos x="T2" y="T3"/>
                  </a:cxn>
                  <a:cxn ang="0">
                    <a:pos x="T4" y="T5"/>
                  </a:cxn>
                  <a:cxn ang="0">
                    <a:pos x="T6" y="T7"/>
                  </a:cxn>
                  <a:cxn ang="0">
                    <a:pos x="T8" y="T9"/>
                  </a:cxn>
                </a:cxnLst>
                <a:rect l="0" t="0" r="r" b="b"/>
                <a:pathLst>
                  <a:path w="43" h="54">
                    <a:moveTo>
                      <a:pt x="0" y="0"/>
                    </a:moveTo>
                    <a:cubicBezTo>
                      <a:pt x="26" y="8"/>
                      <a:pt x="35" y="23"/>
                      <a:pt x="41" y="41"/>
                    </a:cubicBezTo>
                    <a:cubicBezTo>
                      <a:pt x="43" y="44"/>
                      <a:pt x="36" y="54"/>
                      <a:pt x="36" y="54"/>
                    </a:cubicBezTo>
                    <a:cubicBezTo>
                      <a:pt x="26" y="51"/>
                      <a:pt x="12" y="49"/>
                      <a:pt x="8" y="42"/>
                    </a:cubicBezTo>
                    <a:cubicBezTo>
                      <a:pt x="2" y="32"/>
                      <a:pt x="3" y="18"/>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6" name="Freeform 752"/>
              <p:cNvSpPr>
                <a:spLocks/>
              </p:cNvSpPr>
              <p:nvPr/>
            </p:nvSpPr>
            <p:spPr bwMode="auto">
              <a:xfrm>
                <a:off x="-4487863" y="4233863"/>
                <a:ext cx="49212" cy="25400"/>
              </a:xfrm>
              <a:custGeom>
                <a:avLst/>
                <a:gdLst>
                  <a:gd name="T0" fmla="*/ 1 w 77"/>
                  <a:gd name="T1" fmla="*/ 41 h 41"/>
                  <a:gd name="T2" fmla="*/ 20 w 77"/>
                  <a:gd name="T3" fmla="*/ 8 h 41"/>
                  <a:gd name="T4" fmla="*/ 77 w 77"/>
                  <a:gd name="T5" fmla="*/ 21 h 41"/>
                  <a:gd name="T6" fmla="*/ 37 w 77"/>
                  <a:gd name="T7" fmla="*/ 27 h 41"/>
                  <a:gd name="T8" fmla="*/ 1 w 77"/>
                  <a:gd name="T9" fmla="*/ 41 h 41"/>
                </a:gdLst>
                <a:ahLst/>
                <a:cxnLst>
                  <a:cxn ang="0">
                    <a:pos x="T0" y="T1"/>
                  </a:cxn>
                  <a:cxn ang="0">
                    <a:pos x="T2" y="T3"/>
                  </a:cxn>
                  <a:cxn ang="0">
                    <a:pos x="T4" y="T5"/>
                  </a:cxn>
                  <a:cxn ang="0">
                    <a:pos x="T6" y="T7"/>
                  </a:cxn>
                  <a:cxn ang="0">
                    <a:pos x="T8" y="T9"/>
                  </a:cxn>
                </a:cxnLst>
                <a:rect l="0" t="0" r="r" b="b"/>
                <a:pathLst>
                  <a:path w="77" h="41">
                    <a:moveTo>
                      <a:pt x="1" y="41"/>
                    </a:moveTo>
                    <a:cubicBezTo>
                      <a:pt x="0" y="24"/>
                      <a:pt x="7" y="15"/>
                      <a:pt x="20" y="8"/>
                    </a:cubicBezTo>
                    <a:cubicBezTo>
                      <a:pt x="36" y="0"/>
                      <a:pt x="58" y="3"/>
                      <a:pt x="77" y="21"/>
                    </a:cubicBezTo>
                    <a:cubicBezTo>
                      <a:pt x="61" y="23"/>
                      <a:pt x="49" y="23"/>
                      <a:pt x="37" y="27"/>
                    </a:cubicBezTo>
                    <a:cubicBezTo>
                      <a:pt x="26" y="30"/>
                      <a:pt x="15" y="35"/>
                      <a:pt x="1"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7" name="Freeform 753"/>
              <p:cNvSpPr>
                <a:spLocks/>
              </p:cNvSpPr>
              <p:nvPr/>
            </p:nvSpPr>
            <p:spPr bwMode="auto">
              <a:xfrm>
                <a:off x="-4722813" y="4722813"/>
                <a:ext cx="36512" cy="33337"/>
              </a:xfrm>
              <a:custGeom>
                <a:avLst/>
                <a:gdLst>
                  <a:gd name="T0" fmla="*/ 59 w 59"/>
                  <a:gd name="T1" fmla="*/ 13 h 53"/>
                  <a:gd name="T2" fmla="*/ 11 w 59"/>
                  <a:gd name="T3" fmla="*/ 53 h 53"/>
                  <a:gd name="T4" fmla="*/ 11 w 59"/>
                  <a:gd name="T5" fmla="*/ 18 h 53"/>
                  <a:gd name="T6" fmla="*/ 59 w 59"/>
                  <a:gd name="T7" fmla="*/ 13 h 53"/>
                </a:gdLst>
                <a:ahLst/>
                <a:cxnLst>
                  <a:cxn ang="0">
                    <a:pos x="T0" y="T1"/>
                  </a:cxn>
                  <a:cxn ang="0">
                    <a:pos x="T2" y="T3"/>
                  </a:cxn>
                  <a:cxn ang="0">
                    <a:pos x="T4" y="T5"/>
                  </a:cxn>
                  <a:cxn ang="0">
                    <a:pos x="T6" y="T7"/>
                  </a:cxn>
                </a:cxnLst>
                <a:rect l="0" t="0" r="r" b="b"/>
                <a:pathLst>
                  <a:path w="59" h="53">
                    <a:moveTo>
                      <a:pt x="59" y="13"/>
                    </a:moveTo>
                    <a:cubicBezTo>
                      <a:pt x="42" y="27"/>
                      <a:pt x="27" y="39"/>
                      <a:pt x="11" y="53"/>
                    </a:cubicBezTo>
                    <a:cubicBezTo>
                      <a:pt x="0" y="39"/>
                      <a:pt x="2" y="27"/>
                      <a:pt x="11" y="18"/>
                    </a:cubicBezTo>
                    <a:cubicBezTo>
                      <a:pt x="23" y="8"/>
                      <a:pt x="37" y="0"/>
                      <a:pt x="59"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8" name="Freeform 754"/>
              <p:cNvSpPr>
                <a:spLocks/>
              </p:cNvSpPr>
              <p:nvPr/>
            </p:nvSpPr>
            <p:spPr bwMode="auto">
              <a:xfrm>
                <a:off x="-4710113" y="4760913"/>
                <a:ext cx="26987" cy="25400"/>
              </a:xfrm>
              <a:custGeom>
                <a:avLst/>
                <a:gdLst>
                  <a:gd name="T0" fmla="*/ 0 w 44"/>
                  <a:gd name="T1" fmla="*/ 26 h 41"/>
                  <a:gd name="T2" fmla="*/ 27 w 44"/>
                  <a:gd name="T3" fmla="*/ 0 h 41"/>
                  <a:gd name="T4" fmla="*/ 42 w 44"/>
                  <a:gd name="T5" fmla="*/ 15 h 41"/>
                  <a:gd name="T6" fmla="*/ 38 w 44"/>
                  <a:gd name="T7" fmla="*/ 39 h 41"/>
                  <a:gd name="T8" fmla="*/ 3 w 44"/>
                  <a:gd name="T9" fmla="*/ 36 h 41"/>
                  <a:gd name="T10" fmla="*/ 0 w 44"/>
                  <a:gd name="T11" fmla="*/ 26 h 41"/>
                </a:gdLst>
                <a:ahLst/>
                <a:cxnLst>
                  <a:cxn ang="0">
                    <a:pos x="T0" y="T1"/>
                  </a:cxn>
                  <a:cxn ang="0">
                    <a:pos x="T2" y="T3"/>
                  </a:cxn>
                  <a:cxn ang="0">
                    <a:pos x="T4" y="T5"/>
                  </a:cxn>
                  <a:cxn ang="0">
                    <a:pos x="T6" y="T7"/>
                  </a:cxn>
                  <a:cxn ang="0">
                    <a:pos x="T8" y="T9"/>
                  </a:cxn>
                  <a:cxn ang="0">
                    <a:pos x="T10" y="T11"/>
                  </a:cxn>
                </a:cxnLst>
                <a:rect l="0" t="0" r="r" b="b"/>
                <a:pathLst>
                  <a:path w="44" h="41">
                    <a:moveTo>
                      <a:pt x="0" y="26"/>
                    </a:moveTo>
                    <a:cubicBezTo>
                      <a:pt x="9" y="17"/>
                      <a:pt x="17" y="8"/>
                      <a:pt x="27" y="0"/>
                    </a:cubicBezTo>
                    <a:cubicBezTo>
                      <a:pt x="28" y="0"/>
                      <a:pt x="41" y="9"/>
                      <a:pt x="42" y="15"/>
                    </a:cubicBezTo>
                    <a:cubicBezTo>
                      <a:pt x="44" y="23"/>
                      <a:pt x="40" y="39"/>
                      <a:pt x="38" y="39"/>
                    </a:cubicBezTo>
                    <a:cubicBezTo>
                      <a:pt x="27" y="41"/>
                      <a:pt x="15" y="37"/>
                      <a:pt x="3" y="36"/>
                    </a:cubicBezTo>
                    <a:cubicBezTo>
                      <a:pt x="2" y="33"/>
                      <a:pt x="1" y="29"/>
                      <a:pt x="0"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9" name="Freeform 755"/>
              <p:cNvSpPr>
                <a:spLocks/>
              </p:cNvSpPr>
              <p:nvPr/>
            </p:nvSpPr>
            <p:spPr bwMode="auto">
              <a:xfrm>
                <a:off x="-3954463" y="4570413"/>
                <a:ext cx="38100" cy="28575"/>
              </a:xfrm>
              <a:custGeom>
                <a:avLst/>
                <a:gdLst>
                  <a:gd name="T0" fmla="*/ 6 w 61"/>
                  <a:gd name="T1" fmla="*/ 0 h 48"/>
                  <a:gd name="T2" fmla="*/ 61 w 61"/>
                  <a:gd name="T3" fmla="*/ 45 h 48"/>
                  <a:gd name="T4" fmla="*/ 0 w 61"/>
                  <a:gd name="T5" fmla="*/ 6 h 48"/>
                  <a:gd name="T6" fmla="*/ 6 w 61"/>
                  <a:gd name="T7" fmla="*/ 0 h 48"/>
                </a:gdLst>
                <a:ahLst/>
                <a:cxnLst>
                  <a:cxn ang="0">
                    <a:pos x="T0" y="T1"/>
                  </a:cxn>
                  <a:cxn ang="0">
                    <a:pos x="T2" y="T3"/>
                  </a:cxn>
                  <a:cxn ang="0">
                    <a:pos x="T4" y="T5"/>
                  </a:cxn>
                  <a:cxn ang="0">
                    <a:pos x="T6" y="T7"/>
                  </a:cxn>
                </a:cxnLst>
                <a:rect l="0" t="0" r="r" b="b"/>
                <a:pathLst>
                  <a:path w="61" h="48">
                    <a:moveTo>
                      <a:pt x="6" y="0"/>
                    </a:moveTo>
                    <a:cubicBezTo>
                      <a:pt x="24" y="15"/>
                      <a:pt x="43" y="30"/>
                      <a:pt x="61" y="45"/>
                    </a:cubicBezTo>
                    <a:cubicBezTo>
                      <a:pt x="27" y="48"/>
                      <a:pt x="8" y="34"/>
                      <a:pt x="0" y="6"/>
                    </a:cubicBezTo>
                    <a:cubicBezTo>
                      <a:pt x="2" y="4"/>
                      <a:pt x="4" y="2"/>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0" name="Freeform 756"/>
              <p:cNvSpPr>
                <a:spLocks/>
              </p:cNvSpPr>
              <p:nvPr/>
            </p:nvSpPr>
            <p:spPr bwMode="auto">
              <a:xfrm>
                <a:off x="-4606925" y="4344988"/>
                <a:ext cx="31750" cy="19050"/>
              </a:xfrm>
              <a:custGeom>
                <a:avLst/>
                <a:gdLst>
                  <a:gd name="T0" fmla="*/ 0 w 50"/>
                  <a:gd name="T1" fmla="*/ 20 h 33"/>
                  <a:gd name="T2" fmla="*/ 28 w 50"/>
                  <a:gd name="T3" fmla="*/ 4 h 33"/>
                  <a:gd name="T4" fmla="*/ 50 w 50"/>
                  <a:gd name="T5" fmla="*/ 15 h 33"/>
                  <a:gd name="T6" fmla="*/ 32 w 50"/>
                  <a:gd name="T7" fmla="*/ 31 h 33"/>
                  <a:gd name="T8" fmla="*/ 2 w 50"/>
                  <a:gd name="T9" fmla="*/ 27 h 33"/>
                  <a:gd name="T10" fmla="*/ 0 w 50"/>
                  <a:gd name="T11" fmla="*/ 20 h 33"/>
                </a:gdLst>
                <a:ahLst/>
                <a:cxnLst>
                  <a:cxn ang="0">
                    <a:pos x="T0" y="T1"/>
                  </a:cxn>
                  <a:cxn ang="0">
                    <a:pos x="T2" y="T3"/>
                  </a:cxn>
                  <a:cxn ang="0">
                    <a:pos x="T4" y="T5"/>
                  </a:cxn>
                  <a:cxn ang="0">
                    <a:pos x="T6" y="T7"/>
                  </a:cxn>
                  <a:cxn ang="0">
                    <a:pos x="T8" y="T9"/>
                  </a:cxn>
                  <a:cxn ang="0">
                    <a:pos x="T10" y="T11"/>
                  </a:cxn>
                </a:cxnLst>
                <a:rect l="0" t="0" r="r" b="b"/>
                <a:pathLst>
                  <a:path w="50" h="33">
                    <a:moveTo>
                      <a:pt x="0" y="20"/>
                    </a:moveTo>
                    <a:cubicBezTo>
                      <a:pt x="10" y="15"/>
                      <a:pt x="18" y="7"/>
                      <a:pt x="28" y="4"/>
                    </a:cubicBezTo>
                    <a:cubicBezTo>
                      <a:pt x="38" y="0"/>
                      <a:pt x="50" y="2"/>
                      <a:pt x="50" y="15"/>
                    </a:cubicBezTo>
                    <a:cubicBezTo>
                      <a:pt x="50" y="21"/>
                      <a:pt x="39" y="30"/>
                      <a:pt x="32" y="31"/>
                    </a:cubicBezTo>
                    <a:cubicBezTo>
                      <a:pt x="23" y="33"/>
                      <a:pt x="12" y="29"/>
                      <a:pt x="2" y="27"/>
                    </a:cubicBezTo>
                    <a:cubicBezTo>
                      <a:pt x="2" y="25"/>
                      <a:pt x="1" y="23"/>
                      <a:pt x="0"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1" name="Freeform 757"/>
              <p:cNvSpPr>
                <a:spLocks/>
              </p:cNvSpPr>
              <p:nvPr/>
            </p:nvSpPr>
            <p:spPr bwMode="auto">
              <a:xfrm>
                <a:off x="-4256088" y="4038600"/>
                <a:ext cx="23812" cy="23812"/>
              </a:xfrm>
              <a:custGeom>
                <a:avLst/>
                <a:gdLst>
                  <a:gd name="T0" fmla="*/ 0 w 38"/>
                  <a:gd name="T1" fmla="*/ 26 h 38"/>
                  <a:gd name="T2" fmla="*/ 27 w 38"/>
                  <a:gd name="T3" fmla="*/ 6 h 38"/>
                  <a:gd name="T4" fmla="*/ 36 w 38"/>
                  <a:gd name="T5" fmla="*/ 24 h 38"/>
                  <a:gd name="T6" fmla="*/ 0 w 38"/>
                  <a:gd name="T7" fmla="*/ 26 h 38"/>
                </a:gdLst>
                <a:ahLst/>
                <a:cxnLst>
                  <a:cxn ang="0">
                    <a:pos x="T0" y="T1"/>
                  </a:cxn>
                  <a:cxn ang="0">
                    <a:pos x="T2" y="T3"/>
                  </a:cxn>
                  <a:cxn ang="0">
                    <a:pos x="T4" y="T5"/>
                  </a:cxn>
                  <a:cxn ang="0">
                    <a:pos x="T6" y="T7"/>
                  </a:cxn>
                </a:cxnLst>
                <a:rect l="0" t="0" r="r" b="b"/>
                <a:pathLst>
                  <a:path w="38" h="38">
                    <a:moveTo>
                      <a:pt x="0" y="26"/>
                    </a:moveTo>
                    <a:cubicBezTo>
                      <a:pt x="7" y="14"/>
                      <a:pt x="11" y="0"/>
                      <a:pt x="27" y="6"/>
                    </a:cubicBezTo>
                    <a:cubicBezTo>
                      <a:pt x="32" y="8"/>
                      <a:pt x="38" y="22"/>
                      <a:pt x="36" y="24"/>
                    </a:cubicBezTo>
                    <a:cubicBezTo>
                      <a:pt x="26" y="38"/>
                      <a:pt x="13" y="31"/>
                      <a:pt x="0"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2" name="Freeform 758"/>
              <p:cNvSpPr>
                <a:spLocks/>
              </p:cNvSpPr>
              <p:nvPr/>
            </p:nvSpPr>
            <p:spPr bwMode="auto">
              <a:xfrm>
                <a:off x="-4497388" y="5016500"/>
                <a:ext cx="19050" cy="22225"/>
              </a:xfrm>
              <a:custGeom>
                <a:avLst/>
                <a:gdLst>
                  <a:gd name="T0" fmla="*/ 14 w 30"/>
                  <a:gd name="T1" fmla="*/ 34 h 34"/>
                  <a:gd name="T2" fmla="*/ 0 w 30"/>
                  <a:gd name="T3" fmla="*/ 16 h 34"/>
                  <a:gd name="T4" fmla="*/ 10 w 30"/>
                  <a:gd name="T5" fmla="*/ 0 h 34"/>
                  <a:gd name="T6" fmla="*/ 30 w 30"/>
                  <a:gd name="T7" fmla="*/ 19 h 34"/>
                  <a:gd name="T8" fmla="*/ 14 w 30"/>
                  <a:gd name="T9" fmla="*/ 34 h 34"/>
                </a:gdLst>
                <a:ahLst/>
                <a:cxnLst>
                  <a:cxn ang="0">
                    <a:pos x="T0" y="T1"/>
                  </a:cxn>
                  <a:cxn ang="0">
                    <a:pos x="T2" y="T3"/>
                  </a:cxn>
                  <a:cxn ang="0">
                    <a:pos x="T4" y="T5"/>
                  </a:cxn>
                  <a:cxn ang="0">
                    <a:pos x="T6" y="T7"/>
                  </a:cxn>
                  <a:cxn ang="0">
                    <a:pos x="T8" y="T9"/>
                  </a:cxn>
                </a:cxnLst>
                <a:rect l="0" t="0" r="r" b="b"/>
                <a:pathLst>
                  <a:path w="30" h="34">
                    <a:moveTo>
                      <a:pt x="14" y="34"/>
                    </a:moveTo>
                    <a:cubicBezTo>
                      <a:pt x="8" y="26"/>
                      <a:pt x="1" y="22"/>
                      <a:pt x="0" y="16"/>
                    </a:cubicBezTo>
                    <a:cubicBezTo>
                      <a:pt x="0" y="11"/>
                      <a:pt x="6" y="6"/>
                      <a:pt x="10" y="0"/>
                    </a:cubicBezTo>
                    <a:cubicBezTo>
                      <a:pt x="17" y="7"/>
                      <a:pt x="23" y="13"/>
                      <a:pt x="30" y="19"/>
                    </a:cubicBezTo>
                    <a:cubicBezTo>
                      <a:pt x="26" y="23"/>
                      <a:pt x="22" y="27"/>
                      <a:pt x="14"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3" name="Freeform 759"/>
              <p:cNvSpPr>
                <a:spLocks/>
              </p:cNvSpPr>
              <p:nvPr/>
            </p:nvSpPr>
            <p:spPr bwMode="auto">
              <a:xfrm>
                <a:off x="-4298950" y="5449888"/>
                <a:ext cx="28575" cy="17462"/>
              </a:xfrm>
              <a:custGeom>
                <a:avLst/>
                <a:gdLst>
                  <a:gd name="T0" fmla="*/ 0 w 47"/>
                  <a:gd name="T1" fmla="*/ 0 h 29"/>
                  <a:gd name="T2" fmla="*/ 47 w 47"/>
                  <a:gd name="T3" fmla="*/ 9 h 29"/>
                  <a:gd name="T4" fmla="*/ 0 w 47"/>
                  <a:gd name="T5" fmla="*/ 0 h 29"/>
                </a:gdLst>
                <a:ahLst/>
                <a:cxnLst>
                  <a:cxn ang="0">
                    <a:pos x="T0" y="T1"/>
                  </a:cxn>
                  <a:cxn ang="0">
                    <a:pos x="T2" y="T3"/>
                  </a:cxn>
                  <a:cxn ang="0">
                    <a:pos x="T4" y="T5"/>
                  </a:cxn>
                </a:cxnLst>
                <a:rect l="0" t="0" r="r" b="b"/>
                <a:pathLst>
                  <a:path w="47" h="29">
                    <a:moveTo>
                      <a:pt x="0" y="0"/>
                    </a:moveTo>
                    <a:cubicBezTo>
                      <a:pt x="14" y="3"/>
                      <a:pt x="29" y="5"/>
                      <a:pt x="47" y="9"/>
                    </a:cubicBezTo>
                    <a:cubicBezTo>
                      <a:pt x="24" y="29"/>
                      <a:pt x="14" y="27"/>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4" name="Freeform 760"/>
              <p:cNvSpPr>
                <a:spLocks/>
              </p:cNvSpPr>
              <p:nvPr/>
            </p:nvSpPr>
            <p:spPr bwMode="auto">
              <a:xfrm>
                <a:off x="-3992563" y="5368925"/>
                <a:ext cx="17462" cy="17462"/>
              </a:xfrm>
              <a:custGeom>
                <a:avLst/>
                <a:gdLst>
                  <a:gd name="T0" fmla="*/ 0 w 27"/>
                  <a:gd name="T1" fmla="*/ 28 h 28"/>
                  <a:gd name="T2" fmla="*/ 4 w 27"/>
                  <a:gd name="T3" fmla="*/ 0 h 28"/>
                  <a:gd name="T4" fmla="*/ 21 w 27"/>
                  <a:gd name="T5" fmla="*/ 6 h 28"/>
                  <a:gd name="T6" fmla="*/ 27 w 27"/>
                  <a:gd name="T7" fmla="*/ 21 h 28"/>
                  <a:gd name="T8" fmla="*/ 0 w 27"/>
                  <a:gd name="T9" fmla="*/ 28 h 28"/>
                </a:gdLst>
                <a:ahLst/>
                <a:cxnLst>
                  <a:cxn ang="0">
                    <a:pos x="T0" y="T1"/>
                  </a:cxn>
                  <a:cxn ang="0">
                    <a:pos x="T2" y="T3"/>
                  </a:cxn>
                  <a:cxn ang="0">
                    <a:pos x="T4" y="T5"/>
                  </a:cxn>
                  <a:cxn ang="0">
                    <a:pos x="T6" y="T7"/>
                  </a:cxn>
                  <a:cxn ang="0">
                    <a:pos x="T8" y="T9"/>
                  </a:cxn>
                </a:cxnLst>
                <a:rect l="0" t="0" r="r" b="b"/>
                <a:pathLst>
                  <a:path w="27" h="28">
                    <a:moveTo>
                      <a:pt x="0" y="28"/>
                    </a:moveTo>
                    <a:cubicBezTo>
                      <a:pt x="2" y="16"/>
                      <a:pt x="3" y="8"/>
                      <a:pt x="4" y="0"/>
                    </a:cubicBezTo>
                    <a:cubicBezTo>
                      <a:pt x="10" y="2"/>
                      <a:pt x="17" y="2"/>
                      <a:pt x="21" y="6"/>
                    </a:cubicBezTo>
                    <a:cubicBezTo>
                      <a:pt x="25" y="9"/>
                      <a:pt x="25" y="16"/>
                      <a:pt x="27" y="21"/>
                    </a:cubicBezTo>
                    <a:cubicBezTo>
                      <a:pt x="20" y="23"/>
                      <a:pt x="12" y="25"/>
                      <a:pt x="0"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5" name="Freeform 761"/>
              <p:cNvSpPr>
                <a:spLocks/>
              </p:cNvSpPr>
              <p:nvPr/>
            </p:nvSpPr>
            <p:spPr bwMode="auto">
              <a:xfrm>
                <a:off x="-3743325" y="4308475"/>
                <a:ext cx="17462" cy="15875"/>
              </a:xfrm>
              <a:custGeom>
                <a:avLst/>
                <a:gdLst>
                  <a:gd name="T0" fmla="*/ 0 w 29"/>
                  <a:gd name="T1" fmla="*/ 2 h 28"/>
                  <a:gd name="T2" fmla="*/ 29 w 29"/>
                  <a:gd name="T3" fmla="*/ 21 h 28"/>
                  <a:gd name="T4" fmla="*/ 12 w 29"/>
                  <a:gd name="T5" fmla="*/ 27 h 28"/>
                  <a:gd name="T6" fmla="*/ 0 w 29"/>
                  <a:gd name="T7" fmla="*/ 2 h 28"/>
                </a:gdLst>
                <a:ahLst/>
                <a:cxnLst>
                  <a:cxn ang="0">
                    <a:pos x="T0" y="T1"/>
                  </a:cxn>
                  <a:cxn ang="0">
                    <a:pos x="T2" y="T3"/>
                  </a:cxn>
                  <a:cxn ang="0">
                    <a:pos x="T4" y="T5"/>
                  </a:cxn>
                  <a:cxn ang="0">
                    <a:pos x="T6" y="T7"/>
                  </a:cxn>
                </a:cxnLst>
                <a:rect l="0" t="0" r="r" b="b"/>
                <a:pathLst>
                  <a:path w="29" h="28">
                    <a:moveTo>
                      <a:pt x="0" y="2"/>
                    </a:moveTo>
                    <a:cubicBezTo>
                      <a:pt x="21" y="0"/>
                      <a:pt x="28" y="8"/>
                      <a:pt x="29" y="21"/>
                    </a:cubicBezTo>
                    <a:cubicBezTo>
                      <a:pt x="29" y="22"/>
                      <a:pt x="14" y="28"/>
                      <a:pt x="12" y="27"/>
                    </a:cubicBezTo>
                    <a:cubicBezTo>
                      <a:pt x="7" y="20"/>
                      <a:pt x="4" y="11"/>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6" name="Freeform 762"/>
              <p:cNvSpPr>
                <a:spLocks/>
              </p:cNvSpPr>
              <p:nvPr/>
            </p:nvSpPr>
            <p:spPr bwMode="auto">
              <a:xfrm>
                <a:off x="-4678363" y="4430713"/>
                <a:ext cx="17462" cy="20637"/>
              </a:xfrm>
              <a:custGeom>
                <a:avLst/>
                <a:gdLst>
                  <a:gd name="T0" fmla="*/ 17 w 28"/>
                  <a:gd name="T1" fmla="*/ 32 h 32"/>
                  <a:gd name="T2" fmla="*/ 1 w 28"/>
                  <a:gd name="T3" fmla="*/ 12 h 32"/>
                  <a:gd name="T4" fmla="*/ 10 w 28"/>
                  <a:gd name="T5" fmla="*/ 0 h 32"/>
                  <a:gd name="T6" fmla="*/ 28 w 28"/>
                  <a:gd name="T7" fmla="*/ 19 h 32"/>
                  <a:gd name="T8" fmla="*/ 17 w 28"/>
                  <a:gd name="T9" fmla="*/ 32 h 32"/>
                </a:gdLst>
                <a:ahLst/>
                <a:cxnLst>
                  <a:cxn ang="0">
                    <a:pos x="T0" y="T1"/>
                  </a:cxn>
                  <a:cxn ang="0">
                    <a:pos x="T2" y="T3"/>
                  </a:cxn>
                  <a:cxn ang="0">
                    <a:pos x="T4" y="T5"/>
                  </a:cxn>
                  <a:cxn ang="0">
                    <a:pos x="T6" y="T7"/>
                  </a:cxn>
                  <a:cxn ang="0">
                    <a:pos x="T8" y="T9"/>
                  </a:cxn>
                </a:cxnLst>
                <a:rect l="0" t="0" r="r" b="b"/>
                <a:pathLst>
                  <a:path w="28" h="32">
                    <a:moveTo>
                      <a:pt x="17" y="32"/>
                    </a:moveTo>
                    <a:cubicBezTo>
                      <a:pt x="10" y="24"/>
                      <a:pt x="4" y="19"/>
                      <a:pt x="1" y="12"/>
                    </a:cubicBezTo>
                    <a:cubicBezTo>
                      <a:pt x="0" y="10"/>
                      <a:pt x="7" y="4"/>
                      <a:pt x="10" y="0"/>
                    </a:cubicBezTo>
                    <a:cubicBezTo>
                      <a:pt x="16" y="6"/>
                      <a:pt x="22" y="12"/>
                      <a:pt x="28" y="19"/>
                    </a:cubicBezTo>
                    <a:cubicBezTo>
                      <a:pt x="28" y="20"/>
                      <a:pt x="23" y="25"/>
                      <a:pt x="17"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8" name="Freeform 763"/>
              <p:cNvSpPr>
                <a:spLocks/>
              </p:cNvSpPr>
              <p:nvPr/>
            </p:nvSpPr>
            <p:spPr bwMode="auto">
              <a:xfrm>
                <a:off x="-4670425" y="4733925"/>
                <a:ext cx="19050" cy="15875"/>
              </a:xfrm>
              <a:custGeom>
                <a:avLst/>
                <a:gdLst>
                  <a:gd name="T0" fmla="*/ 31 w 31"/>
                  <a:gd name="T1" fmla="*/ 19 h 26"/>
                  <a:gd name="T2" fmla="*/ 8 w 31"/>
                  <a:gd name="T3" fmla="*/ 24 h 26"/>
                  <a:gd name="T4" fmla="*/ 0 w 31"/>
                  <a:gd name="T5" fmla="*/ 9 h 26"/>
                  <a:gd name="T6" fmla="*/ 10 w 31"/>
                  <a:gd name="T7" fmla="*/ 1 h 26"/>
                  <a:gd name="T8" fmla="*/ 31 w 31"/>
                  <a:gd name="T9" fmla="*/ 19 h 26"/>
                </a:gdLst>
                <a:ahLst/>
                <a:cxnLst>
                  <a:cxn ang="0">
                    <a:pos x="T0" y="T1"/>
                  </a:cxn>
                  <a:cxn ang="0">
                    <a:pos x="T2" y="T3"/>
                  </a:cxn>
                  <a:cxn ang="0">
                    <a:pos x="T4" y="T5"/>
                  </a:cxn>
                  <a:cxn ang="0">
                    <a:pos x="T6" y="T7"/>
                  </a:cxn>
                  <a:cxn ang="0">
                    <a:pos x="T8" y="T9"/>
                  </a:cxn>
                </a:cxnLst>
                <a:rect l="0" t="0" r="r" b="b"/>
                <a:pathLst>
                  <a:path w="31" h="26">
                    <a:moveTo>
                      <a:pt x="31" y="19"/>
                    </a:moveTo>
                    <a:cubicBezTo>
                      <a:pt x="19" y="22"/>
                      <a:pt x="12" y="26"/>
                      <a:pt x="8" y="24"/>
                    </a:cubicBezTo>
                    <a:cubicBezTo>
                      <a:pt x="4" y="22"/>
                      <a:pt x="1" y="14"/>
                      <a:pt x="0" y="9"/>
                    </a:cubicBezTo>
                    <a:cubicBezTo>
                      <a:pt x="0" y="6"/>
                      <a:pt x="8" y="0"/>
                      <a:pt x="10" y="1"/>
                    </a:cubicBezTo>
                    <a:cubicBezTo>
                      <a:pt x="16" y="4"/>
                      <a:pt x="21" y="10"/>
                      <a:pt x="31"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9" name="Freeform 764"/>
              <p:cNvSpPr>
                <a:spLocks/>
              </p:cNvSpPr>
              <p:nvPr/>
            </p:nvSpPr>
            <p:spPr bwMode="auto">
              <a:xfrm>
                <a:off x="-4681538" y="4319588"/>
                <a:ext cx="17462" cy="15875"/>
              </a:xfrm>
              <a:custGeom>
                <a:avLst/>
                <a:gdLst>
                  <a:gd name="T0" fmla="*/ 0 w 28"/>
                  <a:gd name="T1" fmla="*/ 16 h 26"/>
                  <a:gd name="T2" fmla="*/ 21 w 28"/>
                  <a:gd name="T3" fmla="*/ 0 h 26"/>
                  <a:gd name="T4" fmla="*/ 26 w 28"/>
                  <a:gd name="T5" fmla="*/ 14 h 26"/>
                  <a:gd name="T6" fmla="*/ 6 w 28"/>
                  <a:gd name="T7" fmla="*/ 26 h 26"/>
                  <a:gd name="T8" fmla="*/ 0 w 28"/>
                  <a:gd name="T9" fmla="*/ 16 h 26"/>
                </a:gdLst>
                <a:ahLst/>
                <a:cxnLst>
                  <a:cxn ang="0">
                    <a:pos x="T0" y="T1"/>
                  </a:cxn>
                  <a:cxn ang="0">
                    <a:pos x="T2" y="T3"/>
                  </a:cxn>
                  <a:cxn ang="0">
                    <a:pos x="T4" y="T5"/>
                  </a:cxn>
                  <a:cxn ang="0">
                    <a:pos x="T6" y="T7"/>
                  </a:cxn>
                  <a:cxn ang="0">
                    <a:pos x="T8" y="T9"/>
                  </a:cxn>
                </a:cxnLst>
                <a:rect l="0" t="0" r="r" b="b"/>
                <a:pathLst>
                  <a:path w="28" h="26">
                    <a:moveTo>
                      <a:pt x="0" y="16"/>
                    </a:moveTo>
                    <a:cubicBezTo>
                      <a:pt x="7" y="11"/>
                      <a:pt x="14" y="5"/>
                      <a:pt x="21" y="0"/>
                    </a:cubicBezTo>
                    <a:cubicBezTo>
                      <a:pt x="23" y="5"/>
                      <a:pt x="28" y="13"/>
                      <a:pt x="26" y="14"/>
                    </a:cubicBezTo>
                    <a:cubicBezTo>
                      <a:pt x="21" y="19"/>
                      <a:pt x="13" y="22"/>
                      <a:pt x="6" y="26"/>
                    </a:cubicBezTo>
                    <a:cubicBezTo>
                      <a:pt x="4" y="23"/>
                      <a:pt x="2" y="19"/>
                      <a:pt x="0"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0" name="Freeform 765"/>
              <p:cNvSpPr>
                <a:spLocks/>
              </p:cNvSpPr>
              <p:nvPr/>
            </p:nvSpPr>
            <p:spPr bwMode="auto">
              <a:xfrm>
                <a:off x="-4727575" y="4787900"/>
                <a:ext cx="17462" cy="17462"/>
              </a:xfrm>
              <a:custGeom>
                <a:avLst/>
                <a:gdLst>
                  <a:gd name="T0" fmla="*/ 0 w 29"/>
                  <a:gd name="T1" fmla="*/ 21 h 28"/>
                  <a:gd name="T2" fmla="*/ 22 w 29"/>
                  <a:gd name="T3" fmla="*/ 0 h 28"/>
                  <a:gd name="T4" fmla="*/ 28 w 29"/>
                  <a:gd name="T5" fmla="*/ 15 h 28"/>
                  <a:gd name="T6" fmla="*/ 0 w 29"/>
                  <a:gd name="T7" fmla="*/ 21 h 28"/>
                </a:gdLst>
                <a:ahLst/>
                <a:cxnLst>
                  <a:cxn ang="0">
                    <a:pos x="T0" y="T1"/>
                  </a:cxn>
                  <a:cxn ang="0">
                    <a:pos x="T2" y="T3"/>
                  </a:cxn>
                  <a:cxn ang="0">
                    <a:pos x="T4" y="T5"/>
                  </a:cxn>
                  <a:cxn ang="0">
                    <a:pos x="T6" y="T7"/>
                  </a:cxn>
                </a:cxnLst>
                <a:rect l="0" t="0" r="r" b="b"/>
                <a:pathLst>
                  <a:path w="29" h="28">
                    <a:moveTo>
                      <a:pt x="0" y="21"/>
                    </a:moveTo>
                    <a:cubicBezTo>
                      <a:pt x="8" y="13"/>
                      <a:pt x="15" y="6"/>
                      <a:pt x="22" y="0"/>
                    </a:cubicBezTo>
                    <a:cubicBezTo>
                      <a:pt x="24" y="5"/>
                      <a:pt x="29" y="10"/>
                      <a:pt x="28" y="15"/>
                    </a:cubicBezTo>
                    <a:cubicBezTo>
                      <a:pt x="25" y="28"/>
                      <a:pt x="15" y="28"/>
                      <a:pt x="0"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1" name="Freeform 766"/>
              <p:cNvSpPr>
                <a:spLocks/>
              </p:cNvSpPr>
              <p:nvPr/>
            </p:nvSpPr>
            <p:spPr bwMode="auto">
              <a:xfrm>
                <a:off x="-4643438" y="4411663"/>
                <a:ext cx="15875" cy="15875"/>
              </a:xfrm>
              <a:custGeom>
                <a:avLst/>
                <a:gdLst>
                  <a:gd name="T0" fmla="*/ 0 w 25"/>
                  <a:gd name="T1" fmla="*/ 18 h 25"/>
                  <a:gd name="T2" fmla="*/ 16 w 25"/>
                  <a:gd name="T3" fmla="*/ 0 h 25"/>
                  <a:gd name="T4" fmla="*/ 25 w 25"/>
                  <a:gd name="T5" fmla="*/ 11 h 25"/>
                  <a:gd name="T6" fmla="*/ 8 w 25"/>
                  <a:gd name="T7" fmla="*/ 25 h 25"/>
                  <a:gd name="T8" fmla="*/ 0 w 25"/>
                  <a:gd name="T9" fmla="*/ 18 h 25"/>
                </a:gdLst>
                <a:ahLst/>
                <a:cxnLst>
                  <a:cxn ang="0">
                    <a:pos x="T0" y="T1"/>
                  </a:cxn>
                  <a:cxn ang="0">
                    <a:pos x="T2" y="T3"/>
                  </a:cxn>
                  <a:cxn ang="0">
                    <a:pos x="T4" y="T5"/>
                  </a:cxn>
                  <a:cxn ang="0">
                    <a:pos x="T6" y="T7"/>
                  </a:cxn>
                  <a:cxn ang="0">
                    <a:pos x="T8" y="T9"/>
                  </a:cxn>
                </a:cxnLst>
                <a:rect l="0" t="0" r="r" b="b"/>
                <a:pathLst>
                  <a:path w="25" h="25">
                    <a:moveTo>
                      <a:pt x="0" y="18"/>
                    </a:moveTo>
                    <a:cubicBezTo>
                      <a:pt x="6" y="12"/>
                      <a:pt x="11" y="6"/>
                      <a:pt x="16" y="0"/>
                    </a:cubicBezTo>
                    <a:cubicBezTo>
                      <a:pt x="19" y="4"/>
                      <a:pt x="22" y="8"/>
                      <a:pt x="25" y="11"/>
                    </a:cubicBezTo>
                    <a:cubicBezTo>
                      <a:pt x="20" y="16"/>
                      <a:pt x="14" y="21"/>
                      <a:pt x="8" y="25"/>
                    </a:cubicBezTo>
                    <a:cubicBezTo>
                      <a:pt x="5" y="23"/>
                      <a:pt x="3" y="20"/>
                      <a:pt x="0" y="1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p:cNvGrpSpPr/>
          <p:nvPr/>
        </p:nvGrpSpPr>
        <p:grpSpPr>
          <a:xfrm>
            <a:off x="1232255" y="4055647"/>
            <a:ext cx="2821976" cy="683426"/>
            <a:chOff x="1166240" y="4200161"/>
            <a:chExt cx="2765635" cy="669821"/>
          </a:xfrm>
        </p:grpSpPr>
        <p:sp>
          <p:nvSpPr>
            <p:cNvPr id="462" name="Rectangle 76"/>
            <p:cNvSpPr txBox="1">
              <a:spLocks/>
            </p:cNvSpPr>
            <p:nvPr/>
          </p:nvSpPr>
          <p:spPr bwMode="gray">
            <a:xfrm>
              <a:off x="1447875" y="4200161"/>
              <a:ext cx="2484000" cy="669821"/>
            </a:xfrm>
            <a:prstGeom prst="rect">
              <a:avLst/>
            </a:prstGeom>
            <a:solidFill>
              <a:schemeClr val="bg2"/>
            </a:solidFill>
            <a:ln w="9525">
              <a:noFill/>
              <a:miter lim="800000"/>
              <a:headEnd/>
              <a:tailEnd/>
            </a:ln>
            <a:effectLst/>
            <a:extLst/>
          </p:spPr>
          <p:txBody>
            <a:bodyPr vert="horz" wrap="square" lIns="828000" tIns="72009" rIns="72009" bIns="72009"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buClr>
                  <a:srgbClr val="002960"/>
                </a:buClr>
              </a:pPr>
              <a:r>
                <a:rPr lang="en-GB" dirty="0" smtClean="0">
                  <a:solidFill>
                    <a:schemeClr val="tx2"/>
                  </a:solidFill>
                  <a:latin typeface="+mj-lt"/>
                </a:rPr>
                <a:t>Digital payments</a:t>
              </a:r>
              <a:endParaRPr lang="en-GB" dirty="0">
                <a:solidFill>
                  <a:schemeClr val="tx2"/>
                </a:solidFill>
                <a:latin typeface="+mj-lt"/>
              </a:endParaRPr>
            </a:p>
          </p:txBody>
        </p:sp>
        <p:sp>
          <p:nvSpPr>
            <p:cNvPr id="463" name="Rectangle 76"/>
            <p:cNvSpPr txBox="1">
              <a:spLocks/>
            </p:cNvSpPr>
            <p:nvPr/>
          </p:nvSpPr>
          <p:spPr bwMode="gray">
            <a:xfrm>
              <a:off x="1166240" y="4200161"/>
              <a:ext cx="281635" cy="669821"/>
            </a:xfrm>
            <a:prstGeom prst="rect">
              <a:avLst/>
            </a:prstGeom>
            <a:solidFill>
              <a:schemeClr val="accent2"/>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4</a:t>
              </a:r>
              <a:endParaRPr lang="en-GB" b="1" dirty="0">
                <a:solidFill>
                  <a:srgbClr val="FFFFFF"/>
                </a:solidFill>
                <a:latin typeface="+mj-lt"/>
              </a:endParaRPr>
            </a:p>
          </p:txBody>
        </p:sp>
        <p:grpSp>
          <p:nvGrpSpPr>
            <p:cNvPr id="464" name="Group 463"/>
            <p:cNvGrpSpPr/>
            <p:nvPr/>
          </p:nvGrpSpPr>
          <p:grpSpPr>
            <a:xfrm>
              <a:off x="1621825" y="4318287"/>
              <a:ext cx="469485" cy="433570"/>
              <a:chOff x="-3541713" y="5151437"/>
              <a:chExt cx="1463675" cy="1327151"/>
            </a:xfrm>
            <a:solidFill>
              <a:schemeClr val="accent2"/>
            </a:solidFill>
          </p:grpSpPr>
          <p:sp>
            <p:nvSpPr>
              <p:cNvPr id="465" name="Freeform 772"/>
              <p:cNvSpPr>
                <a:spLocks/>
              </p:cNvSpPr>
              <p:nvPr/>
            </p:nvSpPr>
            <p:spPr bwMode="auto">
              <a:xfrm>
                <a:off x="-3541713" y="5151437"/>
                <a:ext cx="1463675" cy="1133475"/>
              </a:xfrm>
              <a:custGeom>
                <a:avLst/>
                <a:gdLst>
                  <a:gd name="T0" fmla="*/ 598 w 598"/>
                  <a:gd name="T1" fmla="*/ 57 h 463"/>
                  <a:gd name="T2" fmla="*/ 553 w 598"/>
                  <a:gd name="T3" fmla="*/ 2 h 463"/>
                  <a:gd name="T4" fmla="*/ 510 w 598"/>
                  <a:gd name="T5" fmla="*/ 0 h 463"/>
                  <a:gd name="T6" fmla="*/ 254 w 598"/>
                  <a:gd name="T7" fmla="*/ 0 h 463"/>
                  <a:gd name="T8" fmla="*/ 248 w 598"/>
                  <a:gd name="T9" fmla="*/ 0 h 463"/>
                  <a:gd name="T10" fmla="*/ 248 w 598"/>
                  <a:gd name="T11" fmla="*/ 55 h 463"/>
                  <a:gd name="T12" fmla="*/ 542 w 598"/>
                  <a:gd name="T13" fmla="*/ 55 h 463"/>
                  <a:gd name="T14" fmla="*/ 542 w 598"/>
                  <a:gd name="T15" fmla="*/ 369 h 463"/>
                  <a:gd name="T16" fmla="*/ 55 w 598"/>
                  <a:gd name="T17" fmla="*/ 369 h 463"/>
                  <a:gd name="T18" fmla="*/ 55 w 598"/>
                  <a:gd name="T19" fmla="*/ 55 h 463"/>
                  <a:gd name="T20" fmla="*/ 248 w 598"/>
                  <a:gd name="T21" fmla="*/ 55 h 463"/>
                  <a:gd name="T22" fmla="*/ 248 w 598"/>
                  <a:gd name="T23" fmla="*/ 0 h 463"/>
                  <a:gd name="T24" fmla="*/ 240 w 598"/>
                  <a:gd name="T25" fmla="*/ 0 h 463"/>
                  <a:gd name="T26" fmla="*/ 87 w 598"/>
                  <a:gd name="T27" fmla="*/ 0 h 463"/>
                  <a:gd name="T28" fmla="*/ 44 w 598"/>
                  <a:gd name="T29" fmla="*/ 2 h 463"/>
                  <a:gd name="T30" fmla="*/ 0 w 598"/>
                  <a:gd name="T31" fmla="*/ 57 h 463"/>
                  <a:gd name="T32" fmla="*/ 0 w 598"/>
                  <a:gd name="T33" fmla="*/ 292 h 463"/>
                  <a:gd name="T34" fmla="*/ 0 w 598"/>
                  <a:gd name="T35" fmla="*/ 292 h 463"/>
                  <a:gd name="T36" fmla="*/ 0 w 598"/>
                  <a:gd name="T37" fmla="*/ 328 h 463"/>
                  <a:gd name="T38" fmla="*/ 0 w 598"/>
                  <a:gd name="T39" fmla="*/ 404 h 463"/>
                  <a:gd name="T40" fmla="*/ 0 w 598"/>
                  <a:gd name="T41" fmla="*/ 410 h 463"/>
                  <a:gd name="T42" fmla="*/ 7 w 598"/>
                  <a:gd name="T43" fmla="*/ 433 h 463"/>
                  <a:gd name="T44" fmla="*/ 39 w 598"/>
                  <a:gd name="T45" fmla="*/ 460 h 463"/>
                  <a:gd name="T46" fmla="*/ 58 w 598"/>
                  <a:gd name="T47" fmla="*/ 463 h 463"/>
                  <a:gd name="T48" fmla="*/ 59 w 598"/>
                  <a:gd name="T49" fmla="*/ 463 h 463"/>
                  <a:gd name="T50" fmla="*/ 64 w 598"/>
                  <a:gd name="T51" fmla="*/ 463 h 463"/>
                  <a:gd name="T52" fmla="*/ 144 w 598"/>
                  <a:gd name="T53" fmla="*/ 463 h 463"/>
                  <a:gd name="T54" fmla="*/ 299 w 598"/>
                  <a:gd name="T55" fmla="*/ 463 h 463"/>
                  <a:gd name="T56" fmla="*/ 453 w 598"/>
                  <a:gd name="T57" fmla="*/ 463 h 463"/>
                  <a:gd name="T58" fmla="*/ 533 w 598"/>
                  <a:gd name="T59" fmla="*/ 463 h 463"/>
                  <a:gd name="T60" fmla="*/ 539 w 598"/>
                  <a:gd name="T61" fmla="*/ 463 h 463"/>
                  <a:gd name="T62" fmla="*/ 539 w 598"/>
                  <a:gd name="T63" fmla="*/ 463 h 463"/>
                  <a:gd name="T64" fmla="*/ 559 w 598"/>
                  <a:gd name="T65" fmla="*/ 460 h 463"/>
                  <a:gd name="T66" fmla="*/ 590 w 598"/>
                  <a:gd name="T67" fmla="*/ 433 h 463"/>
                  <a:gd name="T68" fmla="*/ 597 w 598"/>
                  <a:gd name="T69" fmla="*/ 410 h 463"/>
                  <a:gd name="T70" fmla="*/ 597 w 598"/>
                  <a:gd name="T71" fmla="*/ 409 h 463"/>
                  <a:gd name="T72" fmla="*/ 597 w 598"/>
                  <a:gd name="T73" fmla="*/ 409 h 463"/>
                  <a:gd name="T74" fmla="*/ 597 w 598"/>
                  <a:gd name="T75" fmla="*/ 409 h 463"/>
                  <a:gd name="T76" fmla="*/ 598 w 598"/>
                  <a:gd name="T77" fmla="*/ 404 h 463"/>
                  <a:gd name="T78" fmla="*/ 598 w 598"/>
                  <a:gd name="T79" fmla="*/ 328 h 463"/>
                  <a:gd name="T80" fmla="*/ 598 w 598"/>
                  <a:gd name="T81" fmla="*/ 292 h 463"/>
                  <a:gd name="T82" fmla="*/ 598 w 598"/>
                  <a:gd name="T83" fmla="*/ 292 h 463"/>
                  <a:gd name="T84" fmla="*/ 598 w 598"/>
                  <a:gd name="T85" fmla="*/ 5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8" h="463">
                    <a:moveTo>
                      <a:pt x="598" y="57"/>
                    </a:moveTo>
                    <a:cubicBezTo>
                      <a:pt x="598" y="32"/>
                      <a:pt x="580" y="6"/>
                      <a:pt x="553" y="2"/>
                    </a:cubicBezTo>
                    <a:cubicBezTo>
                      <a:pt x="539" y="0"/>
                      <a:pt x="525" y="1"/>
                      <a:pt x="510" y="0"/>
                    </a:cubicBezTo>
                    <a:cubicBezTo>
                      <a:pt x="459" y="0"/>
                      <a:pt x="305" y="0"/>
                      <a:pt x="254" y="0"/>
                    </a:cubicBezTo>
                    <a:cubicBezTo>
                      <a:pt x="252" y="0"/>
                      <a:pt x="250" y="0"/>
                      <a:pt x="248" y="0"/>
                    </a:cubicBezTo>
                    <a:cubicBezTo>
                      <a:pt x="248" y="19"/>
                      <a:pt x="248" y="37"/>
                      <a:pt x="248" y="55"/>
                    </a:cubicBezTo>
                    <a:cubicBezTo>
                      <a:pt x="313" y="55"/>
                      <a:pt x="478" y="55"/>
                      <a:pt x="542" y="55"/>
                    </a:cubicBezTo>
                    <a:cubicBezTo>
                      <a:pt x="542" y="160"/>
                      <a:pt x="542" y="264"/>
                      <a:pt x="542" y="369"/>
                    </a:cubicBezTo>
                    <a:cubicBezTo>
                      <a:pt x="379" y="369"/>
                      <a:pt x="217" y="369"/>
                      <a:pt x="55" y="369"/>
                    </a:cubicBezTo>
                    <a:cubicBezTo>
                      <a:pt x="55" y="264"/>
                      <a:pt x="55" y="160"/>
                      <a:pt x="55" y="55"/>
                    </a:cubicBezTo>
                    <a:cubicBezTo>
                      <a:pt x="119" y="55"/>
                      <a:pt x="184" y="55"/>
                      <a:pt x="248" y="55"/>
                    </a:cubicBezTo>
                    <a:cubicBezTo>
                      <a:pt x="248" y="37"/>
                      <a:pt x="248" y="19"/>
                      <a:pt x="248" y="0"/>
                    </a:cubicBezTo>
                    <a:cubicBezTo>
                      <a:pt x="245" y="0"/>
                      <a:pt x="242" y="0"/>
                      <a:pt x="240" y="0"/>
                    </a:cubicBezTo>
                    <a:cubicBezTo>
                      <a:pt x="189" y="0"/>
                      <a:pt x="138" y="0"/>
                      <a:pt x="87" y="0"/>
                    </a:cubicBezTo>
                    <a:cubicBezTo>
                      <a:pt x="73" y="1"/>
                      <a:pt x="58" y="0"/>
                      <a:pt x="44" y="2"/>
                    </a:cubicBezTo>
                    <a:cubicBezTo>
                      <a:pt x="18" y="6"/>
                      <a:pt x="0" y="32"/>
                      <a:pt x="0" y="57"/>
                    </a:cubicBezTo>
                    <a:cubicBezTo>
                      <a:pt x="0" y="135"/>
                      <a:pt x="0" y="214"/>
                      <a:pt x="0" y="292"/>
                    </a:cubicBezTo>
                    <a:cubicBezTo>
                      <a:pt x="0" y="292"/>
                      <a:pt x="0" y="292"/>
                      <a:pt x="0" y="292"/>
                    </a:cubicBezTo>
                    <a:cubicBezTo>
                      <a:pt x="0" y="304"/>
                      <a:pt x="0" y="316"/>
                      <a:pt x="0" y="328"/>
                    </a:cubicBezTo>
                    <a:cubicBezTo>
                      <a:pt x="0" y="353"/>
                      <a:pt x="0" y="379"/>
                      <a:pt x="0" y="404"/>
                    </a:cubicBezTo>
                    <a:cubicBezTo>
                      <a:pt x="0" y="406"/>
                      <a:pt x="0" y="408"/>
                      <a:pt x="0" y="410"/>
                    </a:cubicBezTo>
                    <a:cubicBezTo>
                      <a:pt x="0" y="418"/>
                      <a:pt x="3" y="426"/>
                      <a:pt x="7" y="433"/>
                    </a:cubicBezTo>
                    <a:cubicBezTo>
                      <a:pt x="15" y="447"/>
                      <a:pt x="26" y="455"/>
                      <a:pt x="39" y="460"/>
                    </a:cubicBezTo>
                    <a:cubicBezTo>
                      <a:pt x="45" y="462"/>
                      <a:pt x="51" y="463"/>
                      <a:pt x="58" y="463"/>
                    </a:cubicBezTo>
                    <a:cubicBezTo>
                      <a:pt x="58" y="463"/>
                      <a:pt x="58" y="463"/>
                      <a:pt x="59" y="463"/>
                    </a:cubicBezTo>
                    <a:cubicBezTo>
                      <a:pt x="60" y="463"/>
                      <a:pt x="62" y="463"/>
                      <a:pt x="64" y="463"/>
                    </a:cubicBezTo>
                    <a:cubicBezTo>
                      <a:pt x="91" y="463"/>
                      <a:pt x="118" y="463"/>
                      <a:pt x="144" y="463"/>
                    </a:cubicBezTo>
                    <a:cubicBezTo>
                      <a:pt x="196" y="463"/>
                      <a:pt x="247" y="463"/>
                      <a:pt x="299" y="463"/>
                    </a:cubicBezTo>
                    <a:cubicBezTo>
                      <a:pt x="350" y="463"/>
                      <a:pt x="401" y="463"/>
                      <a:pt x="453" y="463"/>
                    </a:cubicBezTo>
                    <a:cubicBezTo>
                      <a:pt x="480" y="463"/>
                      <a:pt x="506" y="463"/>
                      <a:pt x="533" y="463"/>
                    </a:cubicBezTo>
                    <a:cubicBezTo>
                      <a:pt x="535" y="463"/>
                      <a:pt x="537" y="463"/>
                      <a:pt x="539" y="463"/>
                    </a:cubicBezTo>
                    <a:cubicBezTo>
                      <a:pt x="539" y="463"/>
                      <a:pt x="539" y="463"/>
                      <a:pt x="539" y="463"/>
                    </a:cubicBezTo>
                    <a:cubicBezTo>
                      <a:pt x="546" y="463"/>
                      <a:pt x="552" y="462"/>
                      <a:pt x="559" y="460"/>
                    </a:cubicBezTo>
                    <a:cubicBezTo>
                      <a:pt x="572" y="455"/>
                      <a:pt x="582" y="447"/>
                      <a:pt x="590" y="433"/>
                    </a:cubicBezTo>
                    <a:cubicBezTo>
                      <a:pt x="594" y="426"/>
                      <a:pt x="597" y="418"/>
                      <a:pt x="597" y="410"/>
                    </a:cubicBezTo>
                    <a:cubicBezTo>
                      <a:pt x="597" y="410"/>
                      <a:pt x="597" y="410"/>
                      <a:pt x="597" y="409"/>
                    </a:cubicBezTo>
                    <a:cubicBezTo>
                      <a:pt x="597" y="409"/>
                      <a:pt x="597" y="409"/>
                      <a:pt x="597" y="409"/>
                    </a:cubicBezTo>
                    <a:cubicBezTo>
                      <a:pt x="597" y="409"/>
                      <a:pt x="597" y="409"/>
                      <a:pt x="597" y="409"/>
                    </a:cubicBezTo>
                    <a:cubicBezTo>
                      <a:pt x="598" y="407"/>
                      <a:pt x="598" y="406"/>
                      <a:pt x="598" y="404"/>
                    </a:cubicBezTo>
                    <a:cubicBezTo>
                      <a:pt x="598" y="379"/>
                      <a:pt x="598" y="353"/>
                      <a:pt x="598" y="328"/>
                    </a:cubicBezTo>
                    <a:cubicBezTo>
                      <a:pt x="598" y="316"/>
                      <a:pt x="598" y="304"/>
                      <a:pt x="598" y="292"/>
                    </a:cubicBezTo>
                    <a:cubicBezTo>
                      <a:pt x="598" y="292"/>
                      <a:pt x="598" y="292"/>
                      <a:pt x="598" y="292"/>
                    </a:cubicBezTo>
                    <a:cubicBezTo>
                      <a:pt x="598" y="214"/>
                      <a:pt x="598" y="135"/>
                      <a:pt x="598"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6" name="Freeform 773"/>
              <p:cNvSpPr>
                <a:spLocks noEditPoints="1"/>
              </p:cNvSpPr>
              <p:nvPr/>
            </p:nvSpPr>
            <p:spPr bwMode="auto">
              <a:xfrm>
                <a:off x="-3271838" y="5618163"/>
                <a:ext cx="577850" cy="244475"/>
              </a:xfrm>
              <a:custGeom>
                <a:avLst/>
                <a:gdLst>
                  <a:gd name="T0" fmla="*/ 0 w 236"/>
                  <a:gd name="T1" fmla="*/ 0 h 100"/>
                  <a:gd name="T2" fmla="*/ 236 w 236"/>
                  <a:gd name="T3" fmla="*/ 0 h 100"/>
                  <a:gd name="T4" fmla="*/ 236 w 236"/>
                  <a:gd name="T5" fmla="*/ 22 h 100"/>
                  <a:gd name="T6" fmla="*/ 236 w 236"/>
                  <a:gd name="T7" fmla="*/ 78 h 100"/>
                  <a:gd name="T8" fmla="*/ 216 w 236"/>
                  <a:gd name="T9" fmla="*/ 99 h 100"/>
                  <a:gd name="T10" fmla="*/ 174 w 236"/>
                  <a:gd name="T11" fmla="*/ 99 h 100"/>
                  <a:gd name="T12" fmla="*/ 110 w 236"/>
                  <a:gd name="T13" fmla="*/ 99 h 100"/>
                  <a:gd name="T14" fmla="*/ 56 w 236"/>
                  <a:gd name="T15" fmla="*/ 99 h 100"/>
                  <a:gd name="T16" fmla="*/ 26 w 236"/>
                  <a:gd name="T17" fmla="*/ 100 h 100"/>
                  <a:gd name="T18" fmla="*/ 1 w 236"/>
                  <a:gd name="T19" fmla="*/ 82 h 100"/>
                  <a:gd name="T20" fmla="*/ 0 w 236"/>
                  <a:gd name="T21" fmla="*/ 76 h 100"/>
                  <a:gd name="T22" fmla="*/ 0 w 236"/>
                  <a:gd name="T23" fmla="*/ 4 h 100"/>
                  <a:gd name="T24" fmla="*/ 0 w 236"/>
                  <a:gd name="T25" fmla="*/ 0 h 100"/>
                  <a:gd name="T26" fmla="*/ 21 w 236"/>
                  <a:gd name="T27" fmla="*/ 32 h 100"/>
                  <a:gd name="T28" fmla="*/ 21 w 236"/>
                  <a:gd name="T29" fmla="*/ 41 h 100"/>
                  <a:gd name="T30" fmla="*/ 25 w 236"/>
                  <a:gd name="T31" fmla="*/ 45 h 100"/>
                  <a:gd name="T32" fmla="*/ 105 w 236"/>
                  <a:gd name="T33" fmla="*/ 45 h 100"/>
                  <a:gd name="T34" fmla="*/ 114 w 236"/>
                  <a:gd name="T35" fmla="*/ 36 h 100"/>
                  <a:gd name="T36" fmla="*/ 110 w 236"/>
                  <a:gd name="T37" fmla="*/ 32 h 100"/>
                  <a:gd name="T38" fmla="*/ 71 w 236"/>
                  <a:gd name="T39" fmla="*/ 32 h 100"/>
                  <a:gd name="T40" fmla="*/ 21 w 236"/>
                  <a:gd name="T41" fmla="*/ 32 h 100"/>
                  <a:gd name="T42" fmla="*/ 180 w 236"/>
                  <a:gd name="T43" fmla="*/ 44 h 100"/>
                  <a:gd name="T44" fmla="*/ 215 w 236"/>
                  <a:gd name="T45" fmla="*/ 44 h 100"/>
                  <a:gd name="T46" fmla="*/ 215 w 236"/>
                  <a:gd name="T47" fmla="*/ 32 h 100"/>
                  <a:gd name="T48" fmla="*/ 180 w 236"/>
                  <a:gd name="T49" fmla="*/ 32 h 100"/>
                  <a:gd name="T50" fmla="*/ 180 w 236"/>
                  <a:gd name="T51"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100">
                    <a:moveTo>
                      <a:pt x="0" y="0"/>
                    </a:moveTo>
                    <a:cubicBezTo>
                      <a:pt x="79" y="0"/>
                      <a:pt x="157" y="0"/>
                      <a:pt x="236" y="0"/>
                    </a:cubicBezTo>
                    <a:cubicBezTo>
                      <a:pt x="236" y="7"/>
                      <a:pt x="236" y="14"/>
                      <a:pt x="236" y="22"/>
                    </a:cubicBezTo>
                    <a:cubicBezTo>
                      <a:pt x="236" y="40"/>
                      <a:pt x="236" y="59"/>
                      <a:pt x="236" y="78"/>
                    </a:cubicBezTo>
                    <a:cubicBezTo>
                      <a:pt x="236" y="89"/>
                      <a:pt x="228" y="99"/>
                      <a:pt x="216" y="99"/>
                    </a:cubicBezTo>
                    <a:cubicBezTo>
                      <a:pt x="202" y="100"/>
                      <a:pt x="188" y="99"/>
                      <a:pt x="174" y="99"/>
                    </a:cubicBezTo>
                    <a:cubicBezTo>
                      <a:pt x="153" y="99"/>
                      <a:pt x="132" y="99"/>
                      <a:pt x="110" y="99"/>
                    </a:cubicBezTo>
                    <a:cubicBezTo>
                      <a:pt x="92" y="99"/>
                      <a:pt x="74" y="99"/>
                      <a:pt x="56" y="99"/>
                    </a:cubicBezTo>
                    <a:cubicBezTo>
                      <a:pt x="46" y="99"/>
                      <a:pt x="36" y="99"/>
                      <a:pt x="26" y="100"/>
                    </a:cubicBezTo>
                    <a:cubicBezTo>
                      <a:pt x="13" y="100"/>
                      <a:pt x="4" y="94"/>
                      <a:pt x="1" y="82"/>
                    </a:cubicBezTo>
                    <a:cubicBezTo>
                      <a:pt x="0" y="80"/>
                      <a:pt x="0" y="78"/>
                      <a:pt x="0" y="76"/>
                    </a:cubicBezTo>
                    <a:cubicBezTo>
                      <a:pt x="0" y="52"/>
                      <a:pt x="0" y="28"/>
                      <a:pt x="0" y="4"/>
                    </a:cubicBezTo>
                    <a:cubicBezTo>
                      <a:pt x="0" y="3"/>
                      <a:pt x="0" y="1"/>
                      <a:pt x="0" y="0"/>
                    </a:cubicBezTo>
                    <a:close/>
                    <a:moveTo>
                      <a:pt x="21" y="32"/>
                    </a:moveTo>
                    <a:cubicBezTo>
                      <a:pt x="21" y="35"/>
                      <a:pt x="21" y="38"/>
                      <a:pt x="21" y="41"/>
                    </a:cubicBezTo>
                    <a:cubicBezTo>
                      <a:pt x="21" y="44"/>
                      <a:pt x="22" y="45"/>
                      <a:pt x="25" y="45"/>
                    </a:cubicBezTo>
                    <a:cubicBezTo>
                      <a:pt x="51" y="45"/>
                      <a:pt x="78" y="45"/>
                      <a:pt x="105" y="45"/>
                    </a:cubicBezTo>
                    <a:cubicBezTo>
                      <a:pt x="115" y="45"/>
                      <a:pt x="113" y="46"/>
                      <a:pt x="114" y="36"/>
                    </a:cubicBezTo>
                    <a:cubicBezTo>
                      <a:pt x="114" y="33"/>
                      <a:pt x="113" y="32"/>
                      <a:pt x="110" y="32"/>
                    </a:cubicBezTo>
                    <a:cubicBezTo>
                      <a:pt x="97" y="32"/>
                      <a:pt x="84" y="32"/>
                      <a:pt x="71" y="32"/>
                    </a:cubicBezTo>
                    <a:cubicBezTo>
                      <a:pt x="55" y="32"/>
                      <a:pt x="38" y="32"/>
                      <a:pt x="21" y="32"/>
                    </a:cubicBezTo>
                    <a:close/>
                    <a:moveTo>
                      <a:pt x="180" y="44"/>
                    </a:moveTo>
                    <a:cubicBezTo>
                      <a:pt x="192" y="44"/>
                      <a:pt x="204" y="44"/>
                      <a:pt x="215" y="44"/>
                    </a:cubicBezTo>
                    <a:cubicBezTo>
                      <a:pt x="215" y="40"/>
                      <a:pt x="215" y="36"/>
                      <a:pt x="215" y="32"/>
                    </a:cubicBezTo>
                    <a:cubicBezTo>
                      <a:pt x="203" y="32"/>
                      <a:pt x="192" y="32"/>
                      <a:pt x="180" y="32"/>
                    </a:cubicBezTo>
                    <a:cubicBezTo>
                      <a:pt x="180" y="36"/>
                      <a:pt x="180" y="40"/>
                      <a:pt x="18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7" name="Freeform 774"/>
              <p:cNvSpPr>
                <a:spLocks/>
              </p:cNvSpPr>
              <p:nvPr/>
            </p:nvSpPr>
            <p:spPr bwMode="auto">
              <a:xfrm>
                <a:off x="-3273425" y="5476875"/>
                <a:ext cx="581025" cy="77788"/>
              </a:xfrm>
              <a:custGeom>
                <a:avLst/>
                <a:gdLst>
                  <a:gd name="T0" fmla="*/ 1 w 238"/>
                  <a:gd name="T1" fmla="*/ 32 h 32"/>
                  <a:gd name="T2" fmla="*/ 4 w 238"/>
                  <a:gd name="T3" fmla="*/ 11 h 32"/>
                  <a:gd name="T4" fmla="*/ 25 w 238"/>
                  <a:gd name="T5" fmla="*/ 0 h 32"/>
                  <a:gd name="T6" fmla="*/ 214 w 238"/>
                  <a:gd name="T7" fmla="*/ 0 h 32"/>
                  <a:gd name="T8" fmla="*/ 237 w 238"/>
                  <a:gd name="T9" fmla="*/ 24 h 32"/>
                  <a:gd name="T10" fmla="*/ 237 w 238"/>
                  <a:gd name="T11" fmla="*/ 32 h 32"/>
                  <a:gd name="T12" fmla="*/ 1 w 23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38" h="32">
                    <a:moveTo>
                      <a:pt x="1" y="32"/>
                    </a:moveTo>
                    <a:cubicBezTo>
                      <a:pt x="1" y="25"/>
                      <a:pt x="0" y="18"/>
                      <a:pt x="4" y="11"/>
                    </a:cubicBezTo>
                    <a:cubicBezTo>
                      <a:pt x="9" y="3"/>
                      <a:pt x="17" y="0"/>
                      <a:pt x="25" y="0"/>
                    </a:cubicBezTo>
                    <a:cubicBezTo>
                      <a:pt x="88" y="0"/>
                      <a:pt x="151" y="0"/>
                      <a:pt x="214" y="0"/>
                    </a:cubicBezTo>
                    <a:cubicBezTo>
                      <a:pt x="228" y="0"/>
                      <a:pt x="238" y="10"/>
                      <a:pt x="237" y="24"/>
                    </a:cubicBezTo>
                    <a:cubicBezTo>
                      <a:pt x="237" y="27"/>
                      <a:pt x="237" y="29"/>
                      <a:pt x="237" y="32"/>
                    </a:cubicBezTo>
                    <a:cubicBezTo>
                      <a:pt x="159" y="32"/>
                      <a:pt x="80" y="32"/>
                      <a:pt x="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8" name="Freeform 775"/>
              <p:cNvSpPr>
                <a:spLocks/>
              </p:cNvSpPr>
              <p:nvPr/>
            </p:nvSpPr>
            <p:spPr bwMode="auto">
              <a:xfrm>
                <a:off x="-3262313" y="6296025"/>
                <a:ext cx="890587" cy="182563"/>
              </a:xfrm>
              <a:custGeom>
                <a:avLst/>
                <a:gdLst>
                  <a:gd name="T0" fmla="*/ 270 w 364"/>
                  <a:gd name="T1" fmla="*/ 0 h 74"/>
                  <a:gd name="T2" fmla="*/ 270 w 364"/>
                  <a:gd name="T3" fmla="*/ 38 h 74"/>
                  <a:gd name="T4" fmla="*/ 289 w 364"/>
                  <a:gd name="T5" fmla="*/ 38 h 74"/>
                  <a:gd name="T6" fmla="*/ 340 w 364"/>
                  <a:gd name="T7" fmla="*/ 48 h 74"/>
                  <a:gd name="T8" fmla="*/ 364 w 364"/>
                  <a:gd name="T9" fmla="*/ 74 h 74"/>
                  <a:gd name="T10" fmla="*/ 0 w 364"/>
                  <a:gd name="T11" fmla="*/ 74 h 74"/>
                  <a:gd name="T12" fmla="*/ 12 w 364"/>
                  <a:gd name="T13" fmla="*/ 56 h 74"/>
                  <a:gd name="T14" fmla="*/ 59 w 364"/>
                  <a:gd name="T15" fmla="*/ 40 h 74"/>
                  <a:gd name="T16" fmla="*/ 99 w 364"/>
                  <a:gd name="T17" fmla="*/ 37 h 74"/>
                  <a:gd name="T18" fmla="*/ 99 w 364"/>
                  <a:gd name="T19" fmla="*/ 0 h 74"/>
                  <a:gd name="T20" fmla="*/ 270 w 364"/>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74">
                    <a:moveTo>
                      <a:pt x="270" y="0"/>
                    </a:moveTo>
                    <a:cubicBezTo>
                      <a:pt x="270" y="13"/>
                      <a:pt x="270" y="25"/>
                      <a:pt x="270" y="38"/>
                    </a:cubicBezTo>
                    <a:cubicBezTo>
                      <a:pt x="277" y="38"/>
                      <a:pt x="283" y="38"/>
                      <a:pt x="289" y="38"/>
                    </a:cubicBezTo>
                    <a:cubicBezTo>
                      <a:pt x="307" y="39"/>
                      <a:pt x="324" y="41"/>
                      <a:pt x="340" y="48"/>
                    </a:cubicBezTo>
                    <a:cubicBezTo>
                      <a:pt x="351" y="54"/>
                      <a:pt x="361" y="60"/>
                      <a:pt x="364" y="74"/>
                    </a:cubicBezTo>
                    <a:cubicBezTo>
                      <a:pt x="243" y="74"/>
                      <a:pt x="122" y="74"/>
                      <a:pt x="0" y="74"/>
                    </a:cubicBezTo>
                    <a:cubicBezTo>
                      <a:pt x="1" y="66"/>
                      <a:pt x="6" y="60"/>
                      <a:pt x="12" y="56"/>
                    </a:cubicBezTo>
                    <a:cubicBezTo>
                      <a:pt x="26" y="46"/>
                      <a:pt x="42" y="41"/>
                      <a:pt x="59" y="40"/>
                    </a:cubicBezTo>
                    <a:cubicBezTo>
                      <a:pt x="72" y="39"/>
                      <a:pt x="85" y="38"/>
                      <a:pt x="99" y="37"/>
                    </a:cubicBezTo>
                    <a:cubicBezTo>
                      <a:pt x="99" y="25"/>
                      <a:pt x="99" y="13"/>
                      <a:pt x="99" y="0"/>
                    </a:cubicBezTo>
                    <a:cubicBezTo>
                      <a:pt x="156" y="0"/>
                      <a:pt x="213" y="0"/>
                      <a:pt x="2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9" name="Freeform 776"/>
              <p:cNvSpPr>
                <a:spLocks noEditPoints="1"/>
              </p:cNvSpPr>
              <p:nvPr/>
            </p:nvSpPr>
            <p:spPr bwMode="auto">
              <a:xfrm>
                <a:off x="-2657475" y="5478463"/>
                <a:ext cx="342900" cy="379413"/>
              </a:xfrm>
              <a:custGeom>
                <a:avLst/>
                <a:gdLst>
                  <a:gd name="T0" fmla="*/ 24 w 140"/>
                  <a:gd name="T1" fmla="*/ 145 h 155"/>
                  <a:gd name="T2" fmla="*/ 58 w 140"/>
                  <a:gd name="T3" fmla="*/ 148 h 155"/>
                  <a:gd name="T4" fmla="*/ 6 w 140"/>
                  <a:gd name="T5" fmla="*/ 137 h 155"/>
                  <a:gd name="T6" fmla="*/ 7 w 140"/>
                  <a:gd name="T7" fmla="*/ 121 h 155"/>
                  <a:gd name="T8" fmla="*/ 6 w 140"/>
                  <a:gd name="T9" fmla="*/ 93 h 155"/>
                  <a:gd name="T10" fmla="*/ 1 w 140"/>
                  <a:gd name="T11" fmla="*/ 62 h 155"/>
                  <a:gd name="T12" fmla="*/ 12 w 140"/>
                  <a:gd name="T13" fmla="*/ 27 h 155"/>
                  <a:gd name="T14" fmla="*/ 31 w 140"/>
                  <a:gd name="T15" fmla="*/ 3 h 155"/>
                  <a:gd name="T16" fmla="*/ 81 w 140"/>
                  <a:gd name="T17" fmla="*/ 0 h 155"/>
                  <a:gd name="T18" fmla="*/ 113 w 140"/>
                  <a:gd name="T19" fmla="*/ 15 h 155"/>
                  <a:gd name="T20" fmla="*/ 100 w 140"/>
                  <a:gd name="T21" fmla="*/ 41 h 155"/>
                  <a:gd name="T22" fmla="*/ 106 w 140"/>
                  <a:gd name="T23" fmla="*/ 59 h 155"/>
                  <a:gd name="T24" fmla="*/ 130 w 140"/>
                  <a:gd name="T25" fmla="*/ 135 h 155"/>
                  <a:gd name="T26" fmla="*/ 49 w 140"/>
                  <a:gd name="T27" fmla="*/ 133 h 155"/>
                  <a:gd name="T28" fmla="*/ 9 w 140"/>
                  <a:gd name="T29" fmla="*/ 125 h 155"/>
                  <a:gd name="T30" fmla="*/ 91 w 140"/>
                  <a:gd name="T31" fmla="*/ 63 h 155"/>
                  <a:gd name="T32" fmla="*/ 36 w 140"/>
                  <a:gd name="T33" fmla="*/ 31 h 155"/>
                  <a:gd name="T34" fmla="*/ 30 w 140"/>
                  <a:gd name="T35" fmla="*/ 38 h 155"/>
                  <a:gd name="T36" fmla="*/ 26 w 140"/>
                  <a:gd name="T37" fmla="*/ 36 h 155"/>
                  <a:gd name="T38" fmla="*/ 22 w 140"/>
                  <a:gd name="T39" fmla="*/ 35 h 155"/>
                  <a:gd name="T40" fmla="*/ 19 w 140"/>
                  <a:gd name="T41" fmla="*/ 34 h 155"/>
                  <a:gd name="T42" fmla="*/ 17 w 140"/>
                  <a:gd name="T43" fmla="*/ 33 h 155"/>
                  <a:gd name="T44" fmla="*/ 69 w 140"/>
                  <a:gd name="T45" fmla="*/ 45 h 155"/>
                  <a:gd name="T46" fmla="*/ 41 w 140"/>
                  <a:gd name="T47" fmla="*/ 47 h 155"/>
                  <a:gd name="T48" fmla="*/ 13 w 140"/>
                  <a:gd name="T49" fmla="*/ 35 h 155"/>
                  <a:gd name="T50" fmla="*/ 11 w 140"/>
                  <a:gd name="T51" fmla="*/ 43 h 155"/>
                  <a:gd name="T52" fmla="*/ 59 w 140"/>
                  <a:gd name="T53" fmla="*/ 51 h 155"/>
                  <a:gd name="T54" fmla="*/ 15 w 140"/>
                  <a:gd name="T55" fmla="*/ 59 h 155"/>
                  <a:gd name="T56" fmla="*/ 11 w 140"/>
                  <a:gd name="T57" fmla="*/ 58 h 155"/>
                  <a:gd name="T58" fmla="*/ 8 w 140"/>
                  <a:gd name="T59" fmla="*/ 57 h 155"/>
                  <a:gd name="T60" fmla="*/ 7 w 140"/>
                  <a:gd name="T61" fmla="*/ 47 h 155"/>
                  <a:gd name="T62" fmla="*/ 5 w 140"/>
                  <a:gd name="T63" fmla="*/ 47 h 155"/>
                  <a:gd name="T64" fmla="*/ 10 w 140"/>
                  <a:gd name="T65" fmla="*/ 62 h 155"/>
                  <a:gd name="T66" fmla="*/ 59 w 140"/>
                  <a:gd name="T67" fmla="*/ 67 h 155"/>
                  <a:gd name="T68" fmla="*/ 100 w 140"/>
                  <a:gd name="T69" fmla="*/ 47 h 155"/>
                  <a:gd name="T70" fmla="*/ 98 w 140"/>
                  <a:gd name="T71" fmla="*/ 45 h 155"/>
                  <a:gd name="T72" fmla="*/ 93 w 140"/>
                  <a:gd name="T73" fmla="*/ 41 h 155"/>
                  <a:gd name="T74" fmla="*/ 108 w 140"/>
                  <a:gd name="T75" fmla="*/ 24 h 155"/>
                  <a:gd name="T76" fmla="*/ 48 w 140"/>
                  <a:gd name="T77" fmla="*/ 31 h 155"/>
                  <a:gd name="T78" fmla="*/ 63 w 140"/>
                  <a:gd name="T79" fmla="*/ 25 h 155"/>
                  <a:gd name="T80" fmla="*/ 104 w 140"/>
                  <a:gd name="T81" fmla="*/ 18 h 155"/>
                  <a:gd name="T82" fmla="*/ 44 w 140"/>
                  <a:gd name="T83" fmla="*/ 8 h 155"/>
                  <a:gd name="T84" fmla="*/ 24 w 140"/>
                  <a:gd name="T85" fmla="*/ 19 h 155"/>
                  <a:gd name="T86" fmla="*/ 47 w 140"/>
                  <a:gd name="T87" fmla="*/ 130 h 155"/>
                  <a:gd name="T88" fmla="*/ 23 w 140"/>
                  <a:gd name="T89" fmla="*/ 110 h 155"/>
                  <a:gd name="T90" fmla="*/ 11 w 140"/>
                  <a:gd name="T91" fmla="*/ 120 h 155"/>
                  <a:gd name="T92" fmla="*/ 47 w 140"/>
                  <a:gd name="T93" fmla="*/ 130 h 155"/>
                  <a:gd name="T94" fmla="*/ 24 w 140"/>
                  <a:gd name="T95" fmla="*/ 87 h 155"/>
                  <a:gd name="T96" fmla="*/ 51 w 140"/>
                  <a:gd name="T97" fmla="*/ 76 h 155"/>
                  <a:gd name="T98" fmla="*/ 10 w 140"/>
                  <a:gd name="T99" fmla="*/ 68 h 155"/>
                  <a:gd name="T100" fmla="*/ 10 w 140"/>
                  <a:gd name="T101" fmla="*/ 99 h 155"/>
                  <a:gd name="T102" fmla="*/ 42 w 140"/>
                  <a:gd name="T10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0" h="155">
                    <a:moveTo>
                      <a:pt x="9" y="125"/>
                    </a:moveTo>
                    <a:cubicBezTo>
                      <a:pt x="9" y="128"/>
                      <a:pt x="9" y="131"/>
                      <a:pt x="9" y="134"/>
                    </a:cubicBezTo>
                    <a:cubicBezTo>
                      <a:pt x="8" y="138"/>
                      <a:pt x="10" y="140"/>
                      <a:pt x="13" y="141"/>
                    </a:cubicBezTo>
                    <a:cubicBezTo>
                      <a:pt x="17" y="143"/>
                      <a:pt x="20" y="144"/>
                      <a:pt x="24" y="145"/>
                    </a:cubicBezTo>
                    <a:cubicBezTo>
                      <a:pt x="29" y="145"/>
                      <a:pt x="33" y="146"/>
                      <a:pt x="37" y="146"/>
                    </a:cubicBezTo>
                    <a:cubicBezTo>
                      <a:pt x="40" y="147"/>
                      <a:pt x="43" y="147"/>
                      <a:pt x="45" y="147"/>
                    </a:cubicBezTo>
                    <a:cubicBezTo>
                      <a:pt x="51" y="147"/>
                      <a:pt x="56" y="147"/>
                      <a:pt x="61" y="148"/>
                    </a:cubicBezTo>
                    <a:cubicBezTo>
                      <a:pt x="60" y="148"/>
                      <a:pt x="59" y="148"/>
                      <a:pt x="58" y="148"/>
                    </a:cubicBezTo>
                    <a:cubicBezTo>
                      <a:pt x="51" y="149"/>
                      <a:pt x="45" y="150"/>
                      <a:pt x="39" y="149"/>
                    </a:cubicBezTo>
                    <a:cubicBezTo>
                      <a:pt x="31" y="149"/>
                      <a:pt x="23" y="149"/>
                      <a:pt x="15" y="146"/>
                    </a:cubicBezTo>
                    <a:cubicBezTo>
                      <a:pt x="13" y="145"/>
                      <a:pt x="11" y="144"/>
                      <a:pt x="9" y="143"/>
                    </a:cubicBezTo>
                    <a:cubicBezTo>
                      <a:pt x="7" y="141"/>
                      <a:pt x="6" y="140"/>
                      <a:pt x="6" y="137"/>
                    </a:cubicBezTo>
                    <a:cubicBezTo>
                      <a:pt x="6" y="133"/>
                      <a:pt x="6" y="129"/>
                      <a:pt x="6" y="124"/>
                    </a:cubicBezTo>
                    <a:cubicBezTo>
                      <a:pt x="6" y="123"/>
                      <a:pt x="6" y="122"/>
                      <a:pt x="7" y="121"/>
                    </a:cubicBezTo>
                    <a:cubicBezTo>
                      <a:pt x="7" y="121"/>
                      <a:pt x="7" y="121"/>
                      <a:pt x="8" y="121"/>
                    </a:cubicBezTo>
                    <a:cubicBezTo>
                      <a:pt x="7" y="121"/>
                      <a:pt x="7" y="121"/>
                      <a:pt x="7" y="121"/>
                    </a:cubicBezTo>
                    <a:cubicBezTo>
                      <a:pt x="6" y="120"/>
                      <a:pt x="6" y="118"/>
                      <a:pt x="6" y="117"/>
                    </a:cubicBezTo>
                    <a:cubicBezTo>
                      <a:pt x="6" y="112"/>
                      <a:pt x="6" y="107"/>
                      <a:pt x="6" y="103"/>
                    </a:cubicBezTo>
                    <a:cubicBezTo>
                      <a:pt x="6" y="101"/>
                      <a:pt x="6" y="99"/>
                      <a:pt x="8" y="98"/>
                    </a:cubicBezTo>
                    <a:cubicBezTo>
                      <a:pt x="6" y="97"/>
                      <a:pt x="6" y="95"/>
                      <a:pt x="6" y="93"/>
                    </a:cubicBezTo>
                    <a:cubicBezTo>
                      <a:pt x="6" y="90"/>
                      <a:pt x="7" y="87"/>
                      <a:pt x="6" y="84"/>
                    </a:cubicBezTo>
                    <a:cubicBezTo>
                      <a:pt x="5" y="77"/>
                      <a:pt x="6" y="71"/>
                      <a:pt x="5" y="65"/>
                    </a:cubicBezTo>
                    <a:cubicBezTo>
                      <a:pt x="5" y="65"/>
                      <a:pt x="5" y="65"/>
                      <a:pt x="5" y="64"/>
                    </a:cubicBezTo>
                    <a:cubicBezTo>
                      <a:pt x="4" y="63"/>
                      <a:pt x="2" y="63"/>
                      <a:pt x="1" y="62"/>
                    </a:cubicBezTo>
                    <a:cubicBezTo>
                      <a:pt x="0" y="61"/>
                      <a:pt x="0" y="60"/>
                      <a:pt x="0" y="59"/>
                    </a:cubicBezTo>
                    <a:cubicBezTo>
                      <a:pt x="0" y="52"/>
                      <a:pt x="0" y="45"/>
                      <a:pt x="0" y="37"/>
                    </a:cubicBezTo>
                    <a:cubicBezTo>
                      <a:pt x="0" y="36"/>
                      <a:pt x="1" y="35"/>
                      <a:pt x="2" y="33"/>
                    </a:cubicBezTo>
                    <a:cubicBezTo>
                      <a:pt x="4" y="30"/>
                      <a:pt x="8" y="29"/>
                      <a:pt x="12" y="27"/>
                    </a:cubicBezTo>
                    <a:cubicBezTo>
                      <a:pt x="12" y="27"/>
                      <a:pt x="13" y="27"/>
                      <a:pt x="13" y="26"/>
                    </a:cubicBezTo>
                    <a:cubicBezTo>
                      <a:pt x="13" y="23"/>
                      <a:pt x="13" y="20"/>
                      <a:pt x="13" y="18"/>
                    </a:cubicBezTo>
                    <a:cubicBezTo>
                      <a:pt x="12" y="13"/>
                      <a:pt x="14" y="10"/>
                      <a:pt x="18" y="8"/>
                    </a:cubicBezTo>
                    <a:cubicBezTo>
                      <a:pt x="22" y="5"/>
                      <a:pt x="26" y="4"/>
                      <a:pt x="31" y="3"/>
                    </a:cubicBezTo>
                    <a:cubicBezTo>
                      <a:pt x="35" y="2"/>
                      <a:pt x="40" y="1"/>
                      <a:pt x="44" y="1"/>
                    </a:cubicBezTo>
                    <a:cubicBezTo>
                      <a:pt x="47" y="0"/>
                      <a:pt x="51" y="0"/>
                      <a:pt x="54" y="0"/>
                    </a:cubicBezTo>
                    <a:cubicBezTo>
                      <a:pt x="58" y="0"/>
                      <a:pt x="63" y="0"/>
                      <a:pt x="67" y="0"/>
                    </a:cubicBezTo>
                    <a:cubicBezTo>
                      <a:pt x="71" y="0"/>
                      <a:pt x="76" y="0"/>
                      <a:pt x="81" y="0"/>
                    </a:cubicBezTo>
                    <a:cubicBezTo>
                      <a:pt x="87" y="1"/>
                      <a:pt x="93" y="2"/>
                      <a:pt x="99" y="4"/>
                    </a:cubicBezTo>
                    <a:cubicBezTo>
                      <a:pt x="103" y="5"/>
                      <a:pt x="106" y="6"/>
                      <a:pt x="109" y="8"/>
                    </a:cubicBezTo>
                    <a:cubicBezTo>
                      <a:pt x="111" y="10"/>
                      <a:pt x="112" y="12"/>
                      <a:pt x="113" y="15"/>
                    </a:cubicBezTo>
                    <a:cubicBezTo>
                      <a:pt x="113" y="15"/>
                      <a:pt x="113" y="15"/>
                      <a:pt x="113" y="15"/>
                    </a:cubicBezTo>
                    <a:cubicBezTo>
                      <a:pt x="113" y="21"/>
                      <a:pt x="113" y="28"/>
                      <a:pt x="113" y="34"/>
                    </a:cubicBezTo>
                    <a:cubicBezTo>
                      <a:pt x="113" y="35"/>
                      <a:pt x="113" y="35"/>
                      <a:pt x="112" y="36"/>
                    </a:cubicBezTo>
                    <a:cubicBezTo>
                      <a:pt x="108" y="38"/>
                      <a:pt x="105" y="40"/>
                      <a:pt x="101" y="41"/>
                    </a:cubicBezTo>
                    <a:cubicBezTo>
                      <a:pt x="100" y="41"/>
                      <a:pt x="100" y="41"/>
                      <a:pt x="100" y="41"/>
                    </a:cubicBezTo>
                    <a:cubicBezTo>
                      <a:pt x="101" y="41"/>
                      <a:pt x="102" y="41"/>
                      <a:pt x="102" y="42"/>
                    </a:cubicBezTo>
                    <a:cubicBezTo>
                      <a:pt x="104" y="42"/>
                      <a:pt x="105" y="43"/>
                      <a:pt x="105" y="45"/>
                    </a:cubicBezTo>
                    <a:cubicBezTo>
                      <a:pt x="105" y="49"/>
                      <a:pt x="105" y="53"/>
                      <a:pt x="105" y="57"/>
                    </a:cubicBezTo>
                    <a:cubicBezTo>
                      <a:pt x="105" y="58"/>
                      <a:pt x="105" y="58"/>
                      <a:pt x="106" y="59"/>
                    </a:cubicBezTo>
                    <a:cubicBezTo>
                      <a:pt x="112" y="61"/>
                      <a:pt x="118" y="64"/>
                      <a:pt x="123" y="69"/>
                    </a:cubicBezTo>
                    <a:cubicBezTo>
                      <a:pt x="131" y="76"/>
                      <a:pt x="136" y="85"/>
                      <a:pt x="139" y="95"/>
                    </a:cubicBezTo>
                    <a:cubicBezTo>
                      <a:pt x="140" y="99"/>
                      <a:pt x="140" y="104"/>
                      <a:pt x="140" y="108"/>
                    </a:cubicBezTo>
                    <a:cubicBezTo>
                      <a:pt x="139" y="118"/>
                      <a:pt x="136" y="127"/>
                      <a:pt x="130" y="135"/>
                    </a:cubicBezTo>
                    <a:cubicBezTo>
                      <a:pt x="123" y="145"/>
                      <a:pt x="114" y="151"/>
                      <a:pt x="102" y="154"/>
                    </a:cubicBezTo>
                    <a:cubicBezTo>
                      <a:pt x="97" y="155"/>
                      <a:pt x="92" y="155"/>
                      <a:pt x="87" y="155"/>
                    </a:cubicBezTo>
                    <a:cubicBezTo>
                      <a:pt x="76" y="154"/>
                      <a:pt x="67" y="150"/>
                      <a:pt x="59" y="144"/>
                    </a:cubicBezTo>
                    <a:cubicBezTo>
                      <a:pt x="55" y="141"/>
                      <a:pt x="52" y="137"/>
                      <a:pt x="49" y="133"/>
                    </a:cubicBezTo>
                    <a:cubicBezTo>
                      <a:pt x="49" y="133"/>
                      <a:pt x="48" y="132"/>
                      <a:pt x="48" y="132"/>
                    </a:cubicBezTo>
                    <a:cubicBezTo>
                      <a:pt x="45" y="132"/>
                      <a:pt x="42" y="132"/>
                      <a:pt x="39" y="132"/>
                    </a:cubicBezTo>
                    <a:cubicBezTo>
                      <a:pt x="30" y="131"/>
                      <a:pt x="22" y="130"/>
                      <a:pt x="14" y="127"/>
                    </a:cubicBezTo>
                    <a:cubicBezTo>
                      <a:pt x="12" y="127"/>
                      <a:pt x="11" y="126"/>
                      <a:pt x="9" y="125"/>
                    </a:cubicBezTo>
                    <a:close/>
                    <a:moveTo>
                      <a:pt x="48" y="106"/>
                    </a:moveTo>
                    <a:cubicBezTo>
                      <a:pt x="48" y="129"/>
                      <a:pt x="67" y="148"/>
                      <a:pt x="90" y="148"/>
                    </a:cubicBezTo>
                    <a:cubicBezTo>
                      <a:pt x="114" y="148"/>
                      <a:pt x="132" y="129"/>
                      <a:pt x="133" y="107"/>
                    </a:cubicBezTo>
                    <a:cubicBezTo>
                      <a:pt x="134" y="82"/>
                      <a:pt x="113" y="63"/>
                      <a:pt x="91" y="63"/>
                    </a:cubicBezTo>
                    <a:cubicBezTo>
                      <a:pt x="67" y="63"/>
                      <a:pt x="48" y="82"/>
                      <a:pt x="48" y="106"/>
                    </a:cubicBezTo>
                    <a:close/>
                    <a:moveTo>
                      <a:pt x="37" y="39"/>
                    </a:moveTo>
                    <a:cubicBezTo>
                      <a:pt x="37" y="39"/>
                      <a:pt x="37" y="39"/>
                      <a:pt x="36" y="39"/>
                    </a:cubicBezTo>
                    <a:cubicBezTo>
                      <a:pt x="36" y="36"/>
                      <a:pt x="36" y="33"/>
                      <a:pt x="36" y="31"/>
                    </a:cubicBezTo>
                    <a:cubicBezTo>
                      <a:pt x="36" y="30"/>
                      <a:pt x="36" y="30"/>
                      <a:pt x="36" y="30"/>
                    </a:cubicBezTo>
                    <a:cubicBezTo>
                      <a:pt x="35" y="29"/>
                      <a:pt x="33" y="29"/>
                      <a:pt x="32" y="29"/>
                    </a:cubicBezTo>
                    <a:cubicBezTo>
                      <a:pt x="31" y="32"/>
                      <a:pt x="31" y="35"/>
                      <a:pt x="31" y="38"/>
                    </a:cubicBezTo>
                    <a:cubicBezTo>
                      <a:pt x="30" y="38"/>
                      <a:pt x="30" y="38"/>
                      <a:pt x="30" y="38"/>
                    </a:cubicBezTo>
                    <a:cubicBezTo>
                      <a:pt x="30" y="35"/>
                      <a:pt x="30" y="32"/>
                      <a:pt x="30" y="29"/>
                    </a:cubicBezTo>
                    <a:cubicBezTo>
                      <a:pt x="30" y="29"/>
                      <a:pt x="30" y="28"/>
                      <a:pt x="30" y="28"/>
                    </a:cubicBezTo>
                    <a:cubicBezTo>
                      <a:pt x="29" y="28"/>
                      <a:pt x="28" y="28"/>
                      <a:pt x="26" y="27"/>
                    </a:cubicBezTo>
                    <a:cubicBezTo>
                      <a:pt x="26" y="30"/>
                      <a:pt x="26" y="33"/>
                      <a:pt x="26" y="36"/>
                    </a:cubicBezTo>
                    <a:cubicBezTo>
                      <a:pt x="25" y="36"/>
                      <a:pt x="25" y="36"/>
                      <a:pt x="25" y="36"/>
                    </a:cubicBezTo>
                    <a:cubicBezTo>
                      <a:pt x="25" y="34"/>
                      <a:pt x="25" y="31"/>
                      <a:pt x="25" y="29"/>
                    </a:cubicBezTo>
                    <a:cubicBezTo>
                      <a:pt x="25" y="27"/>
                      <a:pt x="25" y="27"/>
                      <a:pt x="23" y="26"/>
                    </a:cubicBezTo>
                    <a:cubicBezTo>
                      <a:pt x="23" y="29"/>
                      <a:pt x="22" y="32"/>
                      <a:pt x="22" y="35"/>
                    </a:cubicBezTo>
                    <a:cubicBezTo>
                      <a:pt x="22" y="35"/>
                      <a:pt x="22" y="35"/>
                      <a:pt x="22" y="35"/>
                    </a:cubicBezTo>
                    <a:cubicBezTo>
                      <a:pt x="22" y="32"/>
                      <a:pt x="22" y="30"/>
                      <a:pt x="22" y="27"/>
                    </a:cubicBezTo>
                    <a:cubicBezTo>
                      <a:pt x="22" y="26"/>
                      <a:pt x="21" y="25"/>
                      <a:pt x="20" y="25"/>
                    </a:cubicBezTo>
                    <a:cubicBezTo>
                      <a:pt x="20" y="28"/>
                      <a:pt x="20" y="31"/>
                      <a:pt x="19" y="34"/>
                    </a:cubicBezTo>
                    <a:cubicBezTo>
                      <a:pt x="19" y="34"/>
                      <a:pt x="19" y="34"/>
                      <a:pt x="19" y="34"/>
                    </a:cubicBezTo>
                    <a:cubicBezTo>
                      <a:pt x="19" y="31"/>
                      <a:pt x="19" y="29"/>
                      <a:pt x="19" y="26"/>
                    </a:cubicBezTo>
                    <a:cubicBezTo>
                      <a:pt x="19" y="25"/>
                      <a:pt x="19" y="24"/>
                      <a:pt x="17" y="23"/>
                    </a:cubicBezTo>
                    <a:cubicBezTo>
                      <a:pt x="17" y="26"/>
                      <a:pt x="17" y="29"/>
                      <a:pt x="17" y="33"/>
                    </a:cubicBezTo>
                    <a:cubicBezTo>
                      <a:pt x="17" y="35"/>
                      <a:pt x="18" y="36"/>
                      <a:pt x="19" y="37"/>
                    </a:cubicBezTo>
                    <a:cubicBezTo>
                      <a:pt x="22" y="39"/>
                      <a:pt x="26" y="40"/>
                      <a:pt x="30" y="41"/>
                    </a:cubicBezTo>
                    <a:cubicBezTo>
                      <a:pt x="37" y="43"/>
                      <a:pt x="44" y="44"/>
                      <a:pt x="51" y="44"/>
                    </a:cubicBezTo>
                    <a:cubicBezTo>
                      <a:pt x="57" y="45"/>
                      <a:pt x="63" y="45"/>
                      <a:pt x="69" y="45"/>
                    </a:cubicBezTo>
                    <a:cubicBezTo>
                      <a:pt x="70" y="45"/>
                      <a:pt x="70" y="45"/>
                      <a:pt x="71" y="45"/>
                    </a:cubicBezTo>
                    <a:cubicBezTo>
                      <a:pt x="71" y="45"/>
                      <a:pt x="70" y="45"/>
                      <a:pt x="70" y="45"/>
                    </a:cubicBezTo>
                    <a:cubicBezTo>
                      <a:pt x="65" y="46"/>
                      <a:pt x="59" y="47"/>
                      <a:pt x="54" y="47"/>
                    </a:cubicBezTo>
                    <a:cubicBezTo>
                      <a:pt x="50" y="47"/>
                      <a:pt x="45" y="47"/>
                      <a:pt x="41" y="47"/>
                    </a:cubicBezTo>
                    <a:cubicBezTo>
                      <a:pt x="36" y="46"/>
                      <a:pt x="31" y="46"/>
                      <a:pt x="27" y="45"/>
                    </a:cubicBezTo>
                    <a:cubicBezTo>
                      <a:pt x="23" y="44"/>
                      <a:pt x="19" y="43"/>
                      <a:pt x="16" y="41"/>
                    </a:cubicBezTo>
                    <a:cubicBezTo>
                      <a:pt x="14" y="40"/>
                      <a:pt x="13" y="39"/>
                      <a:pt x="13" y="37"/>
                    </a:cubicBezTo>
                    <a:cubicBezTo>
                      <a:pt x="13" y="36"/>
                      <a:pt x="13" y="35"/>
                      <a:pt x="13" y="35"/>
                    </a:cubicBezTo>
                    <a:cubicBezTo>
                      <a:pt x="12" y="35"/>
                      <a:pt x="11" y="35"/>
                      <a:pt x="10" y="36"/>
                    </a:cubicBezTo>
                    <a:cubicBezTo>
                      <a:pt x="10" y="36"/>
                      <a:pt x="9" y="36"/>
                      <a:pt x="9" y="37"/>
                    </a:cubicBezTo>
                    <a:cubicBezTo>
                      <a:pt x="7" y="38"/>
                      <a:pt x="6" y="39"/>
                      <a:pt x="8" y="41"/>
                    </a:cubicBezTo>
                    <a:cubicBezTo>
                      <a:pt x="9" y="42"/>
                      <a:pt x="10" y="43"/>
                      <a:pt x="11" y="43"/>
                    </a:cubicBezTo>
                    <a:cubicBezTo>
                      <a:pt x="17" y="47"/>
                      <a:pt x="24" y="48"/>
                      <a:pt x="31" y="49"/>
                    </a:cubicBezTo>
                    <a:cubicBezTo>
                      <a:pt x="34" y="49"/>
                      <a:pt x="37" y="50"/>
                      <a:pt x="41" y="50"/>
                    </a:cubicBezTo>
                    <a:cubicBezTo>
                      <a:pt x="44" y="50"/>
                      <a:pt x="46" y="51"/>
                      <a:pt x="49" y="51"/>
                    </a:cubicBezTo>
                    <a:cubicBezTo>
                      <a:pt x="53" y="51"/>
                      <a:pt x="56" y="51"/>
                      <a:pt x="59" y="51"/>
                    </a:cubicBezTo>
                    <a:cubicBezTo>
                      <a:pt x="64" y="51"/>
                      <a:pt x="69" y="51"/>
                      <a:pt x="74" y="52"/>
                    </a:cubicBezTo>
                    <a:cubicBezTo>
                      <a:pt x="76" y="52"/>
                      <a:pt x="79" y="52"/>
                      <a:pt x="81" y="52"/>
                    </a:cubicBezTo>
                    <a:cubicBezTo>
                      <a:pt x="59" y="55"/>
                      <a:pt x="37" y="55"/>
                      <a:pt x="16" y="51"/>
                    </a:cubicBezTo>
                    <a:cubicBezTo>
                      <a:pt x="15" y="53"/>
                      <a:pt x="15" y="56"/>
                      <a:pt x="15" y="59"/>
                    </a:cubicBezTo>
                    <a:cubicBezTo>
                      <a:pt x="15" y="59"/>
                      <a:pt x="15" y="59"/>
                      <a:pt x="15" y="59"/>
                    </a:cubicBezTo>
                    <a:cubicBezTo>
                      <a:pt x="15" y="56"/>
                      <a:pt x="15" y="53"/>
                      <a:pt x="15" y="50"/>
                    </a:cubicBezTo>
                    <a:cubicBezTo>
                      <a:pt x="13" y="50"/>
                      <a:pt x="13" y="49"/>
                      <a:pt x="12" y="49"/>
                    </a:cubicBezTo>
                    <a:cubicBezTo>
                      <a:pt x="11" y="52"/>
                      <a:pt x="11" y="55"/>
                      <a:pt x="11" y="58"/>
                    </a:cubicBezTo>
                    <a:cubicBezTo>
                      <a:pt x="11" y="58"/>
                      <a:pt x="11" y="58"/>
                      <a:pt x="10" y="58"/>
                    </a:cubicBezTo>
                    <a:cubicBezTo>
                      <a:pt x="10" y="55"/>
                      <a:pt x="10" y="53"/>
                      <a:pt x="10" y="50"/>
                    </a:cubicBezTo>
                    <a:cubicBezTo>
                      <a:pt x="10" y="48"/>
                      <a:pt x="10" y="48"/>
                      <a:pt x="9" y="48"/>
                    </a:cubicBezTo>
                    <a:cubicBezTo>
                      <a:pt x="8" y="51"/>
                      <a:pt x="8" y="54"/>
                      <a:pt x="8" y="57"/>
                    </a:cubicBezTo>
                    <a:cubicBezTo>
                      <a:pt x="8" y="57"/>
                      <a:pt x="8" y="57"/>
                      <a:pt x="7" y="57"/>
                    </a:cubicBezTo>
                    <a:cubicBezTo>
                      <a:pt x="7" y="56"/>
                      <a:pt x="7" y="56"/>
                      <a:pt x="7" y="55"/>
                    </a:cubicBezTo>
                    <a:cubicBezTo>
                      <a:pt x="7" y="53"/>
                      <a:pt x="7" y="50"/>
                      <a:pt x="7" y="48"/>
                    </a:cubicBezTo>
                    <a:cubicBezTo>
                      <a:pt x="7" y="48"/>
                      <a:pt x="7" y="47"/>
                      <a:pt x="7" y="47"/>
                    </a:cubicBezTo>
                    <a:cubicBezTo>
                      <a:pt x="7" y="47"/>
                      <a:pt x="7" y="47"/>
                      <a:pt x="7" y="47"/>
                    </a:cubicBezTo>
                    <a:cubicBezTo>
                      <a:pt x="6" y="50"/>
                      <a:pt x="6" y="53"/>
                      <a:pt x="6" y="56"/>
                    </a:cubicBezTo>
                    <a:cubicBezTo>
                      <a:pt x="6" y="56"/>
                      <a:pt x="5" y="56"/>
                      <a:pt x="5" y="56"/>
                    </a:cubicBezTo>
                    <a:cubicBezTo>
                      <a:pt x="5" y="53"/>
                      <a:pt x="5" y="50"/>
                      <a:pt x="5" y="47"/>
                    </a:cubicBezTo>
                    <a:cubicBezTo>
                      <a:pt x="5" y="46"/>
                      <a:pt x="5" y="46"/>
                      <a:pt x="4" y="46"/>
                    </a:cubicBezTo>
                    <a:cubicBezTo>
                      <a:pt x="4" y="49"/>
                      <a:pt x="4" y="53"/>
                      <a:pt x="4" y="56"/>
                    </a:cubicBezTo>
                    <a:cubicBezTo>
                      <a:pt x="4" y="57"/>
                      <a:pt x="4" y="58"/>
                      <a:pt x="5" y="59"/>
                    </a:cubicBezTo>
                    <a:cubicBezTo>
                      <a:pt x="7" y="60"/>
                      <a:pt x="8" y="61"/>
                      <a:pt x="10" y="62"/>
                    </a:cubicBezTo>
                    <a:cubicBezTo>
                      <a:pt x="16" y="64"/>
                      <a:pt x="22" y="65"/>
                      <a:pt x="29" y="66"/>
                    </a:cubicBezTo>
                    <a:cubicBezTo>
                      <a:pt x="33" y="67"/>
                      <a:pt x="37" y="67"/>
                      <a:pt x="42" y="67"/>
                    </a:cubicBezTo>
                    <a:cubicBezTo>
                      <a:pt x="47" y="68"/>
                      <a:pt x="53" y="68"/>
                      <a:pt x="58" y="68"/>
                    </a:cubicBezTo>
                    <a:cubicBezTo>
                      <a:pt x="58" y="68"/>
                      <a:pt x="59" y="68"/>
                      <a:pt x="59" y="67"/>
                    </a:cubicBezTo>
                    <a:cubicBezTo>
                      <a:pt x="61" y="66"/>
                      <a:pt x="64" y="64"/>
                      <a:pt x="66" y="62"/>
                    </a:cubicBezTo>
                    <a:cubicBezTo>
                      <a:pt x="73" y="58"/>
                      <a:pt x="81" y="56"/>
                      <a:pt x="89" y="56"/>
                    </a:cubicBezTo>
                    <a:cubicBezTo>
                      <a:pt x="93" y="56"/>
                      <a:pt x="96" y="57"/>
                      <a:pt x="100" y="57"/>
                    </a:cubicBezTo>
                    <a:cubicBezTo>
                      <a:pt x="100" y="54"/>
                      <a:pt x="100" y="50"/>
                      <a:pt x="100" y="47"/>
                    </a:cubicBezTo>
                    <a:cubicBezTo>
                      <a:pt x="98" y="48"/>
                      <a:pt x="95" y="48"/>
                      <a:pt x="92" y="49"/>
                    </a:cubicBezTo>
                    <a:cubicBezTo>
                      <a:pt x="92" y="49"/>
                      <a:pt x="92" y="49"/>
                      <a:pt x="92" y="48"/>
                    </a:cubicBezTo>
                    <a:cubicBezTo>
                      <a:pt x="93" y="48"/>
                      <a:pt x="94" y="48"/>
                      <a:pt x="94" y="48"/>
                    </a:cubicBezTo>
                    <a:cubicBezTo>
                      <a:pt x="96" y="47"/>
                      <a:pt x="97" y="46"/>
                      <a:pt x="98" y="45"/>
                    </a:cubicBezTo>
                    <a:cubicBezTo>
                      <a:pt x="99" y="45"/>
                      <a:pt x="99" y="44"/>
                      <a:pt x="98" y="44"/>
                    </a:cubicBezTo>
                    <a:cubicBezTo>
                      <a:pt x="97" y="43"/>
                      <a:pt x="96" y="43"/>
                      <a:pt x="96" y="43"/>
                    </a:cubicBezTo>
                    <a:cubicBezTo>
                      <a:pt x="94" y="42"/>
                      <a:pt x="93" y="42"/>
                      <a:pt x="91" y="42"/>
                    </a:cubicBezTo>
                    <a:cubicBezTo>
                      <a:pt x="92" y="42"/>
                      <a:pt x="92" y="42"/>
                      <a:pt x="93" y="41"/>
                    </a:cubicBezTo>
                    <a:cubicBezTo>
                      <a:pt x="97" y="40"/>
                      <a:pt x="102" y="38"/>
                      <a:pt x="107" y="35"/>
                    </a:cubicBezTo>
                    <a:cubicBezTo>
                      <a:pt x="108" y="34"/>
                      <a:pt x="108" y="33"/>
                      <a:pt x="108" y="32"/>
                    </a:cubicBezTo>
                    <a:cubicBezTo>
                      <a:pt x="108" y="29"/>
                      <a:pt x="108" y="26"/>
                      <a:pt x="108" y="24"/>
                    </a:cubicBezTo>
                    <a:cubicBezTo>
                      <a:pt x="108" y="24"/>
                      <a:pt x="108" y="24"/>
                      <a:pt x="108" y="24"/>
                    </a:cubicBezTo>
                    <a:cubicBezTo>
                      <a:pt x="104" y="26"/>
                      <a:pt x="101" y="27"/>
                      <a:pt x="97" y="28"/>
                    </a:cubicBezTo>
                    <a:cubicBezTo>
                      <a:pt x="90" y="30"/>
                      <a:pt x="82" y="31"/>
                      <a:pt x="75" y="32"/>
                    </a:cubicBezTo>
                    <a:cubicBezTo>
                      <a:pt x="70" y="32"/>
                      <a:pt x="66" y="32"/>
                      <a:pt x="61" y="32"/>
                    </a:cubicBezTo>
                    <a:cubicBezTo>
                      <a:pt x="57" y="32"/>
                      <a:pt x="53" y="32"/>
                      <a:pt x="48" y="31"/>
                    </a:cubicBezTo>
                    <a:cubicBezTo>
                      <a:pt x="47" y="31"/>
                      <a:pt x="45" y="31"/>
                      <a:pt x="43" y="31"/>
                    </a:cubicBezTo>
                    <a:cubicBezTo>
                      <a:pt x="41" y="31"/>
                      <a:pt x="40" y="30"/>
                      <a:pt x="38" y="30"/>
                    </a:cubicBezTo>
                    <a:cubicBezTo>
                      <a:pt x="37" y="33"/>
                      <a:pt x="37" y="36"/>
                      <a:pt x="37" y="39"/>
                    </a:cubicBezTo>
                    <a:close/>
                    <a:moveTo>
                      <a:pt x="63" y="25"/>
                    </a:moveTo>
                    <a:cubicBezTo>
                      <a:pt x="63" y="25"/>
                      <a:pt x="63" y="25"/>
                      <a:pt x="63" y="25"/>
                    </a:cubicBezTo>
                    <a:cubicBezTo>
                      <a:pt x="69" y="25"/>
                      <a:pt x="74" y="24"/>
                      <a:pt x="80" y="24"/>
                    </a:cubicBezTo>
                    <a:cubicBezTo>
                      <a:pt x="86" y="23"/>
                      <a:pt x="92" y="22"/>
                      <a:pt x="98" y="20"/>
                    </a:cubicBezTo>
                    <a:cubicBezTo>
                      <a:pt x="100" y="20"/>
                      <a:pt x="102" y="19"/>
                      <a:pt x="104" y="18"/>
                    </a:cubicBezTo>
                    <a:cubicBezTo>
                      <a:pt x="107" y="17"/>
                      <a:pt x="107" y="15"/>
                      <a:pt x="104" y="14"/>
                    </a:cubicBezTo>
                    <a:cubicBezTo>
                      <a:pt x="103" y="13"/>
                      <a:pt x="101" y="12"/>
                      <a:pt x="99" y="12"/>
                    </a:cubicBezTo>
                    <a:cubicBezTo>
                      <a:pt x="89" y="8"/>
                      <a:pt x="78" y="7"/>
                      <a:pt x="67" y="7"/>
                    </a:cubicBezTo>
                    <a:cubicBezTo>
                      <a:pt x="60" y="7"/>
                      <a:pt x="52" y="7"/>
                      <a:pt x="44" y="8"/>
                    </a:cubicBezTo>
                    <a:cubicBezTo>
                      <a:pt x="39" y="8"/>
                      <a:pt x="33" y="9"/>
                      <a:pt x="28" y="11"/>
                    </a:cubicBezTo>
                    <a:cubicBezTo>
                      <a:pt x="25" y="12"/>
                      <a:pt x="23" y="13"/>
                      <a:pt x="21" y="14"/>
                    </a:cubicBezTo>
                    <a:cubicBezTo>
                      <a:pt x="19" y="15"/>
                      <a:pt x="20" y="16"/>
                      <a:pt x="21" y="17"/>
                    </a:cubicBezTo>
                    <a:cubicBezTo>
                      <a:pt x="22" y="18"/>
                      <a:pt x="23" y="19"/>
                      <a:pt x="24" y="19"/>
                    </a:cubicBezTo>
                    <a:cubicBezTo>
                      <a:pt x="29" y="21"/>
                      <a:pt x="34" y="22"/>
                      <a:pt x="39" y="23"/>
                    </a:cubicBezTo>
                    <a:cubicBezTo>
                      <a:pt x="47" y="24"/>
                      <a:pt x="55" y="25"/>
                      <a:pt x="63" y="25"/>
                    </a:cubicBezTo>
                    <a:close/>
                    <a:moveTo>
                      <a:pt x="47" y="130"/>
                    </a:moveTo>
                    <a:cubicBezTo>
                      <a:pt x="47" y="130"/>
                      <a:pt x="47" y="130"/>
                      <a:pt x="47" y="130"/>
                    </a:cubicBezTo>
                    <a:cubicBezTo>
                      <a:pt x="44" y="124"/>
                      <a:pt x="42" y="119"/>
                      <a:pt x="42" y="113"/>
                    </a:cubicBezTo>
                    <a:cubicBezTo>
                      <a:pt x="42" y="113"/>
                      <a:pt x="41" y="112"/>
                      <a:pt x="41" y="112"/>
                    </a:cubicBezTo>
                    <a:cubicBezTo>
                      <a:pt x="38" y="112"/>
                      <a:pt x="35" y="112"/>
                      <a:pt x="33" y="112"/>
                    </a:cubicBezTo>
                    <a:cubicBezTo>
                      <a:pt x="29" y="111"/>
                      <a:pt x="26" y="111"/>
                      <a:pt x="23" y="110"/>
                    </a:cubicBezTo>
                    <a:cubicBezTo>
                      <a:pt x="18" y="109"/>
                      <a:pt x="13" y="108"/>
                      <a:pt x="9" y="104"/>
                    </a:cubicBezTo>
                    <a:cubicBezTo>
                      <a:pt x="9" y="105"/>
                      <a:pt x="9" y="105"/>
                      <a:pt x="9" y="106"/>
                    </a:cubicBezTo>
                    <a:cubicBezTo>
                      <a:pt x="9" y="109"/>
                      <a:pt x="9" y="113"/>
                      <a:pt x="9" y="116"/>
                    </a:cubicBezTo>
                    <a:cubicBezTo>
                      <a:pt x="9" y="118"/>
                      <a:pt x="9" y="119"/>
                      <a:pt x="11" y="120"/>
                    </a:cubicBezTo>
                    <a:cubicBezTo>
                      <a:pt x="11" y="120"/>
                      <a:pt x="12" y="121"/>
                      <a:pt x="12" y="121"/>
                    </a:cubicBezTo>
                    <a:cubicBezTo>
                      <a:pt x="18" y="125"/>
                      <a:pt x="24" y="126"/>
                      <a:pt x="30" y="128"/>
                    </a:cubicBezTo>
                    <a:cubicBezTo>
                      <a:pt x="34" y="128"/>
                      <a:pt x="37" y="129"/>
                      <a:pt x="41" y="129"/>
                    </a:cubicBezTo>
                    <a:cubicBezTo>
                      <a:pt x="43" y="130"/>
                      <a:pt x="45" y="130"/>
                      <a:pt x="47" y="130"/>
                    </a:cubicBezTo>
                    <a:close/>
                    <a:moveTo>
                      <a:pt x="10" y="68"/>
                    </a:moveTo>
                    <a:cubicBezTo>
                      <a:pt x="10" y="71"/>
                      <a:pt x="10" y="74"/>
                      <a:pt x="10" y="77"/>
                    </a:cubicBezTo>
                    <a:cubicBezTo>
                      <a:pt x="10" y="79"/>
                      <a:pt x="11" y="81"/>
                      <a:pt x="12" y="82"/>
                    </a:cubicBezTo>
                    <a:cubicBezTo>
                      <a:pt x="15" y="84"/>
                      <a:pt x="19" y="86"/>
                      <a:pt x="24" y="87"/>
                    </a:cubicBezTo>
                    <a:cubicBezTo>
                      <a:pt x="29" y="88"/>
                      <a:pt x="34" y="89"/>
                      <a:pt x="39" y="90"/>
                    </a:cubicBezTo>
                    <a:cubicBezTo>
                      <a:pt x="40" y="91"/>
                      <a:pt x="42" y="91"/>
                      <a:pt x="43" y="91"/>
                    </a:cubicBezTo>
                    <a:cubicBezTo>
                      <a:pt x="44" y="88"/>
                      <a:pt x="45" y="86"/>
                      <a:pt x="46" y="83"/>
                    </a:cubicBezTo>
                    <a:cubicBezTo>
                      <a:pt x="48" y="81"/>
                      <a:pt x="49" y="78"/>
                      <a:pt x="51" y="76"/>
                    </a:cubicBezTo>
                    <a:cubicBezTo>
                      <a:pt x="51" y="76"/>
                      <a:pt x="51" y="76"/>
                      <a:pt x="50" y="76"/>
                    </a:cubicBezTo>
                    <a:cubicBezTo>
                      <a:pt x="44" y="76"/>
                      <a:pt x="37" y="75"/>
                      <a:pt x="31" y="74"/>
                    </a:cubicBezTo>
                    <a:cubicBezTo>
                      <a:pt x="26" y="73"/>
                      <a:pt x="22" y="72"/>
                      <a:pt x="18" y="71"/>
                    </a:cubicBezTo>
                    <a:cubicBezTo>
                      <a:pt x="15" y="70"/>
                      <a:pt x="13" y="69"/>
                      <a:pt x="10" y="68"/>
                    </a:cubicBezTo>
                    <a:close/>
                    <a:moveTo>
                      <a:pt x="9" y="86"/>
                    </a:moveTo>
                    <a:cubicBezTo>
                      <a:pt x="9" y="86"/>
                      <a:pt x="9" y="86"/>
                      <a:pt x="9" y="86"/>
                    </a:cubicBezTo>
                    <a:cubicBezTo>
                      <a:pt x="9" y="90"/>
                      <a:pt x="9" y="94"/>
                      <a:pt x="9" y="98"/>
                    </a:cubicBezTo>
                    <a:cubicBezTo>
                      <a:pt x="9" y="98"/>
                      <a:pt x="9" y="99"/>
                      <a:pt x="10" y="99"/>
                    </a:cubicBezTo>
                    <a:cubicBezTo>
                      <a:pt x="12" y="101"/>
                      <a:pt x="14" y="102"/>
                      <a:pt x="16" y="103"/>
                    </a:cubicBezTo>
                    <a:cubicBezTo>
                      <a:pt x="24" y="107"/>
                      <a:pt x="33" y="108"/>
                      <a:pt x="41" y="110"/>
                    </a:cubicBezTo>
                    <a:cubicBezTo>
                      <a:pt x="41" y="107"/>
                      <a:pt x="41" y="104"/>
                      <a:pt x="41" y="102"/>
                    </a:cubicBezTo>
                    <a:cubicBezTo>
                      <a:pt x="41" y="99"/>
                      <a:pt x="42" y="96"/>
                      <a:pt x="42" y="93"/>
                    </a:cubicBezTo>
                    <a:cubicBezTo>
                      <a:pt x="31" y="92"/>
                      <a:pt x="20" y="91"/>
                      <a:pt x="9" y="8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0" name="Freeform 777"/>
              <p:cNvSpPr>
                <a:spLocks/>
              </p:cNvSpPr>
              <p:nvPr/>
            </p:nvSpPr>
            <p:spPr bwMode="auto">
              <a:xfrm>
                <a:off x="-2481263" y="5654675"/>
                <a:ext cx="90487" cy="165100"/>
              </a:xfrm>
              <a:custGeom>
                <a:avLst/>
                <a:gdLst>
                  <a:gd name="T0" fmla="*/ 9 w 37"/>
                  <a:gd name="T1" fmla="*/ 14 h 67"/>
                  <a:gd name="T2" fmla="*/ 4 w 37"/>
                  <a:gd name="T3" fmla="*/ 2 h 67"/>
                  <a:gd name="T4" fmla="*/ 8 w 37"/>
                  <a:gd name="T5" fmla="*/ 0 h 67"/>
                  <a:gd name="T6" fmla="*/ 13 w 37"/>
                  <a:gd name="T7" fmla="*/ 13 h 67"/>
                  <a:gd name="T8" fmla="*/ 23 w 37"/>
                  <a:gd name="T9" fmla="*/ 10 h 67"/>
                  <a:gd name="T10" fmla="*/ 24 w 37"/>
                  <a:gd name="T11" fmla="*/ 16 h 67"/>
                  <a:gd name="T12" fmla="*/ 13 w 37"/>
                  <a:gd name="T13" fmla="*/ 19 h 67"/>
                  <a:gd name="T14" fmla="*/ 9 w 37"/>
                  <a:gd name="T15" fmla="*/ 21 h 67"/>
                  <a:gd name="T16" fmla="*/ 7 w 37"/>
                  <a:gd name="T17" fmla="*/ 26 h 67"/>
                  <a:gd name="T18" fmla="*/ 12 w 37"/>
                  <a:gd name="T19" fmla="*/ 29 h 67"/>
                  <a:gd name="T20" fmla="*/ 21 w 37"/>
                  <a:gd name="T21" fmla="*/ 30 h 67"/>
                  <a:gd name="T22" fmla="*/ 30 w 37"/>
                  <a:gd name="T23" fmla="*/ 32 h 67"/>
                  <a:gd name="T24" fmla="*/ 36 w 37"/>
                  <a:gd name="T25" fmla="*/ 40 h 67"/>
                  <a:gd name="T26" fmla="*/ 30 w 37"/>
                  <a:gd name="T27" fmla="*/ 53 h 67"/>
                  <a:gd name="T28" fmla="*/ 29 w 37"/>
                  <a:gd name="T29" fmla="*/ 53 h 67"/>
                  <a:gd name="T30" fmla="*/ 34 w 37"/>
                  <a:gd name="T31" fmla="*/ 65 h 67"/>
                  <a:gd name="T32" fmla="*/ 29 w 37"/>
                  <a:gd name="T33" fmla="*/ 67 h 67"/>
                  <a:gd name="T34" fmla="*/ 25 w 37"/>
                  <a:gd name="T35" fmla="*/ 55 h 67"/>
                  <a:gd name="T36" fmla="*/ 12 w 37"/>
                  <a:gd name="T37" fmla="*/ 59 h 67"/>
                  <a:gd name="T38" fmla="*/ 11 w 37"/>
                  <a:gd name="T39" fmla="*/ 52 h 67"/>
                  <a:gd name="T40" fmla="*/ 15 w 37"/>
                  <a:gd name="T41" fmla="*/ 52 h 67"/>
                  <a:gd name="T42" fmla="*/ 28 w 37"/>
                  <a:gd name="T43" fmla="*/ 47 h 67"/>
                  <a:gd name="T44" fmla="*/ 27 w 37"/>
                  <a:gd name="T45" fmla="*/ 39 h 67"/>
                  <a:gd name="T46" fmla="*/ 21 w 37"/>
                  <a:gd name="T47" fmla="*/ 38 h 67"/>
                  <a:gd name="T48" fmla="*/ 10 w 37"/>
                  <a:gd name="T49" fmla="*/ 37 h 67"/>
                  <a:gd name="T50" fmla="*/ 1 w 37"/>
                  <a:gd name="T51" fmla="*/ 27 h 67"/>
                  <a:gd name="T52" fmla="*/ 7 w 37"/>
                  <a:gd name="T53" fmla="*/ 15 h 67"/>
                  <a:gd name="T54" fmla="*/ 9 w 37"/>
                  <a:gd name="T55" fmla="*/ 15 h 67"/>
                  <a:gd name="T56" fmla="*/ 9 w 37"/>
                  <a:gd name="T5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67">
                    <a:moveTo>
                      <a:pt x="9" y="14"/>
                    </a:moveTo>
                    <a:cubicBezTo>
                      <a:pt x="7" y="10"/>
                      <a:pt x="6" y="6"/>
                      <a:pt x="4" y="2"/>
                    </a:cubicBezTo>
                    <a:cubicBezTo>
                      <a:pt x="5" y="2"/>
                      <a:pt x="7" y="1"/>
                      <a:pt x="8" y="0"/>
                    </a:cubicBezTo>
                    <a:cubicBezTo>
                      <a:pt x="10" y="4"/>
                      <a:pt x="11" y="9"/>
                      <a:pt x="13" y="13"/>
                    </a:cubicBezTo>
                    <a:cubicBezTo>
                      <a:pt x="16" y="12"/>
                      <a:pt x="20" y="11"/>
                      <a:pt x="23" y="10"/>
                    </a:cubicBezTo>
                    <a:cubicBezTo>
                      <a:pt x="24" y="12"/>
                      <a:pt x="24" y="14"/>
                      <a:pt x="24" y="16"/>
                    </a:cubicBezTo>
                    <a:cubicBezTo>
                      <a:pt x="20" y="17"/>
                      <a:pt x="17" y="17"/>
                      <a:pt x="13" y="19"/>
                    </a:cubicBezTo>
                    <a:cubicBezTo>
                      <a:pt x="12" y="19"/>
                      <a:pt x="11" y="20"/>
                      <a:pt x="9" y="21"/>
                    </a:cubicBezTo>
                    <a:cubicBezTo>
                      <a:pt x="8" y="22"/>
                      <a:pt x="7" y="24"/>
                      <a:pt x="7" y="26"/>
                    </a:cubicBezTo>
                    <a:cubicBezTo>
                      <a:pt x="8" y="28"/>
                      <a:pt x="9" y="29"/>
                      <a:pt x="12" y="29"/>
                    </a:cubicBezTo>
                    <a:cubicBezTo>
                      <a:pt x="15" y="30"/>
                      <a:pt x="18" y="30"/>
                      <a:pt x="21" y="30"/>
                    </a:cubicBezTo>
                    <a:cubicBezTo>
                      <a:pt x="24" y="30"/>
                      <a:pt x="27" y="30"/>
                      <a:pt x="30" y="32"/>
                    </a:cubicBezTo>
                    <a:cubicBezTo>
                      <a:pt x="34" y="33"/>
                      <a:pt x="35" y="36"/>
                      <a:pt x="36" y="40"/>
                    </a:cubicBezTo>
                    <a:cubicBezTo>
                      <a:pt x="37" y="46"/>
                      <a:pt x="34" y="50"/>
                      <a:pt x="30" y="53"/>
                    </a:cubicBezTo>
                    <a:cubicBezTo>
                      <a:pt x="29" y="53"/>
                      <a:pt x="29" y="53"/>
                      <a:pt x="29" y="53"/>
                    </a:cubicBezTo>
                    <a:cubicBezTo>
                      <a:pt x="30" y="57"/>
                      <a:pt x="32" y="61"/>
                      <a:pt x="34" y="65"/>
                    </a:cubicBezTo>
                    <a:cubicBezTo>
                      <a:pt x="32" y="66"/>
                      <a:pt x="31" y="66"/>
                      <a:pt x="29" y="67"/>
                    </a:cubicBezTo>
                    <a:cubicBezTo>
                      <a:pt x="27" y="63"/>
                      <a:pt x="26" y="59"/>
                      <a:pt x="25" y="55"/>
                    </a:cubicBezTo>
                    <a:cubicBezTo>
                      <a:pt x="20" y="57"/>
                      <a:pt x="16" y="58"/>
                      <a:pt x="12" y="59"/>
                    </a:cubicBezTo>
                    <a:cubicBezTo>
                      <a:pt x="11" y="56"/>
                      <a:pt x="11" y="54"/>
                      <a:pt x="11" y="52"/>
                    </a:cubicBezTo>
                    <a:cubicBezTo>
                      <a:pt x="12" y="52"/>
                      <a:pt x="14" y="52"/>
                      <a:pt x="15" y="52"/>
                    </a:cubicBezTo>
                    <a:cubicBezTo>
                      <a:pt x="20" y="51"/>
                      <a:pt x="25" y="50"/>
                      <a:pt x="28" y="47"/>
                    </a:cubicBezTo>
                    <a:cubicBezTo>
                      <a:pt x="32" y="44"/>
                      <a:pt x="30" y="40"/>
                      <a:pt x="27" y="39"/>
                    </a:cubicBezTo>
                    <a:cubicBezTo>
                      <a:pt x="25" y="38"/>
                      <a:pt x="23" y="38"/>
                      <a:pt x="21" y="38"/>
                    </a:cubicBezTo>
                    <a:cubicBezTo>
                      <a:pt x="17" y="38"/>
                      <a:pt x="13" y="38"/>
                      <a:pt x="10" y="37"/>
                    </a:cubicBezTo>
                    <a:cubicBezTo>
                      <a:pt x="5" y="36"/>
                      <a:pt x="1" y="32"/>
                      <a:pt x="1" y="27"/>
                    </a:cubicBezTo>
                    <a:cubicBezTo>
                      <a:pt x="0" y="22"/>
                      <a:pt x="3" y="18"/>
                      <a:pt x="7" y="15"/>
                    </a:cubicBezTo>
                    <a:cubicBezTo>
                      <a:pt x="8" y="15"/>
                      <a:pt x="8" y="15"/>
                      <a:pt x="9" y="15"/>
                    </a:cubicBezTo>
                    <a:cubicBezTo>
                      <a:pt x="9" y="15"/>
                      <a:pt x="9" y="15"/>
                      <a:pt x="9"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sp>
        <p:nvSpPr>
          <p:cNvPr id="471" name="Rectangle 76"/>
          <p:cNvSpPr txBox="1">
            <a:spLocks/>
          </p:cNvSpPr>
          <p:nvPr/>
        </p:nvSpPr>
        <p:spPr bwMode="gray">
          <a:xfrm>
            <a:off x="5663189" y="2444734"/>
            <a:ext cx="3341487" cy="683426"/>
          </a:xfrm>
          <a:prstGeom prst="rect">
            <a:avLst/>
          </a:prstGeom>
          <a:solidFill>
            <a:schemeClr val="accent3">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GB" sz="1600" dirty="0">
                <a:solidFill>
                  <a:schemeClr val="accent3">
                    <a:lumMod val="50000"/>
                  </a:schemeClr>
                </a:solidFill>
              </a:rPr>
              <a:t>Advanced geographic information systems (GIS)</a:t>
            </a:r>
          </a:p>
        </p:txBody>
      </p:sp>
      <p:sp>
        <p:nvSpPr>
          <p:cNvPr id="472" name="Rectangle 76"/>
          <p:cNvSpPr txBox="1">
            <a:spLocks/>
          </p:cNvSpPr>
          <p:nvPr/>
        </p:nvSpPr>
        <p:spPr bwMode="gray">
          <a:xfrm>
            <a:off x="5375817" y="2444734"/>
            <a:ext cx="287372" cy="683426"/>
          </a:xfrm>
          <a:prstGeom prst="rect">
            <a:avLst/>
          </a:prstGeom>
          <a:solidFill>
            <a:schemeClr val="accent3">
              <a:lumMod val="75000"/>
            </a:schemeClr>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8</a:t>
            </a:r>
            <a:endParaRPr lang="en-GB" b="1" dirty="0">
              <a:solidFill>
                <a:srgbClr val="FFFFFF"/>
              </a:solidFill>
              <a:latin typeface="+mj-lt"/>
            </a:endParaRPr>
          </a:p>
        </p:txBody>
      </p:sp>
      <p:grpSp>
        <p:nvGrpSpPr>
          <p:cNvPr id="474" name="Group 473"/>
          <p:cNvGrpSpPr/>
          <p:nvPr/>
        </p:nvGrpSpPr>
        <p:grpSpPr>
          <a:xfrm flipH="1">
            <a:off x="5849794" y="2541885"/>
            <a:ext cx="480264" cy="489123"/>
            <a:chOff x="-2085975" y="7764463"/>
            <a:chExt cx="1028700" cy="1028700"/>
          </a:xfrm>
          <a:solidFill>
            <a:schemeClr val="accent3">
              <a:lumMod val="50000"/>
            </a:schemeClr>
          </a:solidFill>
        </p:grpSpPr>
        <p:sp>
          <p:nvSpPr>
            <p:cNvPr id="475" name="Freeform 784"/>
            <p:cNvSpPr>
              <a:spLocks noEditPoints="1"/>
            </p:cNvSpPr>
            <p:nvPr/>
          </p:nvSpPr>
          <p:spPr bwMode="auto">
            <a:xfrm>
              <a:off x="-2028825" y="7764463"/>
              <a:ext cx="971550" cy="971550"/>
            </a:xfrm>
            <a:custGeom>
              <a:avLst/>
              <a:gdLst>
                <a:gd name="T0" fmla="*/ 75 w 259"/>
                <a:gd name="T1" fmla="*/ 17 h 259"/>
                <a:gd name="T2" fmla="*/ 119 w 259"/>
                <a:gd name="T3" fmla="*/ 76 h 259"/>
                <a:gd name="T4" fmla="*/ 109 w 259"/>
                <a:gd name="T5" fmla="*/ 99 h 259"/>
                <a:gd name="T6" fmla="*/ 140 w 259"/>
                <a:gd name="T7" fmla="*/ 84 h 259"/>
                <a:gd name="T8" fmla="*/ 172 w 259"/>
                <a:gd name="T9" fmla="*/ 80 h 259"/>
                <a:gd name="T10" fmla="*/ 175 w 259"/>
                <a:gd name="T11" fmla="*/ 118 h 259"/>
                <a:gd name="T12" fmla="*/ 165 w 259"/>
                <a:gd name="T13" fmla="*/ 145 h 259"/>
                <a:gd name="T14" fmla="*/ 171 w 259"/>
                <a:gd name="T15" fmla="*/ 152 h 259"/>
                <a:gd name="T16" fmla="*/ 198 w 259"/>
                <a:gd name="T17" fmla="*/ 140 h 259"/>
                <a:gd name="T18" fmla="*/ 259 w 259"/>
                <a:gd name="T19" fmla="*/ 202 h 259"/>
                <a:gd name="T20" fmla="*/ 254 w 259"/>
                <a:gd name="T21" fmla="*/ 216 h 259"/>
                <a:gd name="T22" fmla="*/ 201 w 259"/>
                <a:gd name="T23" fmla="*/ 254 h 259"/>
                <a:gd name="T24" fmla="*/ 142 w 259"/>
                <a:gd name="T25" fmla="*/ 180 h 259"/>
                <a:gd name="T26" fmla="*/ 153 w 259"/>
                <a:gd name="T27" fmla="*/ 158 h 259"/>
                <a:gd name="T28" fmla="*/ 132 w 259"/>
                <a:gd name="T29" fmla="*/ 176 h 259"/>
                <a:gd name="T30" fmla="*/ 96 w 259"/>
                <a:gd name="T31" fmla="*/ 133 h 259"/>
                <a:gd name="T32" fmla="*/ 84 w 259"/>
                <a:gd name="T33" fmla="*/ 124 h 259"/>
                <a:gd name="T34" fmla="*/ 91 w 259"/>
                <a:gd name="T35" fmla="*/ 104 h 259"/>
                <a:gd name="T36" fmla="*/ 64 w 259"/>
                <a:gd name="T37" fmla="*/ 117 h 259"/>
                <a:gd name="T38" fmla="*/ 5 w 259"/>
                <a:gd name="T39" fmla="*/ 58 h 259"/>
                <a:gd name="T40" fmla="*/ 46 w 259"/>
                <a:gd name="T41" fmla="*/ 3 h 259"/>
                <a:gd name="T42" fmla="*/ 57 w 259"/>
                <a:gd name="T43" fmla="*/ 0 h 259"/>
                <a:gd name="T44" fmla="*/ 209 w 259"/>
                <a:gd name="T45" fmla="*/ 234 h 259"/>
                <a:gd name="T46" fmla="*/ 208 w 259"/>
                <a:gd name="T47" fmla="*/ 213 h 259"/>
                <a:gd name="T48" fmla="*/ 216 w 259"/>
                <a:gd name="T49" fmla="*/ 206 h 259"/>
                <a:gd name="T50" fmla="*/ 237 w 259"/>
                <a:gd name="T51" fmla="*/ 206 h 259"/>
                <a:gd name="T52" fmla="*/ 216 w 259"/>
                <a:gd name="T53" fmla="*/ 206 h 259"/>
                <a:gd name="T54" fmla="*/ 180 w 259"/>
                <a:gd name="T55" fmla="*/ 206 h 259"/>
                <a:gd name="T56" fmla="*/ 201 w 259"/>
                <a:gd name="T57" fmla="*/ 206 h 259"/>
                <a:gd name="T58" fmla="*/ 198 w 259"/>
                <a:gd name="T59" fmla="*/ 188 h 259"/>
                <a:gd name="T60" fmla="*/ 219 w 259"/>
                <a:gd name="T61" fmla="*/ 187 h 259"/>
                <a:gd name="T62" fmla="*/ 198 w 259"/>
                <a:gd name="T63" fmla="*/ 188 h 259"/>
                <a:gd name="T64" fmla="*/ 172 w 259"/>
                <a:gd name="T65" fmla="*/ 177 h 259"/>
                <a:gd name="T66" fmla="*/ 173 w 259"/>
                <a:gd name="T67" fmla="*/ 198 h 259"/>
                <a:gd name="T68" fmla="*/ 191 w 259"/>
                <a:gd name="T69" fmla="*/ 159 h 259"/>
                <a:gd name="T70" fmla="*/ 190 w 259"/>
                <a:gd name="T71" fmla="*/ 180 h 259"/>
                <a:gd name="T72" fmla="*/ 191 w 259"/>
                <a:gd name="T73" fmla="*/ 159 h 259"/>
                <a:gd name="T74" fmla="*/ 61 w 259"/>
                <a:gd name="T75" fmla="*/ 87 h 259"/>
                <a:gd name="T76" fmla="*/ 82 w 259"/>
                <a:gd name="T77" fmla="*/ 87 h 259"/>
                <a:gd name="T78" fmla="*/ 100 w 259"/>
                <a:gd name="T79" fmla="*/ 69 h 259"/>
                <a:gd name="T80" fmla="*/ 79 w 259"/>
                <a:gd name="T81" fmla="*/ 69 h 259"/>
                <a:gd name="T82" fmla="*/ 100 w 259"/>
                <a:gd name="T83" fmla="*/ 69 h 259"/>
                <a:gd name="T84" fmla="*/ 63 w 259"/>
                <a:gd name="T85" fmla="*/ 69 h 259"/>
                <a:gd name="T86" fmla="*/ 43 w 259"/>
                <a:gd name="T87" fmla="*/ 69 h 259"/>
                <a:gd name="T88" fmla="*/ 61 w 259"/>
                <a:gd name="T89" fmla="*/ 51 h 259"/>
                <a:gd name="T90" fmla="*/ 82 w 259"/>
                <a:gd name="T91" fmla="*/ 50 h 259"/>
                <a:gd name="T92" fmla="*/ 61 w 259"/>
                <a:gd name="T93" fmla="*/ 51 h 259"/>
                <a:gd name="T94" fmla="*/ 25 w 259"/>
                <a:gd name="T95" fmla="*/ 50 h 259"/>
                <a:gd name="T96" fmla="*/ 46 w 259"/>
                <a:gd name="T97" fmla="*/ 50 h 259"/>
                <a:gd name="T98" fmla="*/ 64 w 259"/>
                <a:gd name="T99" fmla="*/ 32 h 259"/>
                <a:gd name="T100" fmla="*/ 43 w 259"/>
                <a:gd name="T101" fmla="*/ 32 h 259"/>
                <a:gd name="T102" fmla="*/ 64 w 259"/>
                <a:gd name="T103"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9" h="259">
                  <a:moveTo>
                    <a:pt x="57" y="0"/>
                  </a:moveTo>
                  <a:cubicBezTo>
                    <a:pt x="63" y="5"/>
                    <a:pt x="69" y="11"/>
                    <a:pt x="75" y="17"/>
                  </a:cubicBezTo>
                  <a:cubicBezTo>
                    <a:pt x="90" y="32"/>
                    <a:pt x="105" y="47"/>
                    <a:pt x="119" y="61"/>
                  </a:cubicBezTo>
                  <a:cubicBezTo>
                    <a:pt x="124" y="66"/>
                    <a:pt x="124" y="71"/>
                    <a:pt x="119" y="76"/>
                  </a:cubicBezTo>
                  <a:cubicBezTo>
                    <a:pt x="114" y="82"/>
                    <a:pt x="108" y="87"/>
                    <a:pt x="103" y="93"/>
                  </a:cubicBezTo>
                  <a:cubicBezTo>
                    <a:pt x="105" y="95"/>
                    <a:pt x="107" y="97"/>
                    <a:pt x="109" y="99"/>
                  </a:cubicBezTo>
                  <a:cubicBezTo>
                    <a:pt x="112" y="96"/>
                    <a:pt x="115" y="94"/>
                    <a:pt x="118" y="91"/>
                  </a:cubicBezTo>
                  <a:cubicBezTo>
                    <a:pt x="124" y="85"/>
                    <a:pt x="131" y="82"/>
                    <a:pt x="140" y="84"/>
                  </a:cubicBezTo>
                  <a:cubicBezTo>
                    <a:pt x="140" y="84"/>
                    <a:pt x="141" y="84"/>
                    <a:pt x="141" y="84"/>
                  </a:cubicBezTo>
                  <a:cubicBezTo>
                    <a:pt x="150" y="75"/>
                    <a:pt x="162" y="74"/>
                    <a:pt x="172" y="80"/>
                  </a:cubicBezTo>
                  <a:cubicBezTo>
                    <a:pt x="184" y="88"/>
                    <a:pt x="186" y="104"/>
                    <a:pt x="178" y="115"/>
                  </a:cubicBezTo>
                  <a:cubicBezTo>
                    <a:pt x="177" y="116"/>
                    <a:pt x="176" y="117"/>
                    <a:pt x="175" y="118"/>
                  </a:cubicBezTo>
                  <a:cubicBezTo>
                    <a:pt x="175" y="118"/>
                    <a:pt x="175" y="119"/>
                    <a:pt x="175" y="119"/>
                  </a:cubicBezTo>
                  <a:cubicBezTo>
                    <a:pt x="177" y="130"/>
                    <a:pt x="172" y="138"/>
                    <a:pt x="165" y="145"/>
                  </a:cubicBezTo>
                  <a:cubicBezTo>
                    <a:pt x="165" y="145"/>
                    <a:pt x="164" y="146"/>
                    <a:pt x="164" y="146"/>
                  </a:cubicBezTo>
                  <a:cubicBezTo>
                    <a:pt x="166" y="148"/>
                    <a:pt x="168" y="150"/>
                    <a:pt x="171" y="152"/>
                  </a:cubicBezTo>
                  <a:cubicBezTo>
                    <a:pt x="175" y="148"/>
                    <a:pt x="179" y="144"/>
                    <a:pt x="183" y="140"/>
                  </a:cubicBezTo>
                  <a:cubicBezTo>
                    <a:pt x="187" y="136"/>
                    <a:pt x="193" y="135"/>
                    <a:pt x="198" y="140"/>
                  </a:cubicBezTo>
                  <a:cubicBezTo>
                    <a:pt x="217" y="160"/>
                    <a:pt x="238" y="180"/>
                    <a:pt x="258" y="200"/>
                  </a:cubicBezTo>
                  <a:cubicBezTo>
                    <a:pt x="258" y="200"/>
                    <a:pt x="259" y="201"/>
                    <a:pt x="259" y="202"/>
                  </a:cubicBezTo>
                  <a:cubicBezTo>
                    <a:pt x="259" y="205"/>
                    <a:pt x="259" y="207"/>
                    <a:pt x="259" y="210"/>
                  </a:cubicBezTo>
                  <a:cubicBezTo>
                    <a:pt x="258" y="212"/>
                    <a:pt x="256" y="214"/>
                    <a:pt x="254" y="216"/>
                  </a:cubicBezTo>
                  <a:cubicBezTo>
                    <a:pt x="241" y="229"/>
                    <a:pt x="229" y="241"/>
                    <a:pt x="216" y="254"/>
                  </a:cubicBezTo>
                  <a:cubicBezTo>
                    <a:pt x="211" y="259"/>
                    <a:pt x="206" y="258"/>
                    <a:pt x="201" y="254"/>
                  </a:cubicBezTo>
                  <a:cubicBezTo>
                    <a:pt x="182" y="234"/>
                    <a:pt x="162" y="215"/>
                    <a:pt x="142" y="195"/>
                  </a:cubicBezTo>
                  <a:cubicBezTo>
                    <a:pt x="138" y="190"/>
                    <a:pt x="138" y="185"/>
                    <a:pt x="142" y="180"/>
                  </a:cubicBezTo>
                  <a:cubicBezTo>
                    <a:pt x="148" y="175"/>
                    <a:pt x="153" y="169"/>
                    <a:pt x="159" y="164"/>
                  </a:cubicBezTo>
                  <a:cubicBezTo>
                    <a:pt x="157" y="162"/>
                    <a:pt x="155" y="160"/>
                    <a:pt x="153" y="158"/>
                  </a:cubicBezTo>
                  <a:cubicBezTo>
                    <a:pt x="146" y="164"/>
                    <a:pt x="140" y="170"/>
                    <a:pt x="133" y="176"/>
                  </a:cubicBezTo>
                  <a:cubicBezTo>
                    <a:pt x="133" y="177"/>
                    <a:pt x="133" y="176"/>
                    <a:pt x="132" y="176"/>
                  </a:cubicBezTo>
                  <a:cubicBezTo>
                    <a:pt x="129" y="167"/>
                    <a:pt x="124" y="159"/>
                    <a:pt x="118" y="151"/>
                  </a:cubicBezTo>
                  <a:cubicBezTo>
                    <a:pt x="112" y="144"/>
                    <a:pt x="105" y="138"/>
                    <a:pt x="96" y="133"/>
                  </a:cubicBezTo>
                  <a:cubicBezTo>
                    <a:pt x="92" y="131"/>
                    <a:pt x="88" y="129"/>
                    <a:pt x="84" y="128"/>
                  </a:cubicBezTo>
                  <a:cubicBezTo>
                    <a:pt x="82" y="127"/>
                    <a:pt x="83" y="125"/>
                    <a:pt x="84" y="124"/>
                  </a:cubicBezTo>
                  <a:cubicBezTo>
                    <a:pt x="88" y="120"/>
                    <a:pt x="93" y="115"/>
                    <a:pt x="98" y="110"/>
                  </a:cubicBezTo>
                  <a:cubicBezTo>
                    <a:pt x="96" y="108"/>
                    <a:pt x="93" y="106"/>
                    <a:pt x="91" y="104"/>
                  </a:cubicBezTo>
                  <a:cubicBezTo>
                    <a:pt x="87" y="108"/>
                    <a:pt x="83" y="112"/>
                    <a:pt x="79" y="117"/>
                  </a:cubicBezTo>
                  <a:cubicBezTo>
                    <a:pt x="74" y="121"/>
                    <a:pt x="69" y="121"/>
                    <a:pt x="64" y="117"/>
                  </a:cubicBezTo>
                  <a:cubicBezTo>
                    <a:pt x="49" y="102"/>
                    <a:pt x="35" y="87"/>
                    <a:pt x="20" y="73"/>
                  </a:cubicBezTo>
                  <a:cubicBezTo>
                    <a:pt x="15" y="68"/>
                    <a:pt x="10" y="63"/>
                    <a:pt x="5" y="58"/>
                  </a:cubicBezTo>
                  <a:cubicBezTo>
                    <a:pt x="1" y="53"/>
                    <a:pt x="0" y="48"/>
                    <a:pt x="5" y="43"/>
                  </a:cubicBezTo>
                  <a:cubicBezTo>
                    <a:pt x="19" y="30"/>
                    <a:pt x="32" y="16"/>
                    <a:pt x="46" y="3"/>
                  </a:cubicBezTo>
                  <a:cubicBezTo>
                    <a:pt x="47" y="2"/>
                    <a:pt x="48" y="1"/>
                    <a:pt x="49" y="0"/>
                  </a:cubicBezTo>
                  <a:cubicBezTo>
                    <a:pt x="52" y="0"/>
                    <a:pt x="55" y="0"/>
                    <a:pt x="57" y="0"/>
                  </a:cubicBezTo>
                  <a:close/>
                  <a:moveTo>
                    <a:pt x="198" y="224"/>
                  </a:moveTo>
                  <a:cubicBezTo>
                    <a:pt x="202" y="228"/>
                    <a:pt x="205" y="231"/>
                    <a:pt x="209" y="234"/>
                  </a:cubicBezTo>
                  <a:cubicBezTo>
                    <a:pt x="212" y="231"/>
                    <a:pt x="216" y="227"/>
                    <a:pt x="219" y="224"/>
                  </a:cubicBezTo>
                  <a:cubicBezTo>
                    <a:pt x="215" y="221"/>
                    <a:pt x="212" y="217"/>
                    <a:pt x="208" y="213"/>
                  </a:cubicBezTo>
                  <a:cubicBezTo>
                    <a:pt x="205" y="217"/>
                    <a:pt x="201" y="221"/>
                    <a:pt x="198" y="224"/>
                  </a:cubicBezTo>
                  <a:close/>
                  <a:moveTo>
                    <a:pt x="216" y="206"/>
                  </a:moveTo>
                  <a:cubicBezTo>
                    <a:pt x="220" y="209"/>
                    <a:pt x="223" y="213"/>
                    <a:pt x="227" y="216"/>
                  </a:cubicBezTo>
                  <a:cubicBezTo>
                    <a:pt x="230" y="213"/>
                    <a:pt x="234" y="209"/>
                    <a:pt x="237" y="206"/>
                  </a:cubicBezTo>
                  <a:cubicBezTo>
                    <a:pt x="234" y="202"/>
                    <a:pt x="230" y="199"/>
                    <a:pt x="227" y="195"/>
                  </a:cubicBezTo>
                  <a:cubicBezTo>
                    <a:pt x="223" y="199"/>
                    <a:pt x="220" y="202"/>
                    <a:pt x="216" y="206"/>
                  </a:cubicBezTo>
                  <a:close/>
                  <a:moveTo>
                    <a:pt x="190" y="196"/>
                  </a:moveTo>
                  <a:cubicBezTo>
                    <a:pt x="187" y="199"/>
                    <a:pt x="183" y="203"/>
                    <a:pt x="180" y="206"/>
                  </a:cubicBezTo>
                  <a:cubicBezTo>
                    <a:pt x="184" y="209"/>
                    <a:pt x="187" y="213"/>
                    <a:pt x="190" y="216"/>
                  </a:cubicBezTo>
                  <a:cubicBezTo>
                    <a:pt x="194" y="213"/>
                    <a:pt x="197" y="209"/>
                    <a:pt x="201" y="206"/>
                  </a:cubicBezTo>
                  <a:cubicBezTo>
                    <a:pt x="198" y="202"/>
                    <a:pt x="194" y="199"/>
                    <a:pt x="190" y="196"/>
                  </a:cubicBezTo>
                  <a:close/>
                  <a:moveTo>
                    <a:pt x="198" y="188"/>
                  </a:moveTo>
                  <a:cubicBezTo>
                    <a:pt x="202" y="191"/>
                    <a:pt x="205" y="195"/>
                    <a:pt x="208" y="198"/>
                  </a:cubicBezTo>
                  <a:cubicBezTo>
                    <a:pt x="212" y="195"/>
                    <a:pt x="215" y="191"/>
                    <a:pt x="219" y="187"/>
                  </a:cubicBezTo>
                  <a:cubicBezTo>
                    <a:pt x="216" y="184"/>
                    <a:pt x="212" y="181"/>
                    <a:pt x="209" y="177"/>
                  </a:cubicBezTo>
                  <a:cubicBezTo>
                    <a:pt x="205" y="181"/>
                    <a:pt x="202" y="184"/>
                    <a:pt x="198" y="188"/>
                  </a:cubicBezTo>
                  <a:close/>
                  <a:moveTo>
                    <a:pt x="183" y="188"/>
                  </a:moveTo>
                  <a:cubicBezTo>
                    <a:pt x="179" y="184"/>
                    <a:pt x="175" y="181"/>
                    <a:pt x="172" y="177"/>
                  </a:cubicBezTo>
                  <a:cubicBezTo>
                    <a:pt x="169" y="181"/>
                    <a:pt x="165" y="184"/>
                    <a:pt x="162" y="188"/>
                  </a:cubicBezTo>
                  <a:cubicBezTo>
                    <a:pt x="165" y="191"/>
                    <a:pt x="169" y="195"/>
                    <a:pt x="173" y="198"/>
                  </a:cubicBezTo>
                  <a:cubicBezTo>
                    <a:pt x="176" y="195"/>
                    <a:pt x="179" y="191"/>
                    <a:pt x="183" y="188"/>
                  </a:cubicBezTo>
                  <a:close/>
                  <a:moveTo>
                    <a:pt x="191" y="159"/>
                  </a:moveTo>
                  <a:cubicBezTo>
                    <a:pt x="187" y="163"/>
                    <a:pt x="183" y="166"/>
                    <a:pt x="180" y="170"/>
                  </a:cubicBezTo>
                  <a:cubicBezTo>
                    <a:pt x="183" y="173"/>
                    <a:pt x="187" y="177"/>
                    <a:pt x="190" y="180"/>
                  </a:cubicBezTo>
                  <a:cubicBezTo>
                    <a:pt x="194" y="176"/>
                    <a:pt x="197" y="173"/>
                    <a:pt x="201" y="169"/>
                  </a:cubicBezTo>
                  <a:cubicBezTo>
                    <a:pt x="197" y="166"/>
                    <a:pt x="194" y="162"/>
                    <a:pt x="191" y="159"/>
                  </a:cubicBezTo>
                  <a:close/>
                  <a:moveTo>
                    <a:pt x="72" y="77"/>
                  </a:moveTo>
                  <a:cubicBezTo>
                    <a:pt x="68" y="80"/>
                    <a:pt x="65" y="84"/>
                    <a:pt x="61" y="87"/>
                  </a:cubicBezTo>
                  <a:cubicBezTo>
                    <a:pt x="65" y="90"/>
                    <a:pt x="68" y="94"/>
                    <a:pt x="71" y="97"/>
                  </a:cubicBezTo>
                  <a:cubicBezTo>
                    <a:pt x="75" y="94"/>
                    <a:pt x="78" y="90"/>
                    <a:pt x="82" y="87"/>
                  </a:cubicBezTo>
                  <a:cubicBezTo>
                    <a:pt x="79" y="83"/>
                    <a:pt x="75" y="80"/>
                    <a:pt x="72" y="77"/>
                  </a:cubicBezTo>
                  <a:close/>
                  <a:moveTo>
                    <a:pt x="100" y="69"/>
                  </a:moveTo>
                  <a:cubicBezTo>
                    <a:pt x="97" y="65"/>
                    <a:pt x="93" y="62"/>
                    <a:pt x="90" y="59"/>
                  </a:cubicBezTo>
                  <a:cubicBezTo>
                    <a:pt x="86" y="62"/>
                    <a:pt x="83" y="66"/>
                    <a:pt x="79" y="69"/>
                  </a:cubicBezTo>
                  <a:cubicBezTo>
                    <a:pt x="83" y="72"/>
                    <a:pt x="86" y="76"/>
                    <a:pt x="90" y="79"/>
                  </a:cubicBezTo>
                  <a:cubicBezTo>
                    <a:pt x="93" y="76"/>
                    <a:pt x="97" y="72"/>
                    <a:pt x="100" y="69"/>
                  </a:cubicBezTo>
                  <a:close/>
                  <a:moveTo>
                    <a:pt x="53" y="79"/>
                  </a:moveTo>
                  <a:cubicBezTo>
                    <a:pt x="57" y="76"/>
                    <a:pt x="60" y="72"/>
                    <a:pt x="63" y="69"/>
                  </a:cubicBezTo>
                  <a:cubicBezTo>
                    <a:pt x="60" y="65"/>
                    <a:pt x="57" y="62"/>
                    <a:pt x="53" y="58"/>
                  </a:cubicBezTo>
                  <a:cubicBezTo>
                    <a:pt x="50" y="62"/>
                    <a:pt x="46" y="65"/>
                    <a:pt x="43" y="69"/>
                  </a:cubicBezTo>
                  <a:cubicBezTo>
                    <a:pt x="46" y="72"/>
                    <a:pt x="50" y="76"/>
                    <a:pt x="53" y="79"/>
                  </a:cubicBezTo>
                  <a:close/>
                  <a:moveTo>
                    <a:pt x="61" y="51"/>
                  </a:moveTo>
                  <a:cubicBezTo>
                    <a:pt x="64" y="54"/>
                    <a:pt x="68" y="58"/>
                    <a:pt x="71" y="61"/>
                  </a:cubicBezTo>
                  <a:cubicBezTo>
                    <a:pt x="75" y="57"/>
                    <a:pt x="78" y="54"/>
                    <a:pt x="82" y="50"/>
                  </a:cubicBezTo>
                  <a:cubicBezTo>
                    <a:pt x="78" y="47"/>
                    <a:pt x="75" y="43"/>
                    <a:pt x="72" y="40"/>
                  </a:cubicBezTo>
                  <a:cubicBezTo>
                    <a:pt x="68" y="43"/>
                    <a:pt x="64" y="47"/>
                    <a:pt x="61" y="51"/>
                  </a:cubicBezTo>
                  <a:close/>
                  <a:moveTo>
                    <a:pt x="35" y="40"/>
                  </a:moveTo>
                  <a:cubicBezTo>
                    <a:pt x="32" y="44"/>
                    <a:pt x="28" y="47"/>
                    <a:pt x="25" y="50"/>
                  </a:cubicBezTo>
                  <a:cubicBezTo>
                    <a:pt x="28" y="54"/>
                    <a:pt x="32" y="58"/>
                    <a:pt x="35" y="61"/>
                  </a:cubicBezTo>
                  <a:cubicBezTo>
                    <a:pt x="38" y="58"/>
                    <a:pt x="42" y="54"/>
                    <a:pt x="46" y="50"/>
                  </a:cubicBezTo>
                  <a:cubicBezTo>
                    <a:pt x="42" y="47"/>
                    <a:pt x="39" y="44"/>
                    <a:pt x="35" y="40"/>
                  </a:cubicBezTo>
                  <a:close/>
                  <a:moveTo>
                    <a:pt x="64" y="32"/>
                  </a:moveTo>
                  <a:cubicBezTo>
                    <a:pt x="60" y="29"/>
                    <a:pt x="57" y="25"/>
                    <a:pt x="53" y="22"/>
                  </a:cubicBezTo>
                  <a:cubicBezTo>
                    <a:pt x="50" y="25"/>
                    <a:pt x="46" y="29"/>
                    <a:pt x="43" y="32"/>
                  </a:cubicBezTo>
                  <a:cubicBezTo>
                    <a:pt x="46" y="36"/>
                    <a:pt x="50" y="39"/>
                    <a:pt x="53" y="43"/>
                  </a:cubicBezTo>
                  <a:cubicBezTo>
                    <a:pt x="57" y="39"/>
                    <a:pt x="60" y="36"/>
                    <a:pt x="64"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6" name="Freeform 785"/>
            <p:cNvSpPr>
              <a:spLocks/>
            </p:cNvSpPr>
            <p:nvPr/>
          </p:nvSpPr>
          <p:spPr bwMode="auto">
            <a:xfrm>
              <a:off x="-2085975" y="8567738"/>
              <a:ext cx="225425" cy="225425"/>
            </a:xfrm>
            <a:custGeom>
              <a:avLst/>
              <a:gdLst>
                <a:gd name="T0" fmla="*/ 0 w 60"/>
                <a:gd name="T1" fmla="*/ 10 h 60"/>
                <a:gd name="T2" fmla="*/ 2 w 60"/>
                <a:gd name="T3" fmla="*/ 3 h 60"/>
                <a:gd name="T4" fmla="*/ 7 w 60"/>
                <a:gd name="T5" fmla="*/ 1 h 60"/>
                <a:gd name="T6" fmla="*/ 9 w 60"/>
                <a:gd name="T7" fmla="*/ 5 h 60"/>
                <a:gd name="T8" fmla="*/ 26 w 60"/>
                <a:gd name="T9" fmla="*/ 44 h 60"/>
                <a:gd name="T10" fmla="*/ 55 w 60"/>
                <a:gd name="T11" fmla="*/ 51 h 60"/>
                <a:gd name="T12" fmla="*/ 60 w 60"/>
                <a:gd name="T13" fmla="*/ 54 h 60"/>
                <a:gd name="T14" fmla="*/ 56 w 60"/>
                <a:gd name="T15" fmla="*/ 59 h 60"/>
                <a:gd name="T16" fmla="*/ 51 w 60"/>
                <a:gd name="T17" fmla="*/ 60 h 60"/>
                <a:gd name="T18" fmla="*/ 37 w 60"/>
                <a:gd name="T19" fmla="*/ 60 h 60"/>
                <a:gd name="T20" fmla="*/ 32 w 60"/>
                <a:gd name="T21" fmla="*/ 59 h 60"/>
                <a:gd name="T22" fmla="*/ 4 w 60"/>
                <a:gd name="T23" fmla="*/ 37 h 60"/>
                <a:gd name="T24" fmla="*/ 0 w 60"/>
                <a:gd name="T25" fmla="*/ 24 h 60"/>
                <a:gd name="T26" fmla="*/ 0 w 60"/>
                <a:gd name="T2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0">
                  <a:moveTo>
                    <a:pt x="0" y="10"/>
                  </a:moveTo>
                  <a:cubicBezTo>
                    <a:pt x="1" y="7"/>
                    <a:pt x="1" y="5"/>
                    <a:pt x="2" y="3"/>
                  </a:cubicBezTo>
                  <a:cubicBezTo>
                    <a:pt x="2" y="1"/>
                    <a:pt x="4" y="0"/>
                    <a:pt x="7" y="1"/>
                  </a:cubicBezTo>
                  <a:cubicBezTo>
                    <a:pt x="9" y="1"/>
                    <a:pt x="10" y="2"/>
                    <a:pt x="9" y="5"/>
                  </a:cubicBezTo>
                  <a:cubicBezTo>
                    <a:pt x="7" y="21"/>
                    <a:pt x="12" y="35"/>
                    <a:pt x="26" y="44"/>
                  </a:cubicBezTo>
                  <a:cubicBezTo>
                    <a:pt x="34" y="51"/>
                    <a:pt x="44" y="52"/>
                    <a:pt x="55" y="51"/>
                  </a:cubicBezTo>
                  <a:cubicBezTo>
                    <a:pt x="58" y="50"/>
                    <a:pt x="59" y="51"/>
                    <a:pt x="60" y="54"/>
                  </a:cubicBezTo>
                  <a:cubicBezTo>
                    <a:pt x="60" y="56"/>
                    <a:pt x="59" y="58"/>
                    <a:pt x="56" y="59"/>
                  </a:cubicBezTo>
                  <a:cubicBezTo>
                    <a:pt x="54" y="59"/>
                    <a:pt x="53" y="60"/>
                    <a:pt x="51" y="60"/>
                  </a:cubicBezTo>
                  <a:cubicBezTo>
                    <a:pt x="46" y="60"/>
                    <a:pt x="41" y="60"/>
                    <a:pt x="37" y="60"/>
                  </a:cubicBezTo>
                  <a:cubicBezTo>
                    <a:pt x="35" y="60"/>
                    <a:pt x="34" y="59"/>
                    <a:pt x="32" y="59"/>
                  </a:cubicBezTo>
                  <a:cubicBezTo>
                    <a:pt x="19" y="56"/>
                    <a:pt x="10" y="49"/>
                    <a:pt x="4" y="37"/>
                  </a:cubicBezTo>
                  <a:cubicBezTo>
                    <a:pt x="2" y="33"/>
                    <a:pt x="1" y="28"/>
                    <a:pt x="0" y="24"/>
                  </a:cubicBezTo>
                  <a:cubicBezTo>
                    <a:pt x="0" y="19"/>
                    <a:pt x="0" y="14"/>
                    <a:pt x="0"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7" name="Freeform 786"/>
            <p:cNvSpPr>
              <a:spLocks/>
            </p:cNvSpPr>
            <p:nvPr/>
          </p:nvSpPr>
          <p:spPr bwMode="auto">
            <a:xfrm>
              <a:off x="-1962150" y="8240713"/>
              <a:ext cx="428625" cy="428625"/>
            </a:xfrm>
            <a:custGeom>
              <a:avLst/>
              <a:gdLst>
                <a:gd name="T0" fmla="*/ 53 w 114"/>
                <a:gd name="T1" fmla="*/ 91 h 114"/>
                <a:gd name="T2" fmla="*/ 64 w 114"/>
                <a:gd name="T3" fmla="*/ 84 h 114"/>
                <a:gd name="T4" fmla="*/ 66 w 114"/>
                <a:gd name="T5" fmla="*/ 85 h 114"/>
                <a:gd name="T6" fmla="*/ 74 w 114"/>
                <a:gd name="T7" fmla="*/ 91 h 114"/>
                <a:gd name="T8" fmla="*/ 84 w 114"/>
                <a:gd name="T9" fmla="*/ 97 h 114"/>
                <a:gd name="T10" fmla="*/ 88 w 114"/>
                <a:gd name="T11" fmla="*/ 98 h 114"/>
                <a:gd name="T12" fmla="*/ 89 w 114"/>
                <a:gd name="T13" fmla="*/ 93 h 114"/>
                <a:gd name="T14" fmla="*/ 84 w 114"/>
                <a:gd name="T15" fmla="*/ 82 h 114"/>
                <a:gd name="T16" fmla="*/ 44 w 114"/>
                <a:gd name="T17" fmla="*/ 38 h 114"/>
                <a:gd name="T18" fmla="*/ 27 w 114"/>
                <a:gd name="T19" fmla="*/ 27 h 114"/>
                <a:gd name="T20" fmla="*/ 19 w 114"/>
                <a:gd name="T21" fmla="*/ 25 h 114"/>
                <a:gd name="T22" fmla="*/ 17 w 114"/>
                <a:gd name="T23" fmla="*/ 28 h 114"/>
                <a:gd name="T24" fmla="*/ 24 w 114"/>
                <a:gd name="T25" fmla="*/ 41 h 114"/>
                <a:gd name="T26" fmla="*/ 30 w 114"/>
                <a:gd name="T27" fmla="*/ 48 h 114"/>
                <a:gd name="T28" fmla="*/ 30 w 114"/>
                <a:gd name="T29" fmla="*/ 50 h 114"/>
                <a:gd name="T30" fmla="*/ 24 w 114"/>
                <a:gd name="T31" fmla="*/ 62 h 114"/>
                <a:gd name="T32" fmla="*/ 16 w 114"/>
                <a:gd name="T33" fmla="*/ 52 h 114"/>
                <a:gd name="T34" fmla="*/ 4 w 114"/>
                <a:gd name="T35" fmla="*/ 28 h 114"/>
                <a:gd name="T36" fmla="*/ 1 w 114"/>
                <a:gd name="T37" fmla="*/ 18 h 114"/>
                <a:gd name="T38" fmla="*/ 9 w 114"/>
                <a:gd name="T39" fmla="*/ 6 h 114"/>
                <a:gd name="T40" fmla="*/ 28 w 114"/>
                <a:gd name="T41" fmla="*/ 1 h 114"/>
                <a:gd name="T42" fmla="*/ 67 w 114"/>
                <a:gd name="T43" fmla="*/ 10 h 114"/>
                <a:gd name="T44" fmla="*/ 94 w 114"/>
                <a:gd name="T45" fmla="*/ 32 h 114"/>
                <a:gd name="T46" fmla="*/ 112 w 114"/>
                <a:gd name="T47" fmla="*/ 72 h 114"/>
                <a:gd name="T48" fmla="*/ 110 w 114"/>
                <a:gd name="T49" fmla="*/ 102 h 114"/>
                <a:gd name="T50" fmla="*/ 109 w 114"/>
                <a:gd name="T51" fmla="*/ 104 h 114"/>
                <a:gd name="T52" fmla="*/ 91 w 114"/>
                <a:gd name="T53" fmla="*/ 112 h 114"/>
                <a:gd name="T54" fmla="*/ 67 w 114"/>
                <a:gd name="T55" fmla="*/ 101 h 114"/>
                <a:gd name="T56" fmla="*/ 55 w 114"/>
                <a:gd name="T57" fmla="*/ 93 h 114"/>
                <a:gd name="T58" fmla="*/ 53 w 114"/>
                <a:gd name="T59" fmla="*/ 9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14">
                  <a:moveTo>
                    <a:pt x="53" y="91"/>
                  </a:moveTo>
                  <a:cubicBezTo>
                    <a:pt x="57" y="88"/>
                    <a:pt x="60" y="86"/>
                    <a:pt x="64" y="84"/>
                  </a:cubicBezTo>
                  <a:cubicBezTo>
                    <a:pt x="64" y="84"/>
                    <a:pt x="65" y="84"/>
                    <a:pt x="66" y="85"/>
                  </a:cubicBezTo>
                  <a:cubicBezTo>
                    <a:pt x="69" y="87"/>
                    <a:pt x="72" y="89"/>
                    <a:pt x="74" y="91"/>
                  </a:cubicBezTo>
                  <a:cubicBezTo>
                    <a:pt x="77" y="93"/>
                    <a:pt x="81" y="95"/>
                    <a:pt x="84" y="97"/>
                  </a:cubicBezTo>
                  <a:cubicBezTo>
                    <a:pt x="85" y="98"/>
                    <a:pt x="87" y="97"/>
                    <a:pt x="88" y="98"/>
                  </a:cubicBezTo>
                  <a:cubicBezTo>
                    <a:pt x="89" y="96"/>
                    <a:pt x="89" y="94"/>
                    <a:pt x="89" y="93"/>
                  </a:cubicBezTo>
                  <a:cubicBezTo>
                    <a:pt x="88" y="89"/>
                    <a:pt x="86" y="85"/>
                    <a:pt x="84" y="82"/>
                  </a:cubicBezTo>
                  <a:cubicBezTo>
                    <a:pt x="74" y="64"/>
                    <a:pt x="60" y="50"/>
                    <a:pt x="44" y="38"/>
                  </a:cubicBezTo>
                  <a:cubicBezTo>
                    <a:pt x="39" y="34"/>
                    <a:pt x="33" y="30"/>
                    <a:pt x="27" y="27"/>
                  </a:cubicBezTo>
                  <a:cubicBezTo>
                    <a:pt x="24" y="26"/>
                    <a:pt x="22" y="25"/>
                    <a:pt x="19" y="25"/>
                  </a:cubicBezTo>
                  <a:cubicBezTo>
                    <a:pt x="17" y="25"/>
                    <a:pt x="16" y="26"/>
                    <a:pt x="17" y="28"/>
                  </a:cubicBezTo>
                  <a:cubicBezTo>
                    <a:pt x="19" y="33"/>
                    <a:pt x="21" y="37"/>
                    <a:pt x="24" y="41"/>
                  </a:cubicBezTo>
                  <a:cubicBezTo>
                    <a:pt x="26" y="44"/>
                    <a:pt x="28" y="46"/>
                    <a:pt x="30" y="48"/>
                  </a:cubicBezTo>
                  <a:cubicBezTo>
                    <a:pt x="30" y="49"/>
                    <a:pt x="30" y="50"/>
                    <a:pt x="30" y="50"/>
                  </a:cubicBezTo>
                  <a:cubicBezTo>
                    <a:pt x="28" y="54"/>
                    <a:pt x="26" y="58"/>
                    <a:pt x="24" y="62"/>
                  </a:cubicBezTo>
                  <a:cubicBezTo>
                    <a:pt x="21" y="58"/>
                    <a:pt x="18" y="55"/>
                    <a:pt x="16" y="52"/>
                  </a:cubicBezTo>
                  <a:cubicBezTo>
                    <a:pt x="11" y="44"/>
                    <a:pt x="7" y="37"/>
                    <a:pt x="4" y="28"/>
                  </a:cubicBezTo>
                  <a:cubicBezTo>
                    <a:pt x="3" y="25"/>
                    <a:pt x="2" y="21"/>
                    <a:pt x="1" y="18"/>
                  </a:cubicBezTo>
                  <a:cubicBezTo>
                    <a:pt x="0" y="12"/>
                    <a:pt x="4" y="8"/>
                    <a:pt x="9" y="6"/>
                  </a:cubicBezTo>
                  <a:cubicBezTo>
                    <a:pt x="15" y="3"/>
                    <a:pt x="21" y="1"/>
                    <a:pt x="28" y="1"/>
                  </a:cubicBezTo>
                  <a:cubicBezTo>
                    <a:pt x="42" y="0"/>
                    <a:pt x="55" y="4"/>
                    <a:pt x="67" y="10"/>
                  </a:cubicBezTo>
                  <a:cubicBezTo>
                    <a:pt x="78" y="16"/>
                    <a:pt x="87" y="23"/>
                    <a:pt x="94" y="32"/>
                  </a:cubicBezTo>
                  <a:cubicBezTo>
                    <a:pt x="104" y="44"/>
                    <a:pt x="110" y="57"/>
                    <a:pt x="112" y="72"/>
                  </a:cubicBezTo>
                  <a:cubicBezTo>
                    <a:pt x="114" y="83"/>
                    <a:pt x="114" y="93"/>
                    <a:pt x="110" y="102"/>
                  </a:cubicBezTo>
                  <a:cubicBezTo>
                    <a:pt x="110" y="103"/>
                    <a:pt x="109" y="103"/>
                    <a:pt x="109" y="104"/>
                  </a:cubicBezTo>
                  <a:cubicBezTo>
                    <a:pt x="105" y="112"/>
                    <a:pt x="100" y="114"/>
                    <a:pt x="91" y="112"/>
                  </a:cubicBezTo>
                  <a:cubicBezTo>
                    <a:pt x="83" y="110"/>
                    <a:pt x="75" y="106"/>
                    <a:pt x="67" y="101"/>
                  </a:cubicBezTo>
                  <a:cubicBezTo>
                    <a:pt x="63" y="98"/>
                    <a:pt x="59" y="95"/>
                    <a:pt x="55" y="93"/>
                  </a:cubicBezTo>
                  <a:cubicBezTo>
                    <a:pt x="54" y="92"/>
                    <a:pt x="54" y="92"/>
                    <a:pt x="53" y="9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8" name="Freeform 787"/>
            <p:cNvSpPr>
              <a:spLocks/>
            </p:cNvSpPr>
            <p:nvPr/>
          </p:nvSpPr>
          <p:spPr bwMode="auto">
            <a:xfrm>
              <a:off x="-1931988" y="8440738"/>
              <a:ext cx="198438" cy="201613"/>
            </a:xfrm>
            <a:custGeom>
              <a:avLst/>
              <a:gdLst>
                <a:gd name="T0" fmla="*/ 22 w 53"/>
                <a:gd name="T1" fmla="*/ 27 h 54"/>
                <a:gd name="T2" fmla="*/ 33 w 53"/>
                <a:gd name="T3" fmla="*/ 8 h 54"/>
                <a:gd name="T4" fmla="*/ 36 w 53"/>
                <a:gd name="T5" fmla="*/ 2 h 54"/>
                <a:gd name="T6" fmla="*/ 41 w 53"/>
                <a:gd name="T7" fmla="*/ 0 h 54"/>
                <a:gd name="T8" fmla="*/ 53 w 53"/>
                <a:gd name="T9" fmla="*/ 12 h 54"/>
                <a:gd name="T10" fmla="*/ 51 w 53"/>
                <a:gd name="T11" fmla="*/ 17 h 54"/>
                <a:gd name="T12" fmla="*/ 29 w 53"/>
                <a:gd name="T13" fmla="*/ 31 h 54"/>
                <a:gd name="T14" fmla="*/ 27 w 53"/>
                <a:gd name="T15" fmla="*/ 35 h 54"/>
                <a:gd name="T16" fmla="*/ 11 w 53"/>
                <a:gd name="T17" fmla="*/ 51 h 54"/>
                <a:gd name="T18" fmla="*/ 2 w 53"/>
                <a:gd name="T19" fmla="*/ 35 h 54"/>
                <a:gd name="T20" fmla="*/ 18 w 53"/>
                <a:gd name="T21" fmla="*/ 26 h 54"/>
                <a:gd name="T22" fmla="*/ 22 w 53"/>
                <a:gd name="T2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54">
                  <a:moveTo>
                    <a:pt x="22" y="27"/>
                  </a:moveTo>
                  <a:cubicBezTo>
                    <a:pt x="25" y="20"/>
                    <a:pt x="29" y="14"/>
                    <a:pt x="33" y="8"/>
                  </a:cubicBezTo>
                  <a:cubicBezTo>
                    <a:pt x="34" y="6"/>
                    <a:pt x="35" y="4"/>
                    <a:pt x="36" y="2"/>
                  </a:cubicBezTo>
                  <a:cubicBezTo>
                    <a:pt x="37" y="0"/>
                    <a:pt x="39" y="0"/>
                    <a:pt x="41" y="0"/>
                  </a:cubicBezTo>
                  <a:cubicBezTo>
                    <a:pt x="46" y="1"/>
                    <a:pt x="52" y="8"/>
                    <a:pt x="53" y="12"/>
                  </a:cubicBezTo>
                  <a:cubicBezTo>
                    <a:pt x="53" y="14"/>
                    <a:pt x="53" y="16"/>
                    <a:pt x="51" y="17"/>
                  </a:cubicBezTo>
                  <a:cubicBezTo>
                    <a:pt x="44" y="22"/>
                    <a:pt x="37" y="26"/>
                    <a:pt x="29" y="31"/>
                  </a:cubicBezTo>
                  <a:cubicBezTo>
                    <a:pt x="27" y="32"/>
                    <a:pt x="27" y="33"/>
                    <a:pt x="27" y="35"/>
                  </a:cubicBezTo>
                  <a:cubicBezTo>
                    <a:pt x="30" y="46"/>
                    <a:pt x="21" y="54"/>
                    <a:pt x="11" y="51"/>
                  </a:cubicBezTo>
                  <a:cubicBezTo>
                    <a:pt x="5" y="49"/>
                    <a:pt x="0" y="42"/>
                    <a:pt x="2" y="35"/>
                  </a:cubicBezTo>
                  <a:cubicBezTo>
                    <a:pt x="4" y="28"/>
                    <a:pt x="11" y="24"/>
                    <a:pt x="18" y="26"/>
                  </a:cubicBezTo>
                  <a:cubicBezTo>
                    <a:pt x="19" y="26"/>
                    <a:pt x="20" y="26"/>
                    <a:pt x="22"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9" name="Freeform 788"/>
            <p:cNvSpPr>
              <a:spLocks/>
            </p:cNvSpPr>
            <p:nvPr/>
          </p:nvSpPr>
          <p:spPr bwMode="auto">
            <a:xfrm>
              <a:off x="-2014538" y="8564563"/>
              <a:ext cx="157163" cy="160338"/>
            </a:xfrm>
            <a:custGeom>
              <a:avLst/>
              <a:gdLst>
                <a:gd name="T0" fmla="*/ 8 w 42"/>
                <a:gd name="T1" fmla="*/ 7 h 43"/>
                <a:gd name="T2" fmla="*/ 33 w 42"/>
                <a:gd name="T3" fmla="*/ 34 h 43"/>
                <a:gd name="T4" fmla="*/ 38 w 42"/>
                <a:gd name="T5" fmla="*/ 34 h 43"/>
                <a:gd name="T6" fmla="*/ 41 w 42"/>
                <a:gd name="T7" fmla="*/ 37 h 43"/>
                <a:gd name="T8" fmla="*/ 38 w 42"/>
                <a:gd name="T9" fmla="*/ 41 h 43"/>
                <a:gd name="T10" fmla="*/ 16 w 42"/>
                <a:gd name="T11" fmla="*/ 40 h 43"/>
                <a:gd name="T12" fmla="*/ 0 w 42"/>
                <a:gd name="T13" fmla="*/ 15 h 43"/>
                <a:gd name="T14" fmla="*/ 1 w 42"/>
                <a:gd name="T15" fmla="*/ 4 h 43"/>
                <a:gd name="T16" fmla="*/ 5 w 42"/>
                <a:gd name="T17" fmla="*/ 1 h 43"/>
                <a:gd name="T18" fmla="*/ 8 w 42"/>
                <a:gd name="T19" fmla="*/ 5 h 43"/>
                <a:gd name="T20" fmla="*/ 8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8" y="7"/>
                  </a:moveTo>
                  <a:cubicBezTo>
                    <a:pt x="8" y="22"/>
                    <a:pt x="18" y="33"/>
                    <a:pt x="33" y="34"/>
                  </a:cubicBezTo>
                  <a:cubicBezTo>
                    <a:pt x="34" y="34"/>
                    <a:pt x="36" y="34"/>
                    <a:pt x="38" y="34"/>
                  </a:cubicBezTo>
                  <a:cubicBezTo>
                    <a:pt x="40" y="34"/>
                    <a:pt x="41" y="35"/>
                    <a:pt x="41" y="37"/>
                  </a:cubicBezTo>
                  <a:cubicBezTo>
                    <a:pt x="42" y="40"/>
                    <a:pt x="41" y="41"/>
                    <a:pt x="38" y="41"/>
                  </a:cubicBezTo>
                  <a:cubicBezTo>
                    <a:pt x="31" y="43"/>
                    <a:pt x="23" y="43"/>
                    <a:pt x="16" y="40"/>
                  </a:cubicBezTo>
                  <a:cubicBezTo>
                    <a:pt x="5" y="35"/>
                    <a:pt x="0" y="26"/>
                    <a:pt x="0" y="15"/>
                  </a:cubicBezTo>
                  <a:cubicBezTo>
                    <a:pt x="0" y="11"/>
                    <a:pt x="0" y="7"/>
                    <a:pt x="1" y="4"/>
                  </a:cubicBezTo>
                  <a:cubicBezTo>
                    <a:pt x="1" y="1"/>
                    <a:pt x="3" y="0"/>
                    <a:pt x="5" y="1"/>
                  </a:cubicBezTo>
                  <a:cubicBezTo>
                    <a:pt x="8" y="1"/>
                    <a:pt x="9" y="3"/>
                    <a:pt x="8" y="5"/>
                  </a:cubicBezTo>
                  <a:cubicBezTo>
                    <a:pt x="8" y="6"/>
                    <a:pt x="8" y="7"/>
                    <a:pt x="8"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80" name="Rectangle 76"/>
          <p:cNvSpPr txBox="1">
            <a:spLocks/>
          </p:cNvSpPr>
          <p:nvPr/>
        </p:nvSpPr>
        <p:spPr bwMode="gray">
          <a:xfrm>
            <a:off x="5574115" y="4927526"/>
            <a:ext cx="3430561" cy="683426"/>
          </a:xfrm>
          <a:prstGeom prst="rect">
            <a:avLst/>
          </a:prstGeom>
          <a:solidFill>
            <a:schemeClr val="accent5">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GB" sz="1600" dirty="0">
                <a:solidFill>
                  <a:schemeClr val="accent5">
                    <a:lumMod val="50000"/>
                  </a:schemeClr>
                </a:solidFill>
              </a:rPr>
              <a:t>Renewable energy sources</a:t>
            </a:r>
          </a:p>
        </p:txBody>
      </p:sp>
      <p:sp>
        <p:nvSpPr>
          <p:cNvPr id="481" name="Rectangle 76"/>
          <p:cNvSpPr txBox="1">
            <a:spLocks/>
          </p:cNvSpPr>
          <p:nvPr/>
        </p:nvSpPr>
        <p:spPr bwMode="gray">
          <a:xfrm>
            <a:off x="5375817" y="4927526"/>
            <a:ext cx="287372" cy="683426"/>
          </a:xfrm>
          <a:prstGeom prst="rect">
            <a:avLst/>
          </a:prstGeom>
          <a:solidFill>
            <a:schemeClr val="accent5"/>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11</a:t>
            </a:r>
            <a:endParaRPr lang="en-GB" b="1" dirty="0">
              <a:solidFill>
                <a:srgbClr val="FFFFFF"/>
              </a:solidFill>
              <a:latin typeface="+mj-lt"/>
            </a:endParaRPr>
          </a:p>
        </p:txBody>
      </p:sp>
      <p:grpSp>
        <p:nvGrpSpPr>
          <p:cNvPr id="482" name="Group 481"/>
          <p:cNvGrpSpPr/>
          <p:nvPr/>
        </p:nvGrpSpPr>
        <p:grpSpPr>
          <a:xfrm>
            <a:off x="5759083" y="5047583"/>
            <a:ext cx="666815" cy="443311"/>
            <a:chOff x="-2030413" y="6442076"/>
            <a:chExt cx="1143000" cy="746125"/>
          </a:xfrm>
          <a:solidFill>
            <a:schemeClr val="accent5">
              <a:lumMod val="50000"/>
            </a:schemeClr>
          </a:solidFill>
        </p:grpSpPr>
        <p:sp>
          <p:nvSpPr>
            <p:cNvPr id="483" name="Freeform 1452"/>
            <p:cNvSpPr>
              <a:spLocks/>
            </p:cNvSpPr>
            <p:nvPr/>
          </p:nvSpPr>
          <p:spPr bwMode="auto">
            <a:xfrm>
              <a:off x="-1727200" y="6799263"/>
              <a:ext cx="84138" cy="388938"/>
            </a:xfrm>
            <a:custGeom>
              <a:avLst/>
              <a:gdLst>
                <a:gd name="T0" fmla="*/ 2 w 84"/>
                <a:gd name="T1" fmla="*/ 387 h 387"/>
                <a:gd name="T2" fmla="*/ 0 w 84"/>
                <a:gd name="T3" fmla="*/ 378 h 387"/>
                <a:gd name="T4" fmla="*/ 4 w 84"/>
                <a:gd name="T5" fmla="*/ 313 h 387"/>
                <a:gd name="T6" fmla="*/ 5 w 84"/>
                <a:gd name="T7" fmla="*/ 271 h 387"/>
                <a:gd name="T8" fmla="*/ 8 w 84"/>
                <a:gd name="T9" fmla="*/ 193 h 387"/>
                <a:gd name="T10" fmla="*/ 11 w 84"/>
                <a:gd name="T11" fmla="*/ 134 h 387"/>
                <a:gd name="T12" fmla="*/ 16 w 84"/>
                <a:gd name="T13" fmla="*/ 40 h 387"/>
                <a:gd name="T14" fmla="*/ 18 w 84"/>
                <a:gd name="T15" fmla="*/ 0 h 387"/>
                <a:gd name="T16" fmla="*/ 40 w 84"/>
                <a:gd name="T17" fmla="*/ 5 h 387"/>
                <a:gd name="T18" fmla="*/ 50 w 84"/>
                <a:gd name="T19" fmla="*/ 19 h 387"/>
                <a:gd name="T20" fmla="*/ 65 w 84"/>
                <a:gd name="T21" fmla="*/ 46 h 387"/>
                <a:gd name="T22" fmla="*/ 70 w 84"/>
                <a:gd name="T23" fmla="*/ 62 h 387"/>
                <a:gd name="T24" fmla="*/ 72 w 84"/>
                <a:gd name="T25" fmla="*/ 119 h 387"/>
                <a:gd name="T26" fmla="*/ 74 w 84"/>
                <a:gd name="T27" fmla="*/ 175 h 387"/>
                <a:gd name="T28" fmla="*/ 77 w 84"/>
                <a:gd name="T29" fmla="*/ 232 h 387"/>
                <a:gd name="T30" fmla="*/ 80 w 84"/>
                <a:gd name="T31" fmla="*/ 284 h 387"/>
                <a:gd name="T32" fmla="*/ 83 w 84"/>
                <a:gd name="T33" fmla="*/ 351 h 387"/>
                <a:gd name="T34" fmla="*/ 84 w 84"/>
                <a:gd name="T35" fmla="*/ 387 h 387"/>
                <a:gd name="T36" fmla="*/ 2 w 84"/>
                <a:gd name="T37" fmla="*/ 38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387">
                  <a:moveTo>
                    <a:pt x="2" y="387"/>
                  </a:moveTo>
                  <a:cubicBezTo>
                    <a:pt x="1" y="384"/>
                    <a:pt x="0" y="381"/>
                    <a:pt x="0" y="378"/>
                  </a:cubicBezTo>
                  <a:cubicBezTo>
                    <a:pt x="1" y="356"/>
                    <a:pt x="2" y="335"/>
                    <a:pt x="4" y="313"/>
                  </a:cubicBezTo>
                  <a:cubicBezTo>
                    <a:pt x="4" y="299"/>
                    <a:pt x="5" y="285"/>
                    <a:pt x="5" y="271"/>
                  </a:cubicBezTo>
                  <a:cubicBezTo>
                    <a:pt x="6" y="245"/>
                    <a:pt x="7" y="219"/>
                    <a:pt x="8" y="193"/>
                  </a:cubicBezTo>
                  <a:cubicBezTo>
                    <a:pt x="9" y="174"/>
                    <a:pt x="10" y="154"/>
                    <a:pt x="11" y="134"/>
                  </a:cubicBezTo>
                  <a:cubicBezTo>
                    <a:pt x="13" y="103"/>
                    <a:pt x="15" y="71"/>
                    <a:pt x="16" y="40"/>
                  </a:cubicBezTo>
                  <a:cubicBezTo>
                    <a:pt x="17" y="27"/>
                    <a:pt x="18" y="14"/>
                    <a:pt x="18" y="0"/>
                  </a:cubicBezTo>
                  <a:cubicBezTo>
                    <a:pt x="26" y="2"/>
                    <a:pt x="34" y="2"/>
                    <a:pt x="40" y="5"/>
                  </a:cubicBezTo>
                  <a:cubicBezTo>
                    <a:pt x="44" y="8"/>
                    <a:pt x="47" y="14"/>
                    <a:pt x="50" y="19"/>
                  </a:cubicBezTo>
                  <a:cubicBezTo>
                    <a:pt x="55" y="28"/>
                    <a:pt x="60" y="37"/>
                    <a:pt x="65" y="46"/>
                  </a:cubicBezTo>
                  <a:cubicBezTo>
                    <a:pt x="67" y="51"/>
                    <a:pt x="69" y="57"/>
                    <a:pt x="70" y="62"/>
                  </a:cubicBezTo>
                  <a:cubicBezTo>
                    <a:pt x="71" y="81"/>
                    <a:pt x="71" y="100"/>
                    <a:pt x="72" y="119"/>
                  </a:cubicBezTo>
                  <a:cubicBezTo>
                    <a:pt x="72" y="138"/>
                    <a:pt x="73" y="157"/>
                    <a:pt x="74" y="175"/>
                  </a:cubicBezTo>
                  <a:cubicBezTo>
                    <a:pt x="75" y="194"/>
                    <a:pt x="76" y="213"/>
                    <a:pt x="77" y="232"/>
                  </a:cubicBezTo>
                  <a:cubicBezTo>
                    <a:pt x="78" y="249"/>
                    <a:pt x="79" y="266"/>
                    <a:pt x="80" y="284"/>
                  </a:cubicBezTo>
                  <a:cubicBezTo>
                    <a:pt x="81" y="306"/>
                    <a:pt x="82" y="329"/>
                    <a:pt x="83" y="351"/>
                  </a:cubicBezTo>
                  <a:cubicBezTo>
                    <a:pt x="83" y="363"/>
                    <a:pt x="84" y="375"/>
                    <a:pt x="84" y="387"/>
                  </a:cubicBezTo>
                  <a:cubicBezTo>
                    <a:pt x="57" y="387"/>
                    <a:pt x="30" y="387"/>
                    <a:pt x="2" y="3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4" name="Freeform 1453"/>
            <p:cNvSpPr>
              <a:spLocks/>
            </p:cNvSpPr>
            <p:nvPr/>
          </p:nvSpPr>
          <p:spPr bwMode="auto">
            <a:xfrm>
              <a:off x="-2030413" y="6731001"/>
              <a:ext cx="293688" cy="76200"/>
            </a:xfrm>
            <a:custGeom>
              <a:avLst/>
              <a:gdLst>
                <a:gd name="T0" fmla="*/ 0 w 293"/>
                <a:gd name="T1" fmla="*/ 2 h 76"/>
                <a:gd name="T2" fmla="*/ 8 w 293"/>
                <a:gd name="T3" fmla="*/ 1 h 76"/>
                <a:gd name="T4" fmla="*/ 278 w 293"/>
                <a:gd name="T5" fmla="*/ 0 h 76"/>
                <a:gd name="T6" fmla="*/ 286 w 293"/>
                <a:gd name="T7" fmla="*/ 8 h 76"/>
                <a:gd name="T8" fmla="*/ 292 w 293"/>
                <a:gd name="T9" fmla="*/ 41 h 76"/>
                <a:gd name="T10" fmla="*/ 290 w 293"/>
                <a:gd name="T11" fmla="*/ 47 h 76"/>
                <a:gd name="T12" fmla="*/ 264 w 293"/>
                <a:gd name="T13" fmla="*/ 69 h 76"/>
                <a:gd name="T14" fmla="*/ 242 w 293"/>
                <a:gd name="T15" fmla="*/ 70 h 76"/>
                <a:gd name="T16" fmla="*/ 156 w 293"/>
                <a:gd name="T17" fmla="*/ 53 h 76"/>
                <a:gd name="T18" fmla="*/ 84 w 293"/>
                <a:gd name="T19" fmla="*/ 39 h 76"/>
                <a:gd name="T20" fmla="*/ 26 w 293"/>
                <a:gd name="T21" fmla="*/ 27 h 76"/>
                <a:gd name="T22" fmla="*/ 0 w 293"/>
                <a:gd name="T23" fmla="*/ 22 h 76"/>
                <a:gd name="T24" fmla="*/ 0 w 293"/>
                <a:gd name="T25"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3" h="76">
                  <a:moveTo>
                    <a:pt x="0" y="2"/>
                  </a:moveTo>
                  <a:cubicBezTo>
                    <a:pt x="3" y="1"/>
                    <a:pt x="5" y="1"/>
                    <a:pt x="8" y="1"/>
                  </a:cubicBezTo>
                  <a:cubicBezTo>
                    <a:pt x="98" y="0"/>
                    <a:pt x="188" y="1"/>
                    <a:pt x="278" y="0"/>
                  </a:cubicBezTo>
                  <a:cubicBezTo>
                    <a:pt x="284" y="0"/>
                    <a:pt x="286" y="2"/>
                    <a:pt x="286" y="8"/>
                  </a:cubicBezTo>
                  <a:cubicBezTo>
                    <a:pt x="284" y="20"/>
                    <a:pt x="287" y="31"/>
                    <a:pt x="292" y="41"/>
                  </a:cubicBezTo>
                  <a:cubicBezTo>
                    <a:pt x="293" y="43"/>
                    <a:pt x="292" y="46"/>
                    <a:pt x="290" y="47"/>
                  </a:cubicBezTo>
                  <a:cubicBezTo>
                    <a:pt x="282" y="55"/>
                    <a:pt x="272" y="62"/>
                    <a:pt x="264" y="69"/>
                  </a:cubicBezTo>
                  <a:cubicBezTo>
                    <a:pt x="256" y="76"/>
                    <a:pt x="249" y="72"/>
                    <a:pt x="242" y="70"/>
                  </a:cubicBezTo>
                  <a:cubicBezTo>
                    <a:pt x="213" y="65"/>
                    <a:pt x="185" y="58"/>
                    <a:pt x="156" y="53"/>
                  </a:cubicBezTo>
                  <a:cubicBezTo>
                    <a:pt x="132" y="48"/>
                    <a:pt x="108" y="44"/>
                    <a:pt x="84" y="39"/>
                  </a:cubicBezTo>
                  <a:cubicBezTo>
                    <a:pt x="65" y="35"/>
                    <a:pt x="46" y="31"/>
                    <a:pt x="26" y="27"/>
                  </a:cubicBezTo>
                  <a:cubicBezTo>
                    <a:pt x="18" y="25"/>
                    <a:pt x="9" y="24"/>
                    <a:pt x="0" y="22"/>
                  </a:cubicBezTo>
                  <a:cubicBezTo>
                    <a:pt x="0" y="15"/>
                    <a:pt x="0" y="9"/>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5" name="Freeform 1454"/>
            <p:cNvSpPr>
              <a:spLocks/>
            </p:cNvSpPr>
            <p:nvPr/>
          </p:nvSpPr>
          <p:spPr bwMode="auto">
            <a:xfrm>
              <a:off x="-1693863" y="6442076"/>
              <a:ext cx="192088" cy="255588"/>
            </a:xfrm>
            <a:custGeom>
              <a:avLst/>
              <a:gdLst>
                <a:gd name="T0" fmla="*/ 176 w 191"/>
                <a:gd name="T1" fmla="*/ 0 h 255"/>
                <a:gd name="T2" fmla="*/ 191 w 191"/>
                <a:gd name="T3" fmla="*/ 12 h 255"/>
                <a:gd name="T4" fmla="*/ 49 w 191"/>
                <a:gd name="T5" fmla="*/ 255 h 255"/>
                <a:gd name="T6" fmla="*/ 11 w 191"/>
                <a:gd name="T7" fmla="*/ 240 h 255"/>
                <a:gd name="T8" fmla="*/ 6 w 191"/>
                <a:gd name="T9" fmla="*/ 235 h 255"/>
                <a:gd name="T10" fmla="*/ 0 w 191"/>
                <a:gd name="T11" fmla="*/ 200 h 255"/>
                <a:gd name="T12" fmla="*/ 4 w 191"/>
                <a:gd name="T13" fmla="*/ 192 h 255"/>
                <a:gd name="T14" fmla="*/ 48 w 191"/>
                <a:gd name="T15" fmla="*/ 141 h 255"/>
                <a:gd name="T16" fmla="*/ 106 w 191"/>
                <a:gd name="T17" fmla="*/ 76 h 255"/>
                <a:gd name="T18" fmla="*/ 161 w 191"/>
                <a:gd name="T19" fmla="*/ 13 h 255"/>
                <a:gd name="T20" fmla="*/ 173 w 191"/>
                <a:gd name="T21" fmla="*/ 0 h 255"/>
                <a:gd name="T22" fmla="*/ 176 w 191"/>
                <a:gd name="T2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255">
                  <a:moveTo>
                    <a:pt x="176" y="0"/>
                  </a:moveTo>
                  <a:cubicBezTo>
                    <a:pt x="181" y="4"/>
                    <a:pt x="186" y="8"/>
                    <a:pt x="191" y="12"/>
                  </a:cubicBezTo>
                  <a:cubicBezTo>
                    <a:pt x="144" y="93"/>
                    <a:pt x="97" y="174"/>
                    <a:pt x="49" y="255"/>
                  </a:cubicBezTo>
                  <a:cubicBezTo>
                    <a:pt x="38" y="246"/>
                    <a:pt x="25" y="241"/>
                    <a:pt x="11" y="240"/>
                  </a:cubicBezTo>
                  <a:cubicBezTo>
                    <a:pt x="9" y="240"/>
                    <a:pt x="6" y="237"/>
                    <a:pt x="6" y="235"/>
                  </a:cubicBezTo>
                  <a:cubicBezTo>
                    <a:pt x="4" y="223"/>
                    <a:pt x="2" y="211"/>
                    <a:pt x="0" y="200"/>
                  </a:cubicBezTo>
                  <a:cubicBezTo>
                    <a:pt x="0" y="197"/>
                    <a:pt x="2" y="194"/>
                    <a:pt x="4" y="192"/>
                  </a:cubicBezTo>
                  <a:cubicBezTo>
                    <a:pt x="18" y="175"/>
                    <a:pt x="33" y="158"/>
                    <a:pt x="48" y="141"/>
                  </a:cubicBezTo>
                  <a:cubicBezTo>
                    <a:pt x="67" y="119"/>
                    <a:pt x="87" y="98"/>
                    <a:pt x="106" y="76"/>
                  </a:cubicBezTo>
                  <a:cubicBezTo>
                    <a:pt x="124" y="55"/>
                    <a:pt x="142" y="34"/>
                    <a:pt x="161" y="13"/>
                  </a:cubicBezTo>
                  <a:cubicBezTo>
                    <a:pt x="165" y="9"/>
                    <a:pt x="169" y="4"/>
                    <a:pt x="173" y="0"/>
                  </a:cubicBezTo>
                  <a:cubicBezTo>
                    <a:pt x="174" y="0"/>
                    <a:pt x="175" y="0"/>
                    <a:pt x="17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6" name="Freeform 1455"/>
            <p:cNvSpPr>
              <a:spLocks/>
            </p:cNvSpPr>
            <p:nvPr/>
          </p:nvSpPr>
          <p:spPr bwMode="auto">
            <a:xfrm>
              <a:off x="-1290638" y="6918326"/>
              <a:ext cx="190500" cy="166688"/>
            </a:xfrm>
            <a:custGeom>
              <a:avLst/>
              <a:gdLst>
                <a:gd name="T0" fmla="*/ 0 w 190"/>
                <a:gd name="T1" fmla="*/ 23 h 166"/>
                <a:gd name="T2" fmla="*/ 7 w 190"/>
                <a:gd name="T3" fmla="*/ 20 h 166"/>
                <a:gd name="T4" fmla="*/ 59 w 190"/>
                <a:gd name="T5" fmla="*/ 11 h 166"/>
                <a:gd name="T6" fmla="*/ 117 w 190"/>
                <a:gd name="T7" fmla="*/ 1 h 166"/>
                <a:gd name="T8" fmla="*/ 122 w 190"/>
                <a:gd name="T9" fmla="*/ 4 h 166"/>
                <a:gd name="T10" fmla="*/ 155 w 190"/>
                <a:gd name="T11" fmla="*/ 60 h 166"/>
                <a:gd name="T12" fmla="*/ 185 w 190"/>
                <a:gd name="T13" fmla="*/ 111 h 166"/>
                <a:gd name="T14" fmla="*/ 190 w 190"/>
                <a:gd name="T15" fmla="*/ 120 h 166"/>
                <a:gd name="T16" fmla="*/ 77 w 190"/>
                <a:gd name="T17" fmla="*/ 166 h 166"/>
                <a:gd name="T18" fmla="*/ 0 w 190"/>
                <a:gd name="T19" fmla="*/ 2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66">
                  <a:moveTo>
                    <a:pt x="0" y="23"/>
                  </a:moveTo>
                  <a:cubicBezTo>
                    <a:pt x="2" y="22"/>
                    <a:pt x="5" y="21"/>
                    <a:pt x="7" y="20"/>
                  </a:cubicBezTo>
                  <a:cubicBezTo>
                    <a:pt x="24" y="17"/>
                    <a:pt x="42" y="14"/>
                    <a:pt x="59" y="11"/>
                  </a:cubicBezTo>
                  <a:cubicBezTo>
                    <a:pt x="79" y="8"/>
                    <a:pt x="98" y="4"/>
                    <a:pt x="117" y="1"/>
                  </a:cubicBezTo>
                  <a:cubicBezTo>
                    <a:pt x="118" y="0"/>
                    <a:pt x="121" y="2"/>
                    <a:pt x="122" y="4"/>
                  </a:cubicBezTo>
                  <a:cubicBezTo>
                    <a:pt x="133" y="22"/>
                    <a:pt x="144" y="42"/>
                    <a:pt x="155" y="60"/>
                  </a:cubicBezTo>
                  <a:cubicBezTo>
                    <a:pt x="165" y="77"/>
                    <a:pt x="175" y="94"/>
                    <a:pt x="185" y="111"/>
                  </a:cubicBezTo>
                  <a:cubicBezTo>
                    <a:pt x="187" y="114"/>
                    <a:pt x="188" y="116"/>
                    <a:pt x="190" y="120"/>
                  </a:cubicBezTo>
                  <a:cubicBezTo>
                    <a:pt x="152" y="136"/>
                    <a:pt x="115" y="151"/>
                    <a:pt x="77" y="166"/>
                  </a:cubicBezTo>
                  <a:cubicBezTo>
                    <a:pt x="51" y="119"/>
                    <a:pt x="26" y="71"/>
                    <a:pt x="0" y="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7" name="Freeform 1456"/>
            <p:cNvSpPr>
              <a:spLocks/>
            </p:cNvSpPr>
            <p:nvPr/>
          </p:nvSpPr>
          <p:spPr bwMode="auto">
            <a:xfrm>
              <a:off x="-1381125" y="6761163"/>
              <a:ext cx="198438" cy="155575"/>
            </a:xfrm>
            <a:custGeom>
              <a:avLst/>
              <a:gdLst>
                <a:gd name="T0" fmla="*/ 0 w 197"/>
                <a:gd name="T1" fmla="*/ 9 h 155"/>
                <a:gd name="T2" fmla="*/ 55 w 197"/>
                <a:gd name="T3" fmla="*/ 5 h 155"/>
                <a:gd name="T4" fmla="*/ 112 w 197"/>
                <a:gd name="T5" fmla="*/ 1 h 155"/>
                <a:gd name="T6" fmla="*/ 122 w 197"/>
                <a:gd name="T7" fmla="*/ 6 h 155"/>
                <a:gd name="T8" fmla="*/ 167 w 197"/>
                <a:gd name="T9" fmla="*/ 85 h 155"/>
                <a:gd name="T10" fmla="*/ 197 w 197"/>
                <a:gd name="T11" fmla="*/ 133 h 155"/>
                <a:gd name="T12" fmla="*/ 188 w 197"/>
                <a:gd name="T13" fmla="*/ 136 h 155"/>
                <a:gd name="T14" fmla="*/ 119 w 197"/>
                <a:gd name="T15" fmla="*/ 149 h 155"/>
                <a:gd name="T16" fmla="*/ 82 w 197"/>
                <a:gd name="T17" fmla="*/ 155 h 155"/>
                <a:gd name="T18" fmla="*/ 74 w 197"/>
                <a:gd name="T19" fmla="*/ 150 h 155"/>
                <a:gd name="T20" fmla="*/ 42 w 197"/>
                <a:gd name="T21" fmla="*/ 91 h 155"/>
                <a:gd name="T22" fmla="*/ 0 w 197"/>
                <a:gd name="T23" fmla="*/ 11 h 155"/>
                <a:gd name="T24" fmla="*/ 0 w 197"/>
                <a:gd name="T25" fmla="*/ 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55">
                  <a:moveTo>
                    <a:pt x="0" y="9"/>
                  </a:moveTo>
                  <a:cubicBezTo>
                    <a:pt x="19" y="7"/>
                    <a:pt x="37" y="6"/>
                    <a:pt x="55" y="5"/>
                  </a:cubicBezTo>
                  <a:cubicBezTo>
                    <a:pt x="74" y="4"/>
                    <a:pt x="93" y="2"/>
                    <a:pt x="112" y="1"/>
                  </a:cubicBezTo>
                  <a:cubicBezTo>
                    <a:pt x="117" y="0"/>
                    <a:pt x="119" y="2"/>
                    <a:pt x="122" y="6"/>
                  </a:cubicBezTo>
                  <a:cubicBezTo>
                    <a:pt x="137" y="33"/>
                    <a:pt x="152" y="59"/>
                    <a:pt x="167" y="85"/>
                  </a:cubicBezTo>
                  <a:cubicBezTo>
                    <a:pt x="177" y="101"/>
                    <a:pt x="187" y="117"/>
                    <a:pt x="197" y="133"/>
                  </a:cubicBezTo>
                  <a:cubicBezTo>
                    <a:pt x="194" y="134"/>
                    <a:pt x="191" y="135"/>
                    <a:pt x="188" y="136"/>
                  </a:cubicBezTo>
                  <a:cubicBezTo>
                    <a:pt x="165" y="140"/>
                    <a:pt x="142" y="144"/>
                    <a:pt x="119" y="149"/>
                  </a:cubicBezTo>
                  <a:cubicBezTo>
                    <a:pt x="107" y="151"/>
                    <a:pt x="94" y="153"/>
                    <a:pt x="82" y="155"/>
                  </a:cubicBezTo>
                  <a:cubicBezTo>
                    <a:pt x="79" y="155"/>
                    <a:pt x="76" y="154"/>
                    <a:pt x="74" y="150"/>
                  </a:cubicBezTo>
                  <a:cubicBezTo>
                    <a:pt x="64" y="130"/>
                    <a:pt x="53" y="111"/>
                    <a:pt x="42" y="91"/>
                  </a:cubicBezTo>
                  <a:cubicBezTo>
                    <a:pt x="28" y="64"/>
                    <a:pt x="14" y="38"/>
                    <a:pt x="0" y="11"/>
                  </a:cubicBezTo>
                  <a:cubicBezTo>
                    <a:pt x="0" y="11"/>
                    <a:pt x="0" y="10"/>
                    <a:pt x="0"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8" name="Freeform 1457"/>
            <p:cNvSpPr>
              <a:spLocks/>
            </p:cNvSpPr>
            <p:nvPr/>
          </p:nvSpPr>
          <p:spPr bwMode="auto">
            <a:xfrm>
              <a:off x="-1235075" y="6751638"/>
              <a:ext cx="184150" cy="139700"/>
            </a:xfrm>
            <a:custGeom>
              <a:avLst/>
              <a:gdLst>
                <a:gd name="T0" fmla="*/ 182 w 182"/>
                <a:gd name="T1" fmla="*/ 119 h 138"/>
                <a:gd name="T2" fmla="*/ 113 w 182"/>
                <a:gd name="T3" fmla="*/ 132 h 138"/>
                <a:gd name="T4" fmla="*/ 81 w 182"/>
                <a:gd name="T5" fmla="*/ 137 h 138"/>
                <a:gd name="T6" fmla="*/ 74 w 182"/>
                <a:gd name="T7" fmla="*/ 134 h 138"/>
                <a:gd name="T8" fmla="*/ 50 w 182"/>
                <a:gd name="T9" fmla="*/ 94 h 138"/>
                <a:gd name="T10" fmla="*/ 18 w 182"/>
                <a:gd name="T11" fmla="*/ 39 h 138"/>
                <a:gd name="T12" fmla="*/ 0 w 182"/>
                <a:gd name="T13" fmla="*/ 9 h 138"/>
                <a:gd name="T14" fmla="*/ 8 w 182"/>
                <a:gd name="T15" fmla="*/ 7 h 138"/>
                <a:gd name="T16" fmla="*/ 91 w 182"/>
                <a:gd name="T17" fmla="*/ 1 h 138"/>
                <a:gd name="T18" fmla="*/ 111 w 182"/>
                <a:gd name="T19" fmla="*/ 12 h 138"/>
                <a:gd name="T20" fmla="*/ 157 w 182"/>
                <a:gd name="T21" fmla="*/ 82 h 138"/>
                <a:gd name="T22" fmla="*/ 182 w 182"/>
                <a:gd name="T2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138">
                  <a:moveTo>
                    <a:pt x="182" y="119"/>
                  </a:moveTo>
                  <a:cubicBezTo>
                    <a:pt x="158" y="123"/>
                    <a:pt x="135" y="128"/>
                    <a:pt x="113" y="132"/>
                  </a:cubicBezTo>
                  <a:cubicBezTo>
                    <a:pt x="102" y="134"/>
                    <a:pt x="92" y="136"/>
                    <a:pt x="81" y="137"/>
                  </a:cubicBezTo>
                  <a:cubicBezTo>
                    <a:pt x="79" y="138"/>
                    <a:pt x="75" y="136"/>
                    <a:pt x="74" y="134"/>
                  </a:cubicBezTo>
                  <a:cubicBezTo>
                    <a:pt x="66" y="121"/>
                    <a:pt x="58" y="107"/>
                    <a:pt x="50" y="94"/>
                  </a:cubicBezTo>
                  <a:cubicBezTo>
                    <a:pt x="40" y="76"/>
                    <a:pt x="29" y="58"/>
                    <a:pt x="18" y="39"/>
                  </a:cubicBezTo>
                  <a:cubicBezTo>
                    <a:pt x="13" y="29"/>
                    <a:pt x="7" y="20"/>
                    <a:pt x="0" y="9"/>
                  </a:cubicBezTo>
                  <a:cubicBezTo>
                    <a:pt x="3" y="8"/>
                    <a:pt x="5" y="7"/>
                    <a:pt x="8" y="7"/>
                  </a:cubicBezTo>
                  <a:cubicBezTo>
                    <a:pt x="35" y="5"/>
                    <a:pt x="63" y="3"/>
                    <a:pt x="91" y="1"/>
                  </a:cubicBezTo>
                  <a:cubicBezTo>
                    <a:pt x="101" y="0"/>
                    <a:pt x="106" y="4"/>
                    <a:pt x="111" y="12"/>
                  </a:cubicBezTo>
                  <a:cubicBezTo>
                    <a:pt x="127" y="35"/>
                    <a:pt x="142" y="59"/>
                    <a:pt x="157" y="82"/>
                  </a:cubicBezTo>
                  <a:cubicBezTo>
                    <a:pt x="165" y="94"/>
                    <a:pt x="173" y="106"/>
                    <a:pt x="182" y="1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9" name="Freeform 1458"/>
            <p:cNvSpPr>
              <a:spLocks/>
            </p:cNvSpPr>
            <p:nvPr/>
          </p:nvSpPr>
          <p:spPr bwMode="auto">
            <a:xfrm>
              <a:off x="-1665288" y="6773863"/>
              <a:ext cx="160338" cy="274638"/>
            </a:xfrm>
            <a:custGeom>
              <a:avLst/>
              <a:gdLst>
                <a:gd name="T0" fmla="*/ 159 w 159"/>
                <a:gd name="T1" fmla="*/ 263 h 274"/>
                <a:gd name="T2" fmla="*/ 140 w 159"/>
                <a:gd name="T3" fmla="*/ 274 h 274"/>
                <a:gd name="T4" fmla="*/ 0 w 159"/>
                <a:gd name="T5" fmla="*/ 28 h 274"/>
                <a:gd name="T6" fmla="*/ 33 w 159"/>
                <a:gd name="T7" fmla="*/ 2 h 274"/>
                <a:gd name="T8" fmla="*/ 40 w 159"/>
                <a:gd name="T9" fmla="*/ 1 h 274"/>
                <a:gd name="T10" fmla="*/ 73 w 159"/>
                <a:gd name="T11" fmla="*/ 14 h 274"/>
                <a:gd name="T12" fmla="*/ 79 w 159"/>
                <a:gd name="T13" fmla="*/ 21 h 274"/>
                <a:gd name="T14" fmla="*/ 97 w 159"/>
                <a:gd name="T15" fmla="*/ 77 h 274"/>
                <a:gd name="T16" fmla="*/ 110 w 159"/>
                <a:gd name="T17" fmla="*/ 117 h 274"/>
                <a:gd name="T18" fmla="*/ 126 w 159"/>
                <a:gd name="T19" fmla="*/ 166 h 274"/>
                <a:gd name="T20" fmla="*/ 142 w 159"/>
                <a:gd name="T21" fmla="*/ 213 h 274"/>
                <a:gd name="T22" fmla="*/ 159 w 159"/>
                <a:gd name="T23" fmla="*/ 26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274">
                  <a:moveTo>
                    <a:pt x="159" y="263"/>
                  </a:moveTo>
                  <a:cubicBezTo>
                    <a:pt x="153" y="267"/>
                    <a:pt x="147" y="270"/>
                    <a:pt x="140" y="274"/>
                  </a:cubicBezTo>
                  <a:cubicBezTo>
                    <a:pt x="94" y="192"/>
                    <a:pt x="47" y="110"/>
                    <a:pt x="0" y="28"/>
                  </a:cubicBezTo>
                  <a:cubicBezTo>
                    <a:pt x="14" y="22"/>
                    <a:pt x="25" y="14"/>
                    <a:pt x="33" y="2"/>
                  </a:cubicBezTo>
                  <a:cubicBezTo>
                    <a:pt x="34" y="1"/>
                    <a:pt x="38" y="0"/>
                    <a:pt x="40" y="1"/>
                  </a:cubicBezTo>
                  <a:cubicBezTo>
                    <a:pt x="51" y="5"/>
                    <a:pt x="62" y="9"/>
                    <a:pt x="73" y="14"/>
                  </a:cubicBezTo>
                  <a:cubicBezTo>
                    <a:pt x="75" y="15"/>
                    <a:pt x="78" y="18"/>
                    <a:pt x="79" y="21"/>
                  </a:cubicBezTo>
                  <a:cubicBezTo>
                    <a:pt x="85" y="40"/>
                    <a:pt x="91" y="59"/>
                    <a:pt x="97" y="77"/>
                  </a:cubicBezTo>
                  <a:cubicBezTo>
                    <a:pt x="102" y="91"/>
                    <a:pt x="106" y="104"/>
                    <a:pt x="110" y="117"/>
                  </a:cubicBezTo>
                  <a:cubicBezTo>
                    <a:pt x="116" y="133"/>
                    <a:pt x="121" y="150"/>
                    <a:pt x="126" y="166"/>
                  </a:cubicBezTo>
                  <a:cubicBezTo>
                    <a:pt x="132" y="182"/>
                    <a:pt x="137" y="197"/>
                    <a:pt x="142" y="213"/>
                  </a:cubicBezTo>
                  <a:cubicBezTo>
                    <a:pt x="148" y="229"/>
                    <a:pt x="154" y="246"/>
                    <a:pt x="159" y="2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0" name="Freeform 1459"/>
            <p:cNvSpPr>
              <a:spLocks/>
            </p:cNvSpPr>
            <p:nvPr/>
          </p:nvSpPr>
          <p:spPr bwMode="auto">
            <a:xfrm>
              <a:off x="-1455738" y="6632576"/>
              <a:ext cx="179388" cy="114300"/>
            </a:xfrm>
            <a:custGeom>
              <a:avLst/>
              <a:gdLst>
                <a:gd name="T0" fmla="*/ 178 w 178"/>
                <a:gd name="T1" fmla="*/ 106 h 115"/>
                <a:gd name="T2" fmla="*/ 106 w 178"/>
                <a:gd name="T3" fmla="*/ 111 h 115"/>
                <a:gd name="T4" fmla="*/ 67 w 178"/>
                <a:gd name="T5" fmla="*/ 114 h 115"/>
                <a:gd name="T6" fmla="*/ 53 w 178"/>
                <a:gd name="T7" fmla="*/ 101 h 115"/>
                <a:gd name="T8" fmla="*/ 8 w 178"/>
                <a:gd name="T9" fmla="*/ 17 h 115"/>
                <a:gd name="T10" fmla="*/ 0 w 178"/>
                <a:gd name="T11" fmla="*/ 1 h 115"/>
                <a:gd name="T12" fmla="*/ 6 w 178"/>
                <a:gd name="T13" fmla="*/ 0 h 115"/>
                <a:gd name="T14" fmla="*/ 110 w 178"/>
                <a:gd name="T15" fmla="*/ 0 h 115"/>
                <a:gd name="T16" fmla="*/ 120 w 178"/>
                <a:gd name="T17" fmla="*/ 6 h 115"/>
                <a:gd name="T18" fmla="*/ 146 w 178"/>
                <a:gd name="T19" fmla="*/ 51 h 115"/>
                <a:gd name="T20" fmla="*/ 176 w 178"/>
                <a:gd name="T21" fmla="*/ 102 h 115"/>
                <a:gd name="T22" fmla="*/ 178 w 178"/>
                <a:gd name="T23" fmla="*/ 10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15">
                  <a:moveTo>
                    <a:pt x="178" y="106"/>
                  </a:moveTo>
                  <a:cubicBezTo>
                    <a:pt x="153" y="108"/>
                    <a:pt x="130" y="109"/>
                    <a:pt x="106" y="111"/>
                  </a:cubicBezTo>
                  <a:cubicBezTo>
                    <a:pt x="93" y="112"/>
                    <a:pt x="80" y="112"/>
                    <a:pt x="67" y="114"/>
                  </a:cubicBezTo>
                  <a:cubicBezTo>
                    <a:pt x="57" y="115"/>
                    <a:pt x="56" y="106"/>
                    <a:pt x="53" y="101"/>
                  </a:cubicBezTo>
                  <a:cubicBezTo>
                    <a:pt x="38" y="74"/>
                    <a:pt x="23" y="45"/>
                    <a:pt x="8" y="17"/>
                  </a:cubicBezTo>
                  <a:cubicBezTo>
                    <a:pt x="5" y="12"/>
                    <a:pt x="3" y="7"/>
                    <a:pt x="0" y="1"/>
                  </a:cubicBezTo>
                  <a:cubicBezTo>
                    <a:pt x="2" y="0"/>
                    <a:pt x="4" y="0"/>
                    <a:pt x="6" y="0"/>
                  </a:cubicBezTo>
                  <a:cubicBezTo>
                    <a:pt x="40" y="0"/>
                    <a:pt x="75" y="0"/>
                    <a:pt x="110" y="0"/>
                  </a:cubicBezTo>
                  <a:cubicBezTo>
                    <a:pt x="115" y="0"/>
                    <a:pt x="117" y="2"/>
                    <a:pt x="120" y="6"/>
                  </a:cubicBezTo>
                  <a:cubicBezTo>
                    <a:pt x="129" y="21"/>
                    <a:pt x="137" y="36"/>
                    <a:pt x="146" y="51"/>
                  </a:cubicBezTo>
                  <a:cubicBezTo>
                    <a:pt x="156" y="68"/>
                    <a:pt x="166" y="85"/>
                    <a:pt x="176" y="102"/>
                  </a:cubicBezTo>
                  <a:cubicBezTo>
                    <a:pt x="177" y="103"/>
                    <a:pt x="177" y="105"/>
                    <a:pt x="178" y="10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1" name="Freeform 1460"/>
            <p:cNvSpPr>
              <a:spLocks/>
            </p:cNvSpPr>
            <p:nvPr/>
          </p:nvSpPr>
          <p:spPr bwMode="auto">
            <a:xfrm>
              <a:off x="-1144588" y="6894513"/>
              <a:ext cx="169863" cy="134938"/>
            </a:xfrm>
            <a:custGeom>
              <a:avLst/>
              <a:gdLst>
                <a:gd name="T0" fmla="*/ 169 w 169"/>
                <a:gd name="T1" fmla="*/ 94 h 135"/>
                <a:gd name="T2" fmla="*/ 96 w 169"/>
                <a:gd name="T3" fmla="*/ 124 h 135"/>
                <a:gd name="T4" fmla="*/ 74 w 169"/>
                <a:gd name="T5" fmla="*/ 133 h 135"/>
                <a:gd name="T6" fmla="*/ 65 w 169"/>
                <a:gd name="T7" fmla="*/ 130 h 135"/>
                <a:gd name="T8" fmla="*/ 30 w 169"/>
                <a:gd name="T9" fmla="*/ 70 h 135"/>
                <a:gd name="T10" fmla="*/ 3 w 169"/>
                <a:gd name="T11" fmla="*/ 25 h 135"/>
                <a:gd name="T12" fmla="*/ 0 w 169"/>
                <a:gd name="T13" fmla="*/ 20 h 135"/>
                <a:gd name="T14" fmla="*/ 35 w 169"/>
                <a:gd name="T15" fmla="*/ 13 h 135"/>
                <a:gd name="T16" fmla="*/ 71 w 169"/>
                <a:gd name="T17" fmla="*/ 7 h 135"/>
                <a:gd name="T18" fmla="*/ 103 w 169"/>
                <a:gd name="T19" fmla="*/ 1 h 135"/>
                <a:gd name="T20" fmla="*/ 109 w 169"/>
                <a:gd name="T21" fmla="*/ 4 h 135"/>
                <a:gd name="T22" fmla="*/ 161 w 169"/>
                <a:gd name="T23" fmla="*/ 83 h 135"/>
                <a:gd name="T24" fmla="*/ 169 w 169"/>
                <a:gd name="T25" fmla="*/ 9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35">
                  <a:moveTo>
                    <a:pt x="169" y="94"/>
                  </a:moveTo>
                  <a:cubicBezTo>
                    <a:pt x="144" y="104"/>
                    <a:pt x="120" y="114"/>
                    <a:pt x="96" y="124"/>
                  </a:cubicBezTo>
                  <a:cubicBezTo>
                    <a:pt x="88" y="127"/>
                    <a:pt x="81" y="130"/>
                    <a:pt x="74" y="133"/>
                  </a:cubicBezTo>
                  <a:cubicBezTo>
                    <a:pt x="70" y="135"/>
                    <a:pt x="67" y="134"/>
                    <a:pt x="65" y="130"/>
                  </a:cubicBezTo>
                  <a:cubicBezTo>
                    <a:pt x="53" y="110"/>
                    <a:pt x="42" y="90"/>
                    <a:pt x="30" y="70"/>
                  </a:cubicBezTo>
                  <a:cubicBezTo>
                    <a:pt x="21" y="55"/>
                    <a:pt x="12" y="40"/>
                    <a:pt x="3" y="25"/>
                  </a:cubicBezTo>
                  <a:cubicBezTo>
                    <a:pt x="2" y="24"/>
                    <a:pt x="1" y="22"/>
                    <a:pt x="0" y="20"/>
                  </a:cubicBezTo>
                  <a:cubicBezTo>
                    <a:pt x="12" y="17"/>
                    <a:pt x="24" y="15"/>
                    <a:pt x="35" y="13"/>
                  </a:cubicBezTo>
                  <a:cubicBezTo>
                    <a:pt x="47" y="11"/>
                    <a:pt x="59" y="9"/>
                    <a:pt x="71" y="7"/>
                  </a:cubicBezTo>
                  <a:cubicBezTo>
                    <a:pt x="82" y="5"/>
                    <a:pt x="92" y="2"/>
                    <a:pt x="103" y="1"/>
                  </a:cubicBezTo>
                  <a:cubicBezTo>
                    <a:pt x="105" y="0"/>
                    <a:pt x="108" y="2"/>
                    <a:pt x="109" y="4"/>
                  </a:cubicBezTo>
                  <a:cubicBezTo>
                    <a:pt x="127" y="30"/>
                    <a:pt x="144" y="56"/>
                    <a:pt x="161" y="83"/>
                  </a:cubicBezTo>
                  <a:cubicBezTo>
                    <a:pt x="164" y="86"/>
                    <a:pt x="166" y="90"/>
                    <a:pt x="169" y="9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2" name="Freeform 1461"/>
            <p:cNvSpPr>
              <a:spLocks/>
            </p:cNvSpPr>
            <p:nvPr/>
          </p:nvSpPr>
          <p:spPr bwMode="auto">
            <a:xfrm>
              <a:off x="-1309688" y="6632576"/>
              <a:ext cx="161925" cy="103188"/>
            </a:xfrm>
            <a:custGeom>
              <a:avLst/>
              <a:gdLst>
                <a:gd name="T0" fmla="*/ 162 w 162"/>
                <a:gd name="T1" fmla="*/ 97 h 104"/>
                <a:gd name="T2" fmla="*/ 142 w 162"/>
                <a:gd name="T3" fmla="*/ 99 h 104"/>
                <a:gd name="T4" fmla="*/ 68 w 162"/>
                <a:gd name="T5" fmla="*/ 104 h 104"/>
                <a:gd name="T6" fmla="*/ 57 w 162"/>
                <a:gd name="T7" fmla="*/ 97 h 104"/>
                <a:gd name="T8" fmla="*/ 13 w 162"/>
                <a:gd name="T9" fmla="*/ 22 h 104"/>
                <a:gd name="T10" fmla="*/ 0 w 162"/>
                <a:gd name="T11" fmla="*/ 1 h 104"/>
                <a:gd name="T12" fmla="*/ 8 w 162"/>
                <a:gd name="T13" fmla="*/ 0 h 104"/>
                <a:gd name="T14" fmla="*/ 92 w 162"/>
                <a:gd name="T15" fmla="*/ 0 h 104"/>
                <a:gd name="T16" fmla="*/ 102 w 162"/>
                <a:gd name="T17" fmla="*/ 5 h 104"/>
                <a:gd name="T18" fmla="*/ 160 w 162"/>
                <a:gd name="T19" fmla="*/ 93 h 104"/>
                <a:gd name="T20" fmla="*/ 162 w 162"/>
                <a:gd name="T21"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104">
                  <a:moveTo>
                    <a:pt x="162" y="97"/>
                  </a:moveTo>
                  <a:cubicBezTo>
                    <a:pt x="155" y="98"/>
                    <a:pt x="148" y="99"/>
                    <a:pt x="142" y="99"/>
                  </a:cubicBezTo>
                  <a:cubicBezTo>
                    <a:pt x="117" y="101"/>
                    <a:pt x="93" y="102"/>
                    <a:pt x="68" y="104"/>
                  </a:cubicBezTo>
                  <a:cubicBezTo>
                    <a:pt x="63" y="104"/>
                    <a:pt x="60" y="102"/>
                    <a:pt x="57" y="97"/>
                  </a:cubicBezTo>
                  <a:cubicBezTo>
                    <a:pt x="42" y="72"/>
                    <a:pt x="28" y="47"/>
                    <a:pt x="13" y="22"/>
                  </a:cubicBezTo>
                  <a:cubicBezTo>
                    <a:pt x="9" y="15"/>
                    <a:pt x="5" y="9"/>
                    <a:pt x="0" y="1"/>
                  </a:cubicBezTo>
                  <a:cubicBezTo>
                    <a:pt x="4" y="1"/>
                    <a:pt x="6" y="0"/>
                    <a:pt x="8" y="0"/>
                  </a:cubicBezTo>
                  <a:cubicBezTo>
                    <a:pt x="36" y="0"/>
                    <a:pt x="64" y="0"/>
                    <a:pt x="92" y="0"/>
                  </a:cubicBezTo>
                  <a:cubicBezTo>
                    <a:pt x="95" y="0"/>
                    <a:pt x="100" y="2"/>
                    <a:pt x="102" y="5"/>
                  </a:cubicBezTo>
                  <a:cubicBezTo>
                    <a:pt x="121" y="34"/>
                    <a:pt x="141" y="63"/>
                    <a:pt x="160" y="93"/>
                  </a:cubicBezTo>
                  <a:cubicBezTo>
                    <a:pt x="161" y="94"/>
                    <a:pt x="161" y="95"/>
                    <a:pt x="162" y="9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3" name="Freeform 1462"/>
            <p:cNvSpPr>
              <a:spLocks/>
            </p:cNvSpPr>
            <p:nvPr/>
          </p:nvSpPr>
          <p:spPr bwMode="auto">
            <a:xfrm>
              <a:off x="-1100138" y="6745288"/>
              <a:ext cx="144463" cy="122238"/>
            </a:xfrm>
            <a:custGeom>
              <a:avLst/>
              <a:gdLst>
                <a:gd name="T0" fmla="*/ 0 w 144"/>
                <a:gd name="T1" fmla="*/ 6 h 121"/>
                <a:gd name="T2" fmla="*/ 46 w 144"/>
                <a:gd name="T3" fmla="*/ 2 h 121"/>
                <a:gd name="T4" fmla="*/ 65 w 144"/>
                <a:gd name="T5" fmla="*/ 1 h 121"/>
                <a:gd name="T6" fmla="*/ 76 w 144"/>
                <a:gd name="T7" fmla="*/ 6 h 121"/>
                <a:gd name="T8" fmla="*/ 114 w 144"/>
                <a:gd name="T9" fmla="*/ 65 h 121"/>
                <a:gd name="T10" fmla="*/ 139 w 144"/>
                <a:gd name="T11" fmla="*/ 102 h 121"/>
                <a:gd name="T12" fmla="*/ 144 w 144"/>
                <a:gd name="T13" fmla="*/ 109 h 121"/>
                <a:gd name="T14" fmla="*/ 124 w 144"/>
                <a:gd name="T15" fmla="*/ 112 h 121"/>
                <a:gd name="T16" fmla="*/ 80 w 144"/>
                <a:gd name="T17" fmla="*/ 120 h 121"/>
                <a:gd name="T18" fmla="*/ 73 w 144"/>
                <a:gd name="T19" fmla="*/ 117 h 121"/>
                <a:gd name="T20" fmla="*/ 2 w 144"/>
                <a:gd name="T21" fmla="*/ 10 h 121"/>
                <a:gd name="T22" fmla="*/ 0 w 144"/>
                <a:gd name="T23" fmla="*/ 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21">
                  <a:moveTo>
                    <a:pt x="0" y="6"/>
                  </a:moveTo>
                  <a:cubicBezTo>
                    <a:pt x="16" y="4"/>
                    <a:pt x="31" y="3"/>
                    <a:pt x="46" y="2"/>
                  </a:cubicBezTo>
                  <a:cubicBezTo>
                    <a:pt x="53" y="2"/>
                    <a:pt x="59" y="2"/>
                    <a:pt x="65" y="1"/>
                  </a:cubicBezTo>
                  <a:cubicBezTo>
                    <a:pt x="70" y="0"/>
                    <a:pt x="73" y="3"/>
                    <a:pt x="76" y="6"/>
                  </a:cubicBezTo>
                  <a:cubicBezTo>
                    <a:pt x="89" y="26"/>
                    <a:pt x="101" y="45"/>
                    <a:pt x="114" y="65"/>
                  </a:cubicBezTo>
                  <a:cubicBezTo>
                    <a:pt x="123" y="77"/>
                    <a:pt x="131" y="89"/>
                    <a:pt x="139" y="102"/>
                  </a:cubicBezTo>
                  <a:cubicBezTo>
                    <a:pt x="141" y="104"/>
                    <a:pt x="142" y="106"/>
                    <a:pt x="144" y="109"/>
                  </a:cubicBezTo>
                  <a:cubicBezTo>
                    <a:pt x="137" y="110"/>
                    <a:pt x="130" y="111"/>
                    <a:pt x="124" y="112"/>
                  </a:cubicBezTo>
                  <a:cubicBezTo>
                    <a:pt x="109" y="115"/>
                    <a:pt x="95" y="118"/>
                    <a:pt x="80" y="120"/>
                  </a:cubicBezTo>
                  <a:cubicBezTo>
                    <a:pt x="77" y="121"/>
                    <a:pt x="74" y="119"/>
                    <a:pt x="73" y="117"/>
                  </a:cubicBezTo>
                  <a:cubicBezTo>
                    <a:pt x="49" y="82"/>
                    <a:pt x="26" y="46"/>
                    <a:pt x="2" y="10"/>
                  </a:cubicBezTo>
                  <a:cubicBezTo>
                    <a:pt x="1" y="9"/>
                    <a:pt x="1" y="8"/>
                    <a:pt x="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4" name="Freeform 1463"/>
            <p:cNvSpPr>
              <a:spLocks/>
            </p:cNvSpPr>
            <p:nvPr/>
          </p:nvSpPr>
          <p:spPr bwMode="auto">
            <a:xfrm>
              <a:off x="-1179513" y="6632576"/>
              <a:ext cx="133350" cy="95250"/>
            </a:xfrm>
            <a:custGeom>
              <a:avLst/>
              <a:gdLst>
                <a:gd name="T0" fmla="*/ 133 w 133"/>
                <a:gd name="T1" fmla="*/ 90 h 96"/>
                <a:gd name="T2" fmla="*/ 117 w 133"/>
                <a:gd name="T3" fmla="*/ 92 h 96"/>
                <a:gd name="T4" fmla="*/ 68 w 133"/>
                <a:gd name="T5" fmla="*/ 95 h 96"/>
                <a:gd name="T6" fmla="*/ 54 w 133"/>
                <a:gd name="T7" fmla="*/ 84 h 96"/>
                <a:gd name="T8" fmla="*/ 3 w 133"/>
                <a:gd name="T9" fmla="*/ 7 h 96"/>
                <a:gd name="T10" fmla="*/ 0 w 133"/>
                <a:gd name="T11" fmla="*/ 0 h 96"/>
                <a:gd name="T12" fmla="*/ 71 w 133"/>
                <a:gd name="T13" fmla="*/ 0 h 96"/>
                <a:gd name="T14" fmla="*/ 75 w 133"/>
                <a:gd name="T15" fmla="*/ 2 h 96"/>
                <a:gd name="T16" fmla="*/ 133 w 133"/>
                <a:gd name="T17"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96">
                  <a:moveTo>
                    <a:pt x="133" y="90"/>
                  </a:moveTo>
                  <a:cubicBezTo>
                    <a:pt x="127" y="91"/>
                    <a:pt x="122" y="92"/>
                    <a:pt x="117" y="92"/>
                  </a:cubicBezTo>
                  <a:cubicBezTo>
                    <a:pt x="100" y="93"/>
                    <a:pt x="84" y="94"/>
                    <a:pt x="68" y="95"/>
                  </a:cubicBezTo>
                  <a:cubicBezTo>
                    <a:pt x="59" y="96"/>
                    <a:pt x="57" y="89"/>
                    <a:pt x="54" y="84"/>
                  </a:cubicBezTo>
                  <a:cubicBezTo>
                    <a:pt x="37" y="58"/>
                    <a:pt x="20" y="32"/>
                    <a:pt x="3" y="7"/>
                  </a:cubicBezTo>
                  <a:cubicBezTo>
                    <a:pt x="2" y="5"/>
                    <a:pt x="1" y="3"/>
                    <a:pt x="0" y="0"/>
                  </a:cubicBezTo>
                  <a:cubicBezTo>
                    <a:pt x="24" y="0"/>
                    <a:pt x="47" y="0"/>
                    <a:pt x="71" y="0"/>
                  </a:cubicBezTo>
                  <a:cubicBezTo>
                    <a:pt x="72" y="0"/>
                    <a:pt x="74" y="1"/>
                    <a:pt x="75" y="2"/>
                  </a:cubicBezTo>
                  <a:cubicBezTo>
                    <a:pt x="94" y="31"/>
                    <a:pt x="113" y="60"/>
                    <a:pt x="133" y="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5" name="Freeform 1464"/>
            <p:cNvSpPr>
              <a:spLocks/>
            </p:cNvSpPr>
            <p:nvPr/>
          </p:nvSpPr>
          <p:spPr bwMode="auto">
            <a:xfrm>
              <a:off x="-1011238" y="6875463"/>
              <a:ext cx="123825" cy="103188"/>
            </a:xfrm>
            <a:custGeom>
              <a:avLst/>
              <a:gdLst>
                <a:gd name="T0" fmla="*/ 0 w 122"/>
                <a:gd name="T1" fmla="*/ 14 h 103"/>
                <a:gd name="T2" fmla="*/ 12 w 122"/>
                <a:gd name="T3" fmla="*/ 11 h 103"/>
                <a:gd name="T4" fmla="*/ 63 w 122"/>
                <a:gd name="T5" fmla="*/ 2 h 103"/>
                <a:gd name="T6" fmla="*/ 73 w 122"/>
                <a:gd name="T7" fmla="*/ 7 h 103"/>
                <a:gd name="T8" fmla="*/ 117 w 122"/>
                <a:gd name="T9" fmla="*/ 72 h 103"/>
                <a:gd name="T10" fmla="*/ 122 w 122"/>
                <a:gd name="T11" fmla="*/ 78 h 103"/>
                <a:gd name="T12" fmla="*/ 59 w 122"/>
                <a:gd name="T13" fmla="*/ 103 h 103"/>
                <a:gd name="T14" fmla="*/ 30 w 122"/>
                <a:gd name="T15" fmla="*/ 59 h 103"/>
                <a:gd name="T16" fmla="*/ 0 w 122"/>
                <a:gd name="T1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03">
                  <a:moveTo>
                    <a:pt x="0" y="14"/>
                  </a:moveTo>
                  <a:cubicBezTo>
                    <a:pt x="5" y="13"/>
                    <a:pt x="8" y="11"/>
                    <a:pt x="12" y="11"/>
                  </a:cubicBezTo>
                  <a:cubicBezTo>
                    <a:pt x="29" y="8"/>
                    <a:pt x="46" y="5"/>
                    <a:pt x="63" y="2"/>
                  </a:cubicBezTo>
                  <a:cubicBezTo>
                    <a:pt x="69" y="0"/>
                    <a:pt x="71" y="3"/>
                    <a:pt x="73" y="7"/>
                  </a:cubicBezTo>
                  <a:cubicBezTo>
                    <a:pt x="88" y="29"/>
                    <a:pt x="102" y="51"/>
                    <a:pt x="117" y="72"/>
                  </a:cubicBezTo>
                  <a:cubicBezTo>
                    <a:pt x="118" y="74"/>
                    <a:pt x="119" y="75"/>
                    <a:pt x="122" y="78"/>
                  </a:cubicBezTo>
                  <a:cubicBezTo>
                    <a:pt x="101" y="86"/>
                    <a:pt x="80" y="95"/>
                    <a:pt x="59" y="103"/>
                  </a:cubicBezTo>
                  <a:cubicBezTo>
                    <a:pt x="50" y="88"/>
                    <a:pt x="40" y="74"/>
                    <a:pt x="30" y="59"/>
                  </a:cubicBezTo>
                  <a:cubicBezTo>
                    <a:pt x="20" y="44"/>
                    <a:pt x="11" y="30"/>
                    <a:pt x="0"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6" name="Freeform 1465"/>
            <p:cNvSpPr>
              <a:spLocks/>
            </p:cNvSpPr>
            <p:nvPr/>
          </p:nvSpPr>
          <p:spPr bwMode="auto">
            <a:xfrm>
              <a:off x="-1727200" y="6700838"/>
              <a:ext cx="85725" cy="84138"/>
            </a:xfrm>
            <a:custGeom>
              <a:avLst/>
              <a:gdLst>
                <a:gd name="T0" fmla="*/ 84 w 85"/>
                <a:gd name="T1" fmla="*/ 42 h 84"/>
                <a:gd name="T2" fmla="*/ 43 w 85"/>
                <a:gd name="T3" fmla="*/ 83 h 84"/>
                <a:gd name="T4" fmla="*/ 1 w 85"/>
                <a:gd name="T5" fmla="*/ 42 h 84"/>
                <a:gd name="T6" fmla="*/ 43 w 85"/>
                <a:gd name="T7" fmla="*/ 0 h 84"/>
                <a:gd name="T8" fmla="*/ 84 w 85"/>
                <a:gd name="T9" fmla="*/ 42 h 84"/>
              </a:gdLst>
              <a:ahLst/>
              <a:cxnLst>
                <a:cxn ang="0">
                  <a:pos x="T0" y="T1"/>
                </a:cxn>
                <a:cxn ang="0">
                  <a:pos x="T2" y="T3"/>
                </a:cxn>
                <a:cxn ang="0">
                  <a:pos x="T4" y="T5"/>
                </a:cxn>
                <a:cxn ang="0">
                  <a:pos x="T6" y="T7"/>
                </a:cxn>
                <a:cxn ang="0">
                  <a:pos x="T8" y="T9"/>
                </a:cxn>
              </a:cxnLst>
              <a:rect l="0" t="0" r="r" b="b"/>
              <a:pathLst>
                <a:path w="85" h="84">
                  <a:moveTo>
                    <a:pt x="84" y="42"/>
                  </a:moveTo>
                  <a:cubicBezTo>
                    <a:pt x="85" y="65"/>
                    <a:pt x="66" y="84"/>
                    <a:pt x="43" y="83"/>
                  </a:cubicBezTo>
                  <a:cubicBezTo>
                    <a:pt x="18" y="83"/>
                    <a:pt x="3" y="66"/>
                    <a:pt x="1" y="42"/>
                  </a:cubicBezTo>
                  <a:cubicBezTo>
                    <a:pt x="0" y="20"/>
                    <a:pt x="22" y="0"/>
                    <a:pt x="43" y="0"/>
                  </a:cubicBezTo>
                  <a:cubicBezTo>
                    <a:pt x="66" y="1"/>
                    <a:pt x="85" y="18"/>
                    <a:pt x="84"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97" name="Rectangle 76"/>
          <p:cNvSpPr txBox="1">
            <a:spLocks/>
          </p:cNvSpPr>
          <p:nvPr/>
        </p:nvSpPr>
        <p:spPr bwMode="gray">
          <a:xfrm>
            <a:off x="5663189" y="5684399"/>
            <a:ext cx="3341487" cy="683426"/>
          </a:xfrm>
          <a:prstGeom prst="rect">
            <a:avLst/>
          </a:prstGeom>
          <a:solidFill>
            <a:schemeClr val="accent5">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GB" sz="1600" dirty="0">
                <a:solidFill>
                  <a:schemeClr val="accent5">
                    <a:lumMod val="50000"/>
                  </a:schemeClr>
                </a:solidFill>
              </a:rPr>
              <a:t>Advanced energy storage and utilisation</a:t>
            </a:r>
          </a:p>
        </p:txBody>
      </p:sp>
      <p:sp>
        <p:nvSpPr>
          <p:cNvPr id="498" name="Rectangle 76"/>
          <p:cNvSpPr txBox="1">
            <a:spLocks/>
          </p:cNvSpPr>
          <p:nvPr/>
        </p:nvSpPr>
        <p:spPr bwMode="gray">
          <a:xfrm>
            <a:off x="5375817" y="5684399"/>
            <a:ext cx="287372" cy="683426"/>
          </a:xfrm>
          <a:prstGeom prst="rect">
            <a:avLst/>
          </a:prstGeom>
          <a:solidFill>
            <a:schemeClr val="accent5"/>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12</a:t>
            </a:r>
            <a:endParaRPr lang="en-GB" b="1" dirty="0">
              <a:solidFill>
                <a:srgbClr val="FFFFFF"/>
              </a:solidFill>
              <a:latin typeface="+mj-lt"/>
            </a:endParaRPr>
          </a:p>
        </p:txBody>
      </p:sp>
      <p:grpSp>
        <p:nvGrpSpPr>
          <p:cNvPr id="499" name="Group 498"/>
          <p:cNvGrpSpPr/>
          <p:nvPr/>
        </p:nvGrpSpPr>
        <p:grpSpPr>
          <a:xfrm>
            <a:off x="5810918" y="5939921"/>
            <a:ext cx="549395" cy="172384"/>
            <a:chOff x="-2576513" y="6108700"/>
            <a:chExt cx="922338" cy="284163"/>
          </a:xfrm>
        </p:grpSpPr>
        <p:sp>
          <p:nvSpPr>
            <p:cNvPr id="500" name="Freeform 1428"/>
            <p:cNvSpPr>
              <a:spLocks noEditPoints="1"/>
            </p:cNvSpPr>
            <p:nvPr/>
          </p:nvSpPr>
          <p:spPr bwMode="auto">
            <a:xfrm>
              <a:off x="-2576513" y="6108700"/>
              <a:ext cx="922338" cy="284163"/>
            </a:xfrm>
            <a:custGeom>
              <a:avLst/>
              <a:gdLst>
                <a:gd name="T0" fmla="*/ 325 w 1578"/>
                <a:gd name="T1" fmla="*/ 1 h 487"/>
                <a:gd name="T2" fmla="*/ 562 w 1578"/>
                <a:gd name="T3" fmla="*/ 0 h 487"/>
                <a:gd name="T4" fmla="*/ 1391 w 1578"/>
                <a:gd name="T5" fmla="*/ 0 h 487"/>
                <a:gd name="T6" fmla="*/ 1445 w 1578"/>
                <a:gd name="T7" fmla="*/ 11 h 487"/>
                <a:gd name="T8" fmla="*/ 1487 w 1578"/>
                <a:gd name="T9" fmla="*/ 35 h 487"/>
                <a:gd name="T10" fmla="*/ 1540 w 1578"/>
                <a:gd name="T11" fmla="*/ 96 h 487"/>
                <a:gd name="T12" fmla="*/ 1564 w 1578"/>
                <a:gd name="T13" fmla="*/ 149 h 487"/>
                <a:gd name="T14" fmla="*/ 1578 w 1578"/>
                <a:gd name="T15" fmla="*/ 214 h 487"/>
                <a:gd name="T16" fmla="*/ 1577 w 1578"/>
                <a:gd name="T17" fmla="*/ 270 h 487"/>
                <a:gd name="T18" fmla="*/ 1564 w 1578"/>
                <a:gd name="T19" fmla="*/ 337 h 487"/>
                <a:gd name="T20" fmla="*/ 1522 w 1578"/>
                <a:gd name="T21" fmla="*/ 416 h 487"/>
                <a:gd name="T22" fmla="*/ 1444 w 1578"/>
                <a:gd name="T23" fmla="*/ 475 h 487"/>
                <a:gd name="T24" fmla="*/ 1402 w 1578"/>
                <a:gd name="T25" fmla="*/ 484 h 487"/>
                <a:gd name="T26" fmla="*/ 160 w 1578"/>
                <a:gd name="T27" fmla="*/ 480 h 487"/>
                <a:gd name="T28" fmla="*/ 63 w 1578"/>
                <a:gd name="T29" fmla="*/ 421 h 487"/>
                <a:gd name="T30" fmla="*/ 21 w 1578"/>
                <a:gd name="T31" fmla="*/ 349 h 487"/>
                <a:gd name="T32" fmla="*/ 2 w 1578"/>
                <a:gd name="T33" fmla="*/ 273 h 487"/>
                <a:gd name="T34" fmla="*/ 7 w 1578"/>
                <a:gd name="T35" fmla="*/ 184 h 487"/>
                <a:gd name="T36" fmla="*/ 18 w 1578"/>
                <a:gd name="T37" fmla="*/ 140 h 487"/>
                <a:gd name="T38" fmla="*/ 40 w 1578"/>
                <a:gd name="T39" fmla="*/ 95 h 487"/>
                <a:gd name="T40" fmla="*/ 102 w 1578"/>
                <a:gd name="T41" fmla="*/ 29 h 487"/>
                <a:gd name="T42" fmla="*/ 174 w 1578"/>
                <a:gd name="T43" fmla="*/ 2 h 487"/>
                <a:gd name="T44" fmla="*/ 296 w 1578"/>
                <a:gd name="T45" fmla="*/ 455 h 487"/>
                <a:gd name="T46" fmla="*/ 585 w 1578"/>
                <a:gd name="T47" fmla="*/ 436 h 487"/>
                <a:gd name="T48" fmla="*/ 655 w 1578"/>
                <a:gd name="T49" fmla="*/ 356 h 487"/>
                <a:gd name="T50" fmla="*/ 670 w 1578"/>
                <a:gd name="T51" fmla="*/ 174 h 487"/>
                <a:gd name="T52" fmla="*/ 642 w 1578"/>
                <a:gd name="T53" fmla="*/ 104 h 487"/>
                <a:gd name="T54" fmla="*/ 576 w 1578"/>
                <a:gd name="T55" fmla="*/ 45 h 487"/>
                <a:gd name="T56" fmla="*/ 520 w 1578"/>
                <a:gd name="T57" fmla="*/ 30 h 487"/>
                <a:gd name="T58" fmla="*/ 290 w 1578"/>
                <a:gd name="T59" fmla="*/ 33 h 487"/>
                <a:gd name="T60" fmla="*/ 348 w 1578"/>
                <a:gd name="T61" fmla="*/ 101 h 487"/>
                <a:gd name="T62" fmla="*/ 383 w 1578"/>
                <a:gd name="T63" fmla="*/ 222 h 487"/>
                <a:gd name="T64" fmla="*/ 373 w 1578"/>
                <a:gd name="T65" fmla="*/ 323 h 487"/>
                <a:gd name="T66" fmla="*/ 349 w 1578"/>
                <a:gd name="T67" fmla="*/ 380 h 487"/>
                <a:gd name="T68" fmla="*/ 289 w 1578"/>
                <a:gd name="T69" fmla="*/ 454 h 487"/>
                <a:gd name="T70" fmla="*/ 350 w 1578"/>
                <a:gd name="T71" fmla="*/ 204 h 487"/>
                <a:gd name="T72" fmla="*/ 336 w 1578"/>
                <a:gd name="T73" fmla="*/ 147 h 487"/>
                <a:gd name="T74" fmla="*/ 308 w 1578"/>
                <a:gd name="T75" fmla="*/ 94 h 487"/>
                <a:gd name="T76" fmla="*/ 243 w 1578"/>
                <a:gd name="T77" fmla="*/ 41 h 487"/>
                <a:gd name="T78" fmla="*/ 168 w 1578"/>
                <a:gd name="T79" fmla="*/ 32 h 487"/>
                <a:gd name="T80" fmla="*/ 79 w 1578"/>
                <a:gd name="T81" fmla="*/ 92 h 487"/>
                <a:gd name="T82" fmla="*/ 38 w 1578"/>
                <a:gd name="T83" fmla="*/ 177 h 487"/>
                <a:gd name="T84" fmla="*/ 32 w 1578"/>
                <a:gd name="T85" fmla="*/ 257 h 487"/>
                <a:gd name="T86" fmla="*/ 55 w 1578"/>
                <a:gd name="T87" fmla="*/ 351 h 487"/>
                <a:gd name="T88" fmla="*/ 141 w 1578"/>
                <a:gd name="T89" fmla="*/ 443 h 487"/>
                <a:gd name="T90" fmla="*/ 270 w 1578"/>
                <a:gd name="T91" fmla="*/ 428 h 487"/>
                <a:gd name="T92" fmla="*/ 353 w 1578"/>
                <a:gd name="T93" fmla="*/ 273 h 487"/>
                <a:gd name="T94" fmla="*/ 1428 w 1578"/>
                <a:gd name="T95" fmla="*/ 50 h 487"/>
                <a:gd name="T96" fmla="*/ 1493 w 1578"/>
                <a:gd name="T97" fmla="*/ 124 h 487"/>
                <a:gd name="T98" fmla="*/ 1519 w 1578"/>
                <a:gd name="T99" fmla="*/ 200 h 487"/>
                <a:gd name="T100" fmla="*/ 1515 w 1578"/>
                <a:gd name="T101" fmla="*/ 304 h 487"/>
                <a:gd name="T102" fmla="*/ 1502 w 1578"/>
                <a:gd name="T103" fmla="*/ 345 h 487"/>
                <a:gd name="T104" fmla="*/ 1460 w 1578"/>
                <a:gd name="T105" fmla="*/ 416 h 487"/>
                <a:gd name="T106" fmla="*/ 1440 w 1578"/>
                <a:gd name="T107" fmla="*/ 444 h 487"/>
                <a:gd name="T108" fmla="*/ 1522 w 1578"/>
                <a:gd name="T109" fmla="*/ 359 h 487"/>
                <a:gd name="T110" fmla="*/ 1551 w 1578"/>
                <a:gd name="T111" fmla="*/ 239 h 487"/>
                <a:gd name="T112" fmla="*/ 1542 w 1578"/>
                <a:gd name="T113" fmla="*/ 174 h 487"/>
                <a:gd name="T114" fmla="*/ 1512 w 1578"/>
                <a:gd name="T115" fmla="*/ 109 h 487"/>
                <a:gd name="T116" fmla="*/ 1437 w 1578"/>
                <a:gd name="T117" fmla="*/ 41 h 487"/>
                <a:gd name="T118" fmla="*/ 1275 w 1578"/>
                <a:gd name="T119" fmla="*/ 257 h 487"/>
                <a:gd name="T120" fmla="*/ 1275 w 1578"/>
                <a:gd name="T121" fmla="*/ 23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8" h="487">
                  <a:moveTo>
                    <a:pt x="189" y="0"/>
                  </a:moveTo>
                  <a:cubicBezTo>
                    <a:pt x="232" y="0"/>
                    <a:pt x="275" y="0"/>
                    <a:pt x="318" y="0"/>
                  </a:cubicBezTo>
                  <a:cubicBezTo>
                    <a:pt x="321" y="0"/>
                    <a:pt x="323" y="1"/>
                    <a:pt x="325" y="1"/>
                  </a:cubicBezTo>
                  <a:cubicBezTo>
                    <a:pt x="381" y="1"/>
                    <a:pt x="437" y="1"/>
                    <a:pt x="493" y="1"/>
                  </a:cubicBezTo>
                  <a:cubicBezTo>
                    <a:pt x="495" y="1"/>
                    <a:pt x="497" y="0"/>
                    <a:pt x="500" y="0"/>
                  </a:cubicBezTo>
                  <a:cubicBezTo>
                    <a:pt x="520" y="0"/>
                    <a:pt x="541" y="0"/>
                    <a:pt x="562" y="0"/>
                  </a:cubicBezTo>
                  <a:cubicBezTo>
                    <a:pt x="568" y="0"/>
                    <a:pt x="573" y="1"/>
                    <a:pt x="579" y="1"/>
                  </a:cubicBezTo>
                  <a:cubicBezTo>
                    <a:pt x="846" y="1"/>
                    <a:pt x="1113" y="1"/>
                    <a:pt x="1380" y="1"/>
                  </a:cubicBezTo>
                  <a:cubicBezTo>
                    <a:pt x="1384" y="1"/>
                    <a:pt x="1387" y="0"/>
                    <a:pt x="1391" y="0"/>
                  </a:cubicBezTo>
                  <a:cubicBezTo>
                    <a:pt x="1394" y="0"/>
                    <a:pt x="1397" y="0"/>
                    <a:pt x="1400" y="0"/>
                  </a:cubicBezTo>
                  <a:cubicBezTo>
                    <a:pt x="1406" y="4"/>
                    <a:pt x="1413" y="0"/>
                    <a:pt x="1420" y="5"/>
                  </a:cubicBezTo>
                  <a:cubicBezTo>
                    <a:pt x="1427" y="10"/>
                    <a:pt x="1436" y="9"/>
                    <a:pt x="1445" y="11"/>
                  </a:cubicBezTo>
                  <a:cubicBezTo>
                    <a:pt x="1446" y="12"/>
                    <a:pt x="1447" y="13"/>
                    <a:pt x="1449" y="13"/>
                  </a:cubicBezTo>
                  <a:cubicBezTo>
                    <a:pt x="1455" y="17"/>
                    <a:pt x="1462" y="20"/>
                    <a:pt x="1469" y="24"/>
                  </a:cubicBezTo>
                  <a:cubicBezTo>
                    <a:pt x="1475" y="27"/>
                    <a:pt x="1482" y="30"/>
                    <a:pt x="1487" y="35"/>
                  </a:cubicBezTo>
                  <a:cubicBezTo>
                    <a:pt x="1497" y="43"/>
                    <a:pt x="1505" y="52"/>
                    <a:pt x="1514" y="61"/>
                  </a:cubicBezTo>
                  <a:cubicBezTo>
                    <a:pt x="1517" y="64"/>
                    <a:pt x="1521" y="67"/>
                    <a:pt x="1523" y="71"/>
                  </a:cubicBezTo>
                  <a:cubicBezTo>
                    <a:pt x="1529" y="79"/>
                    <a:pt x="1535" y="87"/>
                    <a:pt x="1540" y="96"/>
                  </a:cubicBezTo>
                  <a:cubicBezTo>
                    <a:pt x="1544" y="102"/>
                    <a:pt x="1548" y="109"/>
                    <a:pt x="1551" y="116"/>
                  </a:cubicBezTo>
                  <a:cubicBezTo>
                    <a:pt x="1553" y="121"/>
                    <a:pt x="1553" y="126"/>
                    <a:pt x="1556" y="130"/>
                  </a:cubicBezTo>
                  <a:cubicBezTo>
                    <a:pt x="1560" y="136"/>
                    <a:pt x="1564" y="142"/>
                    <a:pt x="1564" y="149"/>
                  </a:cubicBezTo>
                  <a:cubicBezTo>
                    <a:pt x="1564" y="150"/>
                    <a:pt x="1564" y="151"/>
                    <a:pt x="1564" y="152"/>
                  </a:cubicBezTo>
                  <a:cubicBezTo>
                    <a:pt x="1571" y="159"/>
                    <a:pt x="1569" y="169"/>
                    <a:pt x="1572" y="177"/>
                  </a:cubicBezTo>
                  <a:cubicBezTo>
                    <a:pt x="1576" y="189"/>
                    <a:pt x="1576" y="202"/>
                    <a:pt x="1578" y="214"/>
                  </a:cubicBezTo>
                  <a:cubicBezTo>
                    <a:pt x="1578" y="214"/>
                    <a:pt x="1578" y="214"/>
                    <a:pt x="1578" y="215"/>
                  </a:cubicBezTo>
                  <a:cubicBezTo>
                    <a:pt x="1578" y="232"/>
                    <a:pt x="1578" y="250"/>
                    <a:pt x="1578" y="268"/>
                  </a:cubicBezTo>
                  <a:cubicBezTo>
                    <a:pt x="1578" y="268"/>
                    <a:pt x="1577" y="269"/>
                    <a:pt x="1577" y="270"/>
                  </a:cubicBezTo>
                  <a:cubicBezTo>
                    <a:pt x="1576" y="283"/>
                    <a:pt x="1574" y="297"/>
                    <a:pt x="1572" y="310"/>
                  </a:cubicBezTo>
                  <a:cubicBezTo>
                    <a:pt x="1572" y="311"/>
                    <a:pt x="1573" y="313"/>
                    <a:pt x="1572" y="313"/>
                  </a:cubicBezTo>
                  <a:cubicBezTo>
                    <a:pt x="1565" y="320"/>
                    <a:pt x="1569" y="329"/>
                    <a:pt x="1564" y="337"/>
                  </a:cubicBezTo>
                  <a:cubicBezTo>
                    <a:pt x="1560" y="345"/>
                    <a:pt x="1558" y="354"/>
                    <a:pt x="1554" y="363"/>
                  </a:cubicBezTo>
                  <a:cubicBezTo>
                    <a:pt x="1551" y="370"/>
                    <a:pt x="1545" y="376"/>
                    <a:pt x="1543" y="384"/>
                  </a:cubicBezTo>
                  <a:cubicBezTo>
                    <a:pt x="1539" y="397"/>
                    <a:pt x="1529" y="405"/>
                    <a:pt x="1522" y="416"/>
                  </a:cubicBezTo>
                  <a:cubicBezTo>
                    <a:pt x="1515" y="426"/>
                    <a:pt x="1505" y="435"/>
                    <a:pt x="1494" y="443"/>
                  </a:cubicBezTo>
                  <a:cubicBezTo>
                    <a:pt x="1485" y="450"/>
                    <a:pt x="1478" y="458"/>
                    <a:pt x="1467" y="462"/>
                  </a:cubicBezTo>
                  <a:cubicBezTo>
                    <a:pt x="1459" y="465"/>
                    <a:pt x="1452" y="471"/>
                    <a:pt x="1444" y="475"/>
                  </a:cubicBezTo>
                  <a:cubicBezTo>
                    <a:pt x="1436" y="477"/>
                    <a:pt x="1427" y="478"/>
                    <a:pt x="1419" y="480"/>
                  </a:cubicBezTo>
                  <a:cubicBezTo>
                    <a:pt x="1418" y="480"/>
                    <a:pt x="1417" y="479"/>
                    <a:pt x="1417" y="480"/>
                  </a:cubicBezTo>
                  <a:cubicBezTo>
                    <a:pt x="1413" y="487"/>
                    <a:pt x="1407" y="484"/>
                    <a:pt x="1402" y="484"/>
                  </a:cubicBezTo>
                  <a:cubicBezTo>
                    <a:pt x="1009" y="484"/>
                    <a:pt x="617" y="484"/>
                    <a:pt x="225" y="484"/>
                  </a:cubicBezTo>
                  <a:cubicBezTo>
                    <a:pt x="214" y="484"/>
                    <a:pt x="202" y="484"/>
                    <a:pt x="191" y="484"/>
                  </a:cubicBezTo>
                  <a:cubicBezTo>
                    <a:pt x="181" y="483"/>
                    <a:pt x="171" y="484"/>
                    <a:pt x="160" y="480"/>
                  </a:cubicBezTo>
                  <a:cubicBezTo>
                    <a:pt x="151" y="477"/>
                    <a:pt x="140" y="476"/>
                    <a:pt x="131" y="471"/>
                  </a:cubicBezTo>
                  <a:cubicBezTo>
                    <a:pt x="118" y="465"/>
                    <a:pt x="105" y="459"/>
                    <a:pt x="95" y="451"/>
                  </a:cubicBezTo>
                  <a:cubicBezTo>
                    <a:pt x="83" y="443"/>
                    <a:pt x="72" y="432"/>
                    <a:pt x="63" y="421"/>
                  </a:cubicBezTo>
                  <a:cubicBezTo>
                    <a:pt x="54" y="411"/>
                    <a:pt x="46" y="399"/>
                    <a:pt x="39" y="387"/>
                  </a:cubicBezTo>
                  <a:cubicBezTo>
                    <a:pt x="35" y="382"/>
                    <a:pt x="34" y="374"/>
                    <a:pt x="30" y="369"/>
                  </a:cubicBezTo>
                  <a:cubicBezTo>
                    <a:pt x="25" y="363"/>
                    <a:pt x="23" y="356"/>
                    <a:pt x="21" y="349"/>
                  </a:cubicBezTo>
                  <a:cubicBezTo>
                    <a:pt x="19" y="343"/>
                    <a:pt x="17" y="338"/>
                    <a:pt x="16" y="333"/>
                  </a:cubicBezTo>
                  <a:cubicBezTo>
                    <a:pt x="13" y="327"/>
                    <a:pt x="10" y="321"/>
                    <a:pt x="9" y="315"/>
                  </a:cubicBezTo>
                  <a:cubicBezTo>
                    <a:pt x="6" y="301"/>
                    <a:pt x="4" y="287"/>
                    <a:pt x="2" y="273"/>
                  </a:cubicBezTo>
                  <a:cubicBezTo>
                    <a:pt x="2" y="273"/>
                    <a:pt x="2" y="272"/>
                    <a:pt x="1" y="272"/>
                  </a:cubicBezTo>
                  <a:cubicBezTo>
                    <a:pt x="1" y="253"/>
                    <a:pt x="1" y="234"/>
                    <a:pt x="1" y="215"/>
                  </a:cubicBezTo>
                  <a:cubicBezTo>
                    <a:pt x="5" y="205"/>
                    <a:pt x="0" y="194"/>
                    <a:pt x="7" y="184"/>
                  </a:cubicBezTo>
                  <a:cubicBezTo>
                    <a:pt x="10" y="180"/>
                    <a:pt x="10" y="173"/>
                    <a:pt x="12" y="168"/>
                  </a:cubicBezTo>
                  <a:cubicBezTo>
                    <a:pt x="14" y="159"/>
                    <a:pt x="15" y="150"/>
                    <a:pt x="17" y="142"/>
                  </a:cubicBezTo>
                  <a:cubicBezTo>
                    <a:pt x="18" y="141"/>
                    <a:pt x="18" y="140"/>
                    <a:pt x="18" y="140"/>
                  </a:cubicBezTo>
                  <a:cubicBezTo>
                    <a:pt x="21" y="136"/>
                    <a:pt x="25" y="132"/>
                    <a:pt x="25" y="128"/>
                  </a:cubicBezTo>
                  <a:cubicBezTo>
                    <a:pt x="26" y="118"/>
                    <a:pt x="32" y="111"/>
                    <a:pt x="36" y="103"/>
                  </a:cubicBezTo>
                  <a:cubicBezTo>
                    <a:pt x="37" y="100"/>
                    <a:pt x="38" y="98"/>
                    <a:pt x="40" y="95"/>
                  </a:cubicBezTo>
                  <a:cubicBezTo>
                    <a:pt x="45" y="88"/>
                    <a:pt x="50" y="81"/>
                    <a:pt x="56" y="75"/>
                  </a:cubicBezTo>
                  <a:cubicBezTo>
                    <a:pt x="66" y="64"/>
                    <a:pt x="75" y="53"/>
                    <a:pt x="86" y="42"/>
                  </a:cubicBezTo>
                  <a:cubicBezTo>
                    <a:pt x="90" y="37"/>
                    <a:pt x="96" y="33"/>
                    <a:pt x="102" y="29"/>
                  </a:cubicBezTo>
                  <a:cubicBezTo>
                    <a:pt x="108" y="25"/>
                    <a:pt x="115" y="22"/>
                    <a:pt x="121" y="19"/>
                  </a:cubicBezTo>
                  <a:cubicBezTo>
                    <a:pt x="129" y="15"/>
                    <a:pt x="137" y="12"/>
                    <a:pt x="145" y="10"/>
                  </a:cubicBezTo>
                  <a:cubicBezTo>
                    <a:pt x="154" y="7"/>
                    <a:pt x="164" y="4"/>
                    <a:pt x="174" y="2"/>
                  </a:cubicBezTo>
                  <a:cubicBezTo>
                    <a:pt x="179" y="0"/>
                    <a:pt x="184" y="0"/>
                    <a:pt x="189" y="0"/>
                  </a:cubicBezTo>
                  <a:close/>
                  <a:moveTo>
                    <a:pt x="289" y="454"/>
                  </a:moveTo>
                  <a:cubicBezTo>
                    <a:pt x="292" y="455"/>
                    <a:pt x="294" y="455"/>
                    <a:pt x="296" y="455"/>
                  </a:cubicBezTo>
                  <a:cubicBezTo>
                    <a:pt x="363" y="455"/>
                    <a:pt x="430" y="455"/>
                    <a:pt x="497" y="455"/>
                  </a:cubicBezTo>
                  <a:cubicBezTo>
                    <a:pt x="514" y="455"/>
                    <a:pt x="530" y="456"/>
                    <a:pt x="546" y="451"/>
                  </a:cubicBezTo>
                  <a:cubicBezTo>
                    <a:pt x="559" y="447"/>
                    <a:pt x="573" y="444"/>
                    <a:pt x="585" y="436"/>
                  </a:cubicBezTo>
                  <a:cubicBezTo>
                    <a:pt x="594" y="430"/>
                    <a:pt x="603" y="424"/>
                    <a:pt x="611" y="416"/>
                  </a:cubicBezTo>
                  <a:cubicBezTo>
                    <a:pt x="621" y="406"/>
                    <a:pt x="629" y="394"/>
                    <a:pt x="638" y="383"/>
                  </a:cubicBezTo>
                  <a:cubicBezTo>
                    <a:pt x="644" y="374"/>
                    <a:pt x="650" y="365"/>
                    <a:pt x="655" y="356"/>
                  </a:cubicBezTo>
                  <a:cubicBezTo>
                    <a:pt x="659" y="347"/>
                    <a:pt x="662" y="337"/>
                    <a:pt x="665" y="327"/>
                  </a:cubicBezTo>
                  <a:cubicBezTo>
                    <a:pt x="669" y="314"/>
                    <a:pt x="676" y="300"/>
                    <a:pt x="676" y="286"/>
                  </a:cubicBezTo>
                  <a:cubicBezTo>
                    <a:pt x="679" y="248"/>
                    <a:pt x="683" y="211"/>
                    <a:pt x="670" y="174"/>
                  </a:cubicBezTo>
                  <a:cubicBezTo>
                    <a:pt x="667" y="167"/>
                    <a:pt x="666" y="160"/>
                    <a:pt x="664" y="152"/>
                  </a:cubicBezTo>
                  <a:cubicBezTo>
                    <a:pt x="662" y="147"/>
                    <a:pt x="661" y="142"/>
                    <a:pt x="659" y="138"/>
                  </a:cubicBezTo>
                  <a:cubicBezTo>
                    <a:pt x="654" y="127"/>
                    <a:pt x="648" y="115"/>
                    <a:pt x="642" y="104"/>
                  </a:cubicBezTo>
                  <a:cubicBezTo>
                    <a:pt x="636" y="96"/>
                    <a:pt x="630" y="88"/>
                    <a:pt x="622" y="81"/>
                  </a:cubicBezTo>
                  <a:cubicBezTo>
                    <a:pt x="614" y="72"/>
                    <a:pt x="605" y="65"/>
                    <a:pt x="596" y="58"/>
                  </a:cubicBezTo>
                  <a:cubicBezTo>
                    <a:pt x="590" y="53"/>
                    <a:pt x="583" y="49"/>
                    <a:pt x="576" y="45"/>
                  </a:cubicBezTo>
                  <a:cubicBezTo>
                    <a:pt x="571" y="42"/>
                    <a:pt x="565" y="41"/>
                    <a:pt x="559" y="39"/>
                  </a:cubicBezTo>
                  <a:cubicBezTo>
                    <a:pt x="553" y="36"/>
                    <a:pt x="547" y="33"/>
                    <a:pt x="540" y="32"/>
                  </a:cubicBezTo>
                  <a:cubicBezTo>
                    <a:pt x="534" y="31"/>
                    <a:pt x="527" y="30"/>
                    <a:pt x="520" y="30"/>
                  </a:cubicBezTo>
                  <a:cubicBezTo>
                    <a:pt x="446" y="30"/>
                    <a:pt x="371" y="30"/>
                    <a:pt x="296" y="30"/>
                  </a:cubicBezTo>
                  <a:cubicBezTo>
                    <a:pt x="295" y="30"/>
                    <a:pt x="294" y="30"/>
                    <a:pt x="293" y="30"/>
                  </a:cubicBezTo>
                  <a:cubicBezTo>
                    <a:pt x="292" y="31"/>
                    <a:pt x="290" y="32"/>
                    <a:pt x="290" y="33"/>
                  </a:cubicBezTo>
                  <a:cubicBezTo>
                    <a:pt x="289" y="34"/>
                    <a:pt x="291" y="36"/>
                    <a:pt x="292" y="37"/>
                  </a:cubicBezTo>
                  <a:cubicBezTo>
                    <a:pt x="302" y="46"/>
                    <a:pt x="313" y="55"/>
                    <a:pt x="322" y="65"/>
                  </a:cubicBezTo>
                  <a:cubicBezTo>
                    <a:pt x="332" y="76"/>
                    <a:pt x="341" y="88"/>
                    <a:pt x="348" y="101"/>
                  </a:cubicBezTo>
                  <a:cubicBezTo>
                    <a:pt x="356" y="117"/>
                    <a:pt x="363" y="134"/>
                    <a:pt x="370" y="151"/>
                  </a:cubicBezTo>
                  <a:cubicBezTo>
                    <a:pt x="374" y="161"/>
                    <a:pt x="377" y="172"/>
                    <a:pt x="378" y="182"/>
                  </a:cubicBezTo>
                  <a:cubicBezTo>
                    <a:pt x="381" y="196"/>
                    <a:pt x="383" y="209"/>
                    <a:pt x="383" y="222"/>
                  </a:cubicBezTo>
                  <a:cubicBezTo>
                    <a:pt x="383" y="241"/>
                    <a:pt x="385" y="259"/>
                    <a:pt x="380" y="278"/>
                  </a:cubicBezTo>
                  <a:cubicBezTo>
                    <a:pt x="377" y="292"/>
                    <a:pt x="376" y="306"/>
                    <a:pt x="374" y="320"/>
                  </a:cubicBezTo>
                  <a:cubicBezTo>
                    <a:pt x="374" y="321"/>
                    <a:pt x="374" y="322"/>
                    <a:pt x="373" y="323"/>
                  </a:cubicBezTo>
                  <a:cubicBezTo>
                    <a:pt x="371" y="330"/>
                    <a:pt x="369" y="336"/>
                    <a:pt x="366" y="343"/>
                  </a:cubicBezTo>
                  <a:cubicBezTo>
                    <a:pt x="364" y="350"/>
                    <a:pt x="361" y="357"/>
                    <a:pt x="358" y="363"/>
                  </a:cubicBezTo>
                  <a:cubicBezTo>
                    <a:pt x="355" y="369"/>
                    <a:pt x="352" y="374"/>
                    <a:pt x="349" y="380"/>
                  </a:cubicBezTo>
                  <a:cubicBezTo>
                    <a:pt x="343" y="389"/>
                    <a:pt x="340" y="399"/>
                    <a:pt x="333" y="407"/>
                  </a:cubicBezTo>
                  <a:cubicBezTo>
                    <a:pt x="320" y="422"/>
                    <a:pt x="305" y="435"/>
                    <a:pt x="291" y="449"/>
                  </a:cubicBezTo>
                  <a:cubicBezTo>
                    <a:pt x="290" y="450"/>
                    <a:pt x="290" y="452"/>
                    <a:pt x="289" y="454"/>
                  </a:cubicBezTo>
                  <a:close/>
                  <a:moveTo>
                    <a:pt x="354" y="243"/>
                  </a:moveTo>
                  <a:cubicBezTo>
                    <a:pt x="355" y="243"/>
                    <a:pt x="355" y="243"/>
                    <a:pt x="356" y="243"/>
                  </a:cubicBezTo>
                  <a:cubicBezTo>
                    <a:pt x="354" y="230"/>
                    <a:pt x="352" y="217"/>
                    <a:pt x="350" y="204"/>
                  </a:cubicBezTo>
                  <a:cubicBezTo>
                    <a:pt x="348" y="193"/>
                    <a:pt x="346" y="182"/>
                    <a:pt x="344" y="171"/>
                  </a:cubicBezTo>
                  <a:cubicBezTo>
                    <a:pt x="344" y="170"/>
                    <a:pt x="344" y="170"/>
                    <a:pt x="344" y="169"/>
                  </a:cubicBezTo>
                  <a:cubicBezTo>
                    <a:pt x="341" y="162"/>
                    <a:pt x="338" y="154"/>
                    <a:pt x="336" y="147"/>
                  </a:cubicBezTo>
                  <a:cubicBezTo>
                    <a:pt x="334" y="142"/>
                    <a:pt x="332" y="137"/>
                    <a:pt x="329" y="132"/>
                  </a:cubicBezTo>
                  <a:cubicBezTo>
                    <a:pt x="326" y="125"/>
                    <a:pt x="322" y="119"/>
                    <a:pt x="318" y="112"/>
                  </a:cubicBezTo>
                  <a:cubicBezTo>
                    <a:pt x="315" y="106"/>
                    <a:pt x="312" y="99"/>
                    <a:pt x="308" y="94"/>
                  </a:cubicBezTo>
                  <a:cubicBezTo>
                    <a:pt x="302" y="87"/>
                    <a:pt x="295" y="80"/>
                    <a:pt x="288" y="73"/>
                  </a:cubicBezTo>
                  <a:cubicBezTo>
                    <a:pt x="281" y="66"/>
                    <a:pt x="274" y="60"/>
                    <a:pt x="266" y="54"/>
                  </a:cubicBezTo>
                  <a:cubicBezTo>
                    <a:pt x="259" y="49"/>
                    <a:pt x="251" y="45"/>
                    <a:pt x="243" y="41"/>
                  </a:cubicBezTo>
                  <a:cubicBezTo>
                    <a:pt x="239" y="39"/>
                    <a:pt x="235" y="37"/>
                    <a:pt x="231" y="36"/>
                  </a:cubicBezTo>
                  <a:cubicBezTo>
                    <a:pt x="223" y="34"/>
                    <a:pt x="215" y="32"/>
                    <a:pt x="206" y="31"/>
                  </a:cubicBezTo>
                  <a:cubicBezTo>
                    <a:pt x="193" y="31"/>
                    <a:pt x="180" y="30"/>
                    <a:pt x="168" y="32"/>
                  </a:cubicBezTo>
                  <a:cubicBezTo>
                    <a:pt x="157" y="34"/>
                    <a:pt x="147" y="40"/>
                    <a:pt x="137" y="45"/>
                  </a:cubicBezTo>
                  <a:cubicBezTo>
                    <a:pt x="128" y="49"/>
                    <a:pt x="118" y="53"/>
                    <a:pt x="110" y="60"/>
                  </a:cubicBezTo>
                  <a:cubicBezTo>
                    <a:pt x="99" y="69"/>
                    <a:pt x="89" y="81"/>
                    <a:pt x="79" y="92"/>
                  </a:cubicBezTo>
                  <a:cubicBezTo>
                    <a:pt x="76" y="96"/>
                    <a:pt x="72" y="100"/>
                    <a:pt x="69" y="104"/>
                  </a:cubicBezTo>
                  <a:cubicBezTo>
                    <a:pt x="64" y="114"/>
                    <a:pt x="61" y="126"/>
                    <a:pt x="54" y="136"/>
                  </a:cubicBezTo>
                  <a:cubicBezTo>
                    <a:pt x="46" y="148"/>
                    <a:pt x="44" y="163"/>
                    <a:pt x="38" y="177"/>
                  </a:cubicBezTo>
                  <a:cubicBezTo>
                    <a:pt x="35" y="183"/>
                    <a:pt x="34" y="191"/>
                    <a:pt x="34" y="198"/>
                  </a:cubicBezTo>
                  <a:cubicBezTo>
                    <a:pt x="33" y="210"/>
                    <a:pt x="33" y="223"/>
                    <a:pt x="29" y="235"/>
                  </a:cubicBezTo>
                  <a:cubicBezTo>
                    <a:pt x="28" y="242"/>
                    <a:pt x="30" y="250"/>
                    <a:pt x="32" y="257"/>
                  </a:cubicBezTo>
                  <a:cubicBezTo>
                    <a:pt x="35" y="271"/>
                    <a:pt x="31" y="286"/>
                    <a:pt x="37" y="300"/>
                  </a:cubicBezTo>
                  <a:cubicBezTo>
                    <a:pt x="40" y="308"/>
                    <a:pt x="40" y="317"/>
                    <a:pt x="43" y="325"/>
                  </a:cubicBezTo>
                  <a:cubicBezTo>
                    <a:pt x="46" y="334"/>
                    <a:pt x="51" y="343"/>
                    <a:pt x="55" y="351"/>
                  </a:cubicBezTo>
                  <a:cubicBezTo>
                    <a:pt x="61" y="363"/>
                    <a:pt x="68" y="373"/>
                    <a:pt x="73" y="385"/>
                  </a:cubicBezTo>
                  <a:cubicBezTo>
                    <a:pt x="80" y="399"/>
                    <a:pt x="91" y="409"/>
                    <a:pt x="103" y="419"/>
                  </a:cubicBezTo>
                  <a:cubicBezTo>
                    <a:pt x="114" y="429"/>
                    <a:pt x="127" y="436"/>
                    <a:pt x="141" y="443"/>
                  </a:cubicBezTo>
                  <a:cubicBezTo>
                    <a:pt x="156" y="449"/>
                    <a:pt x="172" y="455"/>
                    <a:pt x="189" y="455"/>
                  </a:cubicBezTo>
                  <a:cubicBezTo>
                    <a:pt x="205" y="455"/>
                    <a:pt x="220" y="452"/>
                    <a:pt x="234" y="446"/>
                  </a:cubicBezTo>
                  <a:cubicBezTo>
                    <a:pt x="247" y="442"/>
                    <a:pt x="259" y="436"/>
                    <a:pt x="270" y="428"/>
                  </a:cubicBezTo>
                  <a:cubicBezTo>
                    <a:pt x="292" y="412"/>
                    <a:pt x="309" y="392"/>
                    <a:pt x="322" y="368"/>
                  </a:cubicBezTo>
                  <a:cubicBezTo>
                    <a:pt x="331" y="352"/>
                    <a:pt x="338" y="334"/>
                    <a:pt x="344" y="316"/>
                  </a:cubicBezTo>
                  <a:cubicBezTo>
                    <a:pt x="348" y="302"/>
                    <a:pt x="351" y="287"/>
                    <a:pt x="353" y="273"/>
                  </a:cubicBezTo>
                  <a:cubicBezTo>
                    <a:pt x="354" y="263"/>
                    <a:pt x="354" y="253"/>
                    <a:pt x="354" y="243"/>
                  </a:cubicBezTo>
                  <a:close/>
                  <a:moveTo>
                    <a:pt x="1409" y="38"/>
                  </a:moveTo>
                  <a:cubicBezTo>
                    <a:pt x="1416" y="42"/>
                    <a:pt x="1422" y="48"/>
                    <a:pt x="1428" y="50"/>
                  </a:cubicBezTo>
                  <a:cubicBezTo>
                    <a:pt x="1438" y="53"/>
                    <a:pt x="1444" y="62"/>
                    <a:pt x="1452" y="67"/>
                  </a:cubicBezTo>
                  <a:cubicBezTo>
                    <a:pt x="1459" y="72"/>
                    <a:pt x="1465" y="78"/>
                    <a:pt x="1469" y="85"/>
                  </a:cubicBezTo>
                  <a:cubicBezTo>
                    <a:pt x="1477" y="98"/>
                    <a:pt x="1486" y="111"/>
                    <a:pt x="1493" y="124"/>
                  </a:cubicBezTo>
                  <a:cubicBezTo>
                    <a:pt x="1497" y="131"/>
                    <a:pt x="1499" y="139"/>
                    <a:pt x="1503" y="147"/>
                  </a:cubicBezTo>
                  <a:cubicBezTo>
                    <a:pt x="1505" y="152"/>
                    <a:pt x="1509" y="158"/>
                    <a:pt x="1510" y="163"/>
                  </a:cubicBezTo>
                  <a:cubicBezTo>
                    <a:pt x="1514" y="175"/>
                    <a:pt x="1517" y="187"/>
                    <a:pt x="1519" y="200"/>
                  </a:cubicBezTo>
                  <a:cubicBezTo>
                    <a:pt x="1521" y="211"/>
                    <a:pt x="1523" y="223"/>
                    <a:pt x="1523" y="235"/>
                  </a:cubicBezTo>
                  <a:cubicBezTo>
                    <a:pt x="1524" y="243"/>
                    <a:pt x="1523" y="251"/>
                    <a:pt x="1521" y="259"/>
                  </a:cubicBezTo>
                  <a:cubicBezTo>
                    <a:pt x="1519" y="274"/>
                    <a:pt x="1519" y="289"/>
                    <a:pt x="1515" y="304"/>
                  </a:cubicBezTo>
                  <a:cubicBezTo>
                    <a:pt x="1513" y="311"/>
                    <a:pt x="1512" y="319"/>
                    <a:pt x="1510" y="326"/>
                  </a:cubicBezTo>
                  <a:cubicBezTo>
                    <a:pt x="1510" y="327"/>
                    <a:pt x="1510" y="327"/>
                    <a:pt x="1510" y="328"/>
                  </a:cubicBezTo>
                  <a:cubicBezTo>
                    <a:pt x="1507" y="334"/>
                    <a:pt x="1505" y="339"/>
                    <a:pt x="1502" y="345"/>
                  </a:cubicBezTo>
                  <a:cubicBezTo>
                    <a:pt x="1500" y="351"/>
                    <a:pt x="1499" y="357"/>
                    <a:pt x="1496" y="362"/>
                  </a:cubicBezTo>
                  <a:cubicBezTo>
                    <a:pt x="1491" y="370"/>
                    <a:pt x="1486" y="379"/>
                    <a:pt x="1480" y="387"/>
                  </a:cubicBezTo>
                  <a:cubicBezTo>
                    <a:pt x="1474" y="397"/>
                    <a:pt x="1468" y="407"/>
                    <a:pt x="1460" y="416"/>
                  </a:cubicBezTo>
                  <a:cubicBezTo>
                    <a:pt x="1452" y="424"/>
                    <a:pt x="1442" y="429"/>
                    <a:pt x="1433" y="436"/>
                  </a:cubicBezTo>
                  <a:cubicBezTo>
                    <a:pt x="1431" y="438"/>
                    <a:pt x="1424" y="440"/>
                    <a:pt x="1428" y="446"/>
                  </a:cubicBezTo>
                  <a:cubicBezTo>
                    <a:pt x="1432" y="446"/>
                    <a:pt x="1437" y="447"/>
                    <a:pt x="1440" y="444"/>
                  </a:cubicBezTo>
                  <a:cubicBezTo>
                    <a:pt x="1448" y="438"/>
                    <a:pt x="1457" y="434"/>
                    <a:pt x="1465" y="429"/>
                  </a:cubicBezTo>
                  <a:cubicBezTo>
                    <a:pt x="1480" y="418"/>
                    <a:pt x="1493" y="405"/>
                    <a:pt x="1503" y="390"/>
                  </a:cubicBezTo>
                  <a:cubicBezTo>
                    <a:pt x="1510" y="380"/>
                    <a:pt x="1518" y="370"/>
                    <a:pt x="1522" y="359"/>
                  </a:cubicBezTo>
                  <a:cubicBezTo>
                    <a:pt x="1527" y="347"/>
                    <a:pt x="1533" y="335"/>
                    <a:pt x="1538" y="323"/>
                  </a:cubicBezTo>
                  <a:cubicBezTo>
                    <a:pt x="1542" y="312"/>
                    <a:pt x="1545" y="300"/>
                    <a:pt x="1546" y="289"/>
                  </a:cubicBezTo>
                  <a:cubicBezTo>
                    <a:pt x="1549" y="272"/>
                    <a:pt x="1550" y="256"/>
                    <a:pt x="1551" y="239"/>
                  </a:cubicBezTo>
                  <a:cubicBezTo>
                    <a:pt x="1551" y="236"/>
                    <a:pt x="1548" y="233"/>
                    <a:pt x="1548" y="230"/>
                  </a:cubicBezTo>
                  <a:cubicBezTo>
                    <a:pt x="1549" y="214"/>
                    <a:pt x="1547" y="198"/>
                    <a:pt x="1543" y="182"/>
                  </a:cubicBezTo>
                  <a:cubicBezTo>
                    <a:pt x="1542" y="179"/>
                    <a:pt x="1543" y="176"/>
                    <a:pt x="1542" y="174"/>
                  </a:cubicBezTo>
                  <a:cubicBezTo>
                    <a:pt x="1538" y="163"/>
                    <a:pt x="1534" y="153"/>
                    <a:pt x="1530" y="143"/>
                  </a:cubicBezTo>
                  <a:cubicBezTo>
                    <a:pt x="1528" y="138"/>
                    <a:pt x="1525" y="133"/>
                    <a:pt x="1523" y="128"/>
                  </a:cubicBezTo>
                  <a:cubicBezTo>
                    <a:pt x="1519" y="121"/>
                    <a:pt x="1516" y="115"/>
                    <a:pt x="1512" y="109"/>
                  </a:cubicBezTo>
                  <a:cubicBezTo>
                    <a:pt x="1507" y="101"/>
                    <a:pt x="1503" y="92"/>
                    <a:pt x="1497" y="86"/>
                  </a:cubicBezTo>
                  <a:cubicBezTo>
                    <a:pt x="1485" y="72"/>
                    <a:pt x="1472" y="60"/>
                    <a:pt x="1455" y="50"/>
                  </a:cubicBezTo>
                  <a:cubicBezTo>
                    <a:pt x="1449" y="47"/>
                    <a:pt x="1443" y="43"/>
                    <a:pt x="1437" y="41"/>
                  </a:cubicBezTo>
                  <a:cubicBezTo>
                    <a:pt x="1430" y="38"/>
                    <a:pt x="1423" y="37"/>
                    <a:pt x="1416" y="34"/>
                  </a:cubicBezTo>
                  <a:cubicBezTo>
                    <a:pt x="1408" y="32"/>
                    <a:pt x="1408" y="31"/>
                    <a:pt x="1409" y="38"/>
                  </a:cubicBezTo>
                  <a:close/>
                  <a:moveTo>
                    <a:pt x="1275" y="257"/>
                  </a:moveTo>
                  <a:cubicBezTo>
                    <a:pt x="1332" y="257"/>
                    <a:pt x="1389" y="257"/>
                    <a:pt x="1445" y="257"/>
                  </a:cubicBezTo>
                  <a:cubicBezTo>
                    <a:pt x="1445" y="250"/>
                    <a:pt x="1445" y="243"/>
                    <a:pt x="1445" y="236"/>
                  </a:cubicBezTo>
                  <a:cubicBezTo>
                    <a:pt x="1388" y="236"/>
                    <a:pt x="1332" y="236"/>
                    <a:pt x="1275" y="236"/>
                  </a:cubicBezTo>
                  <a:cubicBezTo>
                    <a:pt x="1275" y="244"/>
                    <a:pt x="1275" y="250"/>
                    <a:pt x="1275" y="257"/>
                  </a:cubicBezTo>
                  <a:close/>
                </a:path>
              </a:pathLst>
            </a:custGeom>
            <a:solidFill>
              <a:schemeClr val="accent5">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1" name="Freeform 1429"/>
            <p:cNvSpPr>
              <a:spLocks/>
            </p:cNvSpPr>
            <p:nvPr/>
          </p:nvSpPr>
          <p:spPr bwMode="auto">
            <a:xfrm>
              <a:off x="-2247900" y="6108700"/>
              <a:ext cx="484188" cy="0"/>
            </a:xfrm>
            <a:custGeom>
              <a:avLst/>
              <a:gdLst>
                <a:gd name="T0" fmla="*/ 829 w 829"/>
                <a:gd name="T1" fmla="*/ 0 h 1"/>
                <a:gd name="T2" fmla="*/ 818 w 829"/>
                <a:gd name="T3" fmla="*/ 1 h 1"/>
                <a:gd name="T4" fmla="*/ 17 w 829"/>
                <a:gd name="T5" fmla="*/ 1 h 1"/>
                <a:gd name="T6" fmla="*/ 0 w 829"/>
                <a:gd name="T7" fmla="*/ 0 h 1"/>
                <a:gd name="T8" fmla="*/ 829 w 829"/>
                <a:gd name="T9" fmla="*/ 0 h 1"/>
              </a:gdLst>
              <a:ahLst/>
              <a:cxnLst>
                <a:cxn ang="0">
                  <a:pos x="T0" y="T1"/>
                </a:cxn>
                <a:cxn ang="0">
                  <a:pos x="T2" y="T3"/>
                </a:cxn>
                <a:cxn ang="0">
                  <a:pos x="T4" y="T5"/>
                </a:cxn>
                <a:cxn ang="0">
                  <a:pos x="T6" y="T7"/>
                </a:cxn>
                <a:cxn ang="0">
                  <a:pos x="T8" y="T9"/>
                </a:cxn>
              </a:cxnLst>
              <a:rect l="0" t="0" r="r" b="b"/>
              <a:pathLst>
                <a:path w="829" h="1">
                  <a:moveTo>
                    <a:pt x="829" y="0"/>
                  </a:moveTo>
                  <a:cubicBezTo>
                    <a:pt x="825" y="0"/>
                    <a:pt x="822" y="1"/>
                    <a:pt x="818" y="1"/>
                  </a:cubicBezTo>
                  <a:cubicBezTo>
                    <a:pt x="551" y="1"/>
                    <a:pt x="284" y="1"/>
                    <a:pt x="17" y="1"/>
                  </a:cubicBezTo>
                  <a:cubicBezTo>
                    <a:pt x="11" y="1"/>
                    <a:pt x="6" y="0"/>
                    <a:pt x="0" y="0"/>
                  </a:cubicBezTo>
                  <a:cubicBezTo>
                    <a:pt x="276" y="0"/>
                    <a:pt x="553" y="0"/>
                    <a:pt x="829"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2" name="Freeform 1430"/>
            <p:cNvSpPr>
              <a:spLocks/>
            </p:cNvSpPr>
            <p:nvPr/>
          </p:nvSpPr>
          <p:spPr bwMode="auto">
            <a:xfrm>
              <a:off x="-2390775" y="6108700"/>
              <a:ext cx="106363" cy="0"/>
            </a:xfrm>
            <a:custGeom>
              <a:avLst/>
              <a:gdLst>
                <a:gd name="T0" fmla="*/ 182 w 182"/>
                <a:gd name="T1" fmla="*/ 0 h 1"/>
                <a:gd name="T2" fmla="*/ 175 w 182"/>
                <a:gd name="T3" fmla="*/ 1 h 1"/>
                <a:gd name="T4" fmla="*/ 7 w 182"/>
                <a:gd name="T5" fmla="*/ 1 h 1"/>
                <a:gd name="T6" fmla="*/ 0 w 182"/>
                <a:gd name="T7" fmla="*/ 0 h 1"/>
                <a:gd name="T8" fmla="*/ 182 w 182"/>
                <a:gd name="T9" fmla="*/ 0 h 1"/>
              </a:gdLst>
              <a:ahLst/>
              <a:cxnLst>
                <a:cxn ang="0">
                  <a:pos x="T0" y="T1"/>
                </a:cxn>
                <a:cxn ang="0">
                  <a:pos x="T2" y="T3"/>
                </a:cxn>
                <a:cxn ang="0">
                  <a:pos x="T4" y="T5"/>
                </a:cxn>
                <a:cxn ang="0">
                  <a:pos x="T6" y="T7"/>
                </a:cxn>
                <a:cxn ang="0">
                  <a:pos x="T8" y="T9"/>
                </a:cxn>
              </a:cxnLst>
              <a:rect l="0" t="0" r="r" b="b"/>
              <a:pathLst>
                <a:path w="182" h="1">
                  <a:moveTo>
                    <a:pt x="182" y="0"/>
                  </a:moveTo>
                  <a:cubicBezTo>
                    <a:pt x="179" y="0"/>
                    <a:pt x="177" y="1"/>
                    <a:pt x="175" y="1"/>
                  </a:cubicBezTo>
                  <a:cubicBezTo>
                    <a:pt x="119" y="1"/>
                    <a:pt x="63" y="1"/>
                    <a:pt x="7" y="1"/>
                  </a:cubicBezTo>
                  <a:cubicBezTo>
                    <a:pt x="5" y="1"/>
                    <a:pt x="3" y="0"/>
                    <a:pt x="0" y="0"/>
                  </a:cubicBezTo>
                  <a:cubicBezTo>
                    <a:pt x="61" y="0"/>
                    <a:pt x="121" y="0"/>
                    <a:pt x="18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3" name="Freeform 1431"/>
            <p:cNvSpPr>
              <a:spLocks noEditPoints="1"/>
            </p:cNvSpPr>
            <p:nvPr/>
          </p:nvSpPr>
          <p:spPr bwMode="auto">
            <a:xfrm>
              <a:off x="-2408238" y="6126163"/>
              <a:ext cx="230188" cy="249238"/>
            </a:xfrm>
            <a:custGeom>
              <a:avLst/>
              <a:gdLst>
                <a:gd name="T0" fmla="*/ 2 w 394"/>
                <a:gd name="T1" fmla="*/ 419 h 426"/>
                <a:gd name="T2" fmla="*/ 60 w 394"/>
                <a:gd name="T3" fmla="*/ 350 h 426"/>
                <a:gd name="T4" fmla="*/ 77 w 394"/>
                <a:gd name="T5" fmla="*/ 313 h 426"/>
                <a:gd name="T6" fmla="*/ 85 w 394"/>
                <a:gd name="T7" fmla="*/ 290 h 426"/>
                <a:gd name="T8" fmla="*/ 94 w 394"/>
                <a:gd name="T9" fmla="*/ 192 h 426"/>
                <a:gd name="T10" fmla="*/ 81 w 394"/>
                <a:gd name="T11" fmla="*/ 121 h 426"/>
                <a:gd name="T12" fmla="*/ 33 w 394"/>
                <a:gd name="T13" fmla="*/ 35 h 426"/>
                <a:gd name="T14" fmla="*/ 1 w 394"/>
                <a:gd name="T15" fmla="*/ 3 h 426"/>
                <a:gd name="T16" fmla="*/ 7 w 394"/>
                <a:gd name="T17" fmla="*/ 0 h 426"/>
                <a:gd name="T18" fmla="*/ 251 w 394"/>
                <a:gd name="T19" fmla="*/ 2 h 426"/>
                <a:gd name="T20" fmla="*/ 287 w 394"/>
                <a:gd name="T21" fmla="*/ 15 h 426"/>
                <a:gd name="T22" fmla="*/ 333 w 394"/>
                <a:gd name="T23" fmla="*/ 51 h 426"/>
                <a:gd name="T24" fmla="*/ 370 w 394"/>
                <a:gd name="T25" fmla="*/ 108 h 426"/>
                <a:gd name="T26" fmla="*/ 381 w 394"/>
                <a:gd name="T27" fmla="*/ 144 h 426"/>
                <a:gd name="T28" fmla="*/ 376 w 394"/>
                <a:gd name="T29" fmla="*/ 297 h 426"/>
                <a:gd name="T30" fmla="*/ 349 w 394"/>
                <a:gd name="T31" fmla="*/ 353 h 426"/>
                <a:gd name="T32" fmla="*/ 296 w 394"/>
                <a:gd name="T33" fmla="*/ 406 h 426"/>
                <a:gd name="T34" fmla="*/ 208 w 394"/>
                <a:gd name="T35" fmla="*/ 425 h 426"/>
                <a:gd name="T36" fmla="*/ 0 w 394"/>
                <a:gd name="T37" fmla="*/ 424 h 426"/>
                <a:gd name="T38" fmla="*/ 157 w 394"/>
                <a:gd name="T39" fmla="*/ 198 h 426"/>
                <a:gd name="T40" fmla="*/ 163 w 394"/>
                <a:gd name="T41" fmla="*/ 226 h 426"/>
                <a:gd name="T42" fmla="*/ 230 w 394"/>
                <a:gd name="T43" fmla="*/ 226 h 426"/>
                <a:gd name="T44" fmla="*/ 215 w 394"/>
                <a:gd name="T45" fmla="*/ 298 h 426"/>
                <a:gd name="T46" fmla="*/ 238 w 394"/>
                <a:gd name="T47" fmla="*/ 304 h 426"/>
                <a:gd name="T48" fmla="*/ 247 w 394"/>
                <a:gd name="T49" fmla="*/ 287 h 426"/>
                <a:gd name="T50" fmla="*/ 259 w 394"/>
                <a:gd name="T51" fmla="*/ 226 h 426"/>
                <a:gd name="T52" fmla="*/ 324 w 394"/>
                <a:gd name="T53" fmla="*/ 217 h 426"/>
                <a:gd name="T54" fmla="*/ 317 w 394"/>
                <a:gd name="T55" fmla="*/ 198 h 426"/>
                <a:gd name="T56" fmla="*/ 260 w 394"/>
                <a:gd name="T57" fmla="*/ 198 h 426"/>
                <a:gd name="T58" fmla="*/ 214 w 394"/>
                <a:gd name="T59" fmla="*/ 123 h 426"/>
                <a:gd name="T60" fmla="*/ 225 w 394"/>
                <a:gd name="T61" fmla="*/ 171 h 426"/>
                <a:gd name="T62" fmla="*/ 230 w 394"/>
                <a:gd name="T63" fmla="*/ 19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426">
                  <a:moveTo>
                    <a:pt x="0" y="424"/>
                  </a:moveTo>
                  <a:cubicBezTo>
                    <a:pt x="1" y="422"/>
                    <a:pt x="1" y="420"/>
                    <a:pt x="2" y="419"/>
                  </a:cubicBezTo>
                  <a:cubicBezTo>
                    <a:pt x="16" y="405"/>
                    <a:pt x="31" y="392"/>
                    <a:pt x="44" y="377"/>
                  </a:cubicBezTo>
                  <a:cubicBezTo>
                    <a:pt x="51" y="369"/>
                    <a:pt x="54" y="359"/>
                    <a:pt x="60" y="350"/>
                  </a:cubicBezTo>
                  <a:cubicBezTo>
                    <a:pt x="63" y="344"/>
                    <a:pt x="66" y="339"/>
                    <a:pt x="69" y="333"/>
                  </a:cubicBezTo>
                  <a:cubicBezTo>
                    <a:pt x="72" y="327"/>
                    <a:pt x="75" y="320"/>
                    <a:pt x="77" y="313"/>
                  </a:cubicBezTo>
                  <a:cubicBezTo>
                    <a:pt x="80" y="306"/>
                    <a:pt x="82" y="300"/>
                    <a:pt x="84" y="293"/>
                  </a:cubicBezTo>
                  <a:cubicBezTo>
                    <a:pt x="85" y="292"/>
                    <a:pt x="85" y="291"/>
                    <a:pt x="85" y="290"/>
                  </a:cubicBezTo>
                  <a:cubicBezTo>
                    <a:pt x="87" y="276"/>
                    <a:pt x="88" y="262"/>
                    <a:pt x="91" y="248"/>
                  </a:cubicBezTo>
                  <a:cubicBezTo>
                    <a:pt x="96" y="229"/>
                    <a:pt x="94" y="211"/>
                    <a:pt x="94" y="192"/>
                  </a:cubicBezTo>
                  <a:cubicBezTo>
                    <a:pt x="94" y="179"/>
                    <a:pt x="92" y="166"/>
                    <a:pt x="89" y="152"/>
                  </a:cubicBezTo>
                  <a:cubicBezTo>
                    <a:pt x="88" y="142"/>
                    <a:pt x="85" y="131"/>
                    <a:pt x="81" y="121"/>
                  </a:cubicBezTo>
                  <a:cubicBezTo>
                    <a:pt x="74" y="104"/>
                    <a:pt x="67" y="87"/>
                    <a:pt x="59" y="71"/>
                  </a:cubicBezTo>
                  <a:cubicBezTo>
                    <a:pt x="52" y="58"/>
                    <a:pt x="43" y="46"/>
                    <a:pt x="33" y="35"/>
                  </a:cubicBezTo>
                  <a:cubicBezTo>
                    <a:pt x="24" y="25"/>
                    <a:pt x="13" y="16"/>
                    <a:pt x="3" y="7"/>
                  </a:cubicBezTo>
                  <a:cubicBezTo>
                    <a:pt x="2" y="6"/>
                    <a:pt x="0" y="4"/>
                    <a:pt x="1" y="3"/>
                  </a:cubicBezTo>
                  <a:cubicBezTo>
                    <a:pt x="1" y="2"/>
                    <a:pt x="3" y="1"/>
                    <a:pt x="4" y="0"/>
                  </a:cubicBezTo>
                  <a:cubicBezTo>
                    <a:pt x="5" y="0"/>
                    <a:pt x="6" y="0"/>
                    <a:pt x="7" y="0"/>
                  </a:cubicBezTo>
                  <a:cubicBezTo>
                    <a:pt x="82" y="0"/>
                    <a:pt x="157" y="0"/>
                    <a:pt x="231" y="0"/>
                  </a:cubicBezTo>
                  <a:cubicBezTo>
                    <a:pt x="238" y="0"/>
                    <a:pt x="245" y="1"/>
                    <a:pt x="251" y="2"/>
                  </a:cubicBezTo>
                  <a:cubicBezTo>
                    <a:pt x="258" y="3"/>
                    <a:pt x="264" y="6"/>
                    <a:pt x="270" y="9"/>
                  </a:cubicBezTo>
                  <a:cubicBezTo>
                    <a:pt x="276" y="11"/>
                    <a:pt x="282" y="12"/>
                    <a:pt x="287" y="15"/>
                  </a:cubicBezTo>
                  <a:cubicBezTo>
                    <a:pt x="294" y="19"/>
                    <a:pt x="301" y="23"/>
                    <a:pt x="307" y="28"/>
                  </a:cubicBezTo>
                  <a:cubicBezTo>
                    <a:pt x="316" y="35"/>
                    <a:pt x="325" y="42"/>
                    <a:pt x="333" y="51"/>
                  </a:cubicBezTo>
                  <a:cubicBezTo>
                    <a:pt x="341" y="58"/>
                    <a:pt x="347" y="66"/>
                    <a:pt x="353" y="74"/>
                  </a:cubicBezTo>
                  <a:cubicBezTo>
                    <a:pt x="359" y="85"/>
                    <a:pt x="365" y="97"/>
                    <a:pt x="370" y="108"/>
                  </a:cubicBezTo>
                  <a:cubicBezTo>
                    <a:pt x="372" y="112"/>
                    <a:pt x="373" y="117"/>
                    <a:pt x="375" y="122"/>
                  </a:cubicBezTo>
                  <a:cubicBezTo>
                    <a:pt x="377" y="130"/>
                    <a:pt x="378" y="137"/>
                    <a:pt x="381" y="144"/>
                  </a:cubicBezTo>
                  <a:cubicBezTo>
                    <a:pt x="394" y="181"/>
                    <a:pt x="390" y="218"/>
                    <a:pt x="387" y="256"/>
                  </a:cubicBezTo>
                  <a:cubicBezTo>
                    <a:pt x="387" y="270"/>
                    <a:pt x="380" y="284"/>
                    <a:pt x="376" y="297"/>
                  </a:cubicBezTo>
                  <a:cubicBezTo>
                    <a:pt x="373" y="307"/>
                    <a:pt x="370" y="317"/>
                    <a:pt x="366" y="326"/>
                  </a:cubicBezTo>
                  <a:cubicBezTo>
                    <a:pt x="361" y="335"/>
                    <a:pt x="355" y="344"/>
                    <a:pt x="349" y="353"/>
                  </a:cubicBezTo>
                  <a:cubicBezTo>
                    <a:pt x="340" y="364"/>
                    <a:pt x="332" y="376"/>
                    <a:pt x="322" y="386"/>
                  </a:cubicBezTo>
                  <a:cubicBezTo>
                    <a:pt x="314" y="394"/>
                    <a:pt x="305" y="400"/>
                    <a:pt x="296" y="406"/>
                  </a:cubicBezTo>
                  <a:cubicBezTo>
                    <a:pt x="284" y="414"/>
                    <a:pt x="270" y="417"/>
                    <a:pt x="257" y="421"/>
                  </a:cubicBezTo>
                  <a:cubicBezTo>
                    <a:pt x="241" y="426"/>
                    <a:pt x="225" y="425"/>
                    <a:pt x="208" y="425"/>
                  </a:cubicBezTo>
                  <a:cubicBezTo>
                    <a:pt x="141" y="425"/>
                    <a:pt x="74" y="425"/>
                    <a:pt x="7" y="425"/>
                  </a:cubicBezTo>
                  <a:cubicBezTo>
                    <a:pt x="5" y="425"/>
                    <a:pt x="3" y="425"/>
                    <a:pt x="0" y="424"/>
                  </a:cubicBezTo>
                  <a:close/>
                  <a:moveTo>
                    <a:pt x="230" y="198"/>
                  </a:moveTo>
                  <a:cubicBezTo>
                    <a:pt x="205" y="198"/>
                    <a:pt x="181" y="198"/>
                    <a:pt x="157" y="198"/>
                  </a:cubicBezTo>
                  <a:cubicBezTo>
                    <a:pt x="157" y="206"/>
                    <a:pt x="157" y="213"/>
                    <a:pt x="158" y="221"/>
                  </a:cubicBezTo>
                  <a:cubicBezTo>
                    <a:pt x="158" y="225"/>
                    <a:pt x="159" y="226"/>
                    <a:pt x="163" y="226"/>
                  </a:cubicBezTo>
                  <a:cubicBezTo>
                    <a:pt x="174" y="226"/>
                    <a:pt x="186" y="226"/>
                    <a:pt x="197" y="226"/>
                  </a:cubicBezTo>
                  <a:cubicBezTo>
                    <a:pt x="207" y="226"/>
                    <a:pt x="217" y="226"/>
                    <a:pt x="230" y="226"/>
                  </a:cubicBezTo>
                  <a:cubicBezTo>
                    <a:pt x="228" y="234"/>
                    <a:pt x="225" y="240"/>
                    <a:pt x="225" y="247"/>
                  </a:cubicBezTo>
                  <a:cubicBezTo>
                    <a:pt x="226" y="265"/>
                    <a:pt x="217" y="280"/>
                    <a:pt x="215" y="298"/>
                  </a:cubicBezTo>
                  <a:cubicBezTo>
                    <a:pt x="215" y="299"/>
                    <a:pt x="213" y="300"/>
                    <a:pt x="211" y="304"/>
                  </a:cubicBezTo>
                  <a:cubicBezTo>
                    <a:pt x="221" y="304"/>
                    <a:pt x="229" y="304"/>
                    <a:pt x="238" y="304"/>
                  </a:cubicBezTo>
                  <a:cubicBezTo>
                    <a:pt x="243" y="304"/>
                    <a:pt x="246" y="302"/>
                    <a:pt x="246" y="296"/>
                  </a:cubicBezTo>
                  <a:cubicBezTo>
                    <a:pt x="245" y="293"/>
                    <a:pt x="246" y="290"/>
                    <a:pt x="247" y="287"/>
                  </a:cubicBezTo>
                  <a:cubicBezTo>
                    <a:pt x="249" y="277"/>
                    <a:pt x="252" y="268"/>
                    <a:pt x="254" y="258"/>
                  </a:cubicBezTo>
                  <a:cubicBezTo>
                    <a:pt x="256" y="248"/>
                    <a:pt x="257" y="237"/>
                    <a:pt x="259" y="226"/>
                  </a:cubicBezTo>
                  <a:cubicBezTo>
                    <a:pt x="278" y="226"/>
                    <a:pt x="296" y="226"/>
                    <a:pt x="315" y="226"/>
                  </a:cubicBezTo>
                  <a:cubicBezTo>
                    <a:pt x="321" y="226"/>
                    <a:pt x="324" y="223"/>
                    <a:pt x="324" y="217"/>
                  </a:cubicBezTo>
                  <a:cubicBezTo>
                    <a:pt x="325" y="213"/>
                    <a:pt x="324" y="209"/>
                    <a:pt x="325" y="205"/>
                  </a:cubicBezTo>
                  <a:cubicBezTo>
                    <a:pt x="325" y="199"/>
                    <a:pt x="322" y="197"/>
                    <a:pt x="317" y="198"/>
                  </a:cubicBezTo>
                  <a:cubicBezTo>
                    <a:pt x="304" y="198"/>
                    <a:pt x="292" y="198"/>
                    <a:pt x="279" y="198"/>
                  </a:cubicBezTo>
                  <a:cubicBezTo>
                    <a:pt x="272" y="198"/>
                    <a:pt x="266" y="198"/>
                    <a:pt x="260" y="198"/>
                  </a:cubicBezTo>
                  <a:cubicBezTo>
                    <a:pt x="255" y="172"/>
                    <a:pt x="251" y="147"/>
                    <a:pt x="246" y="123"/>
                  </a:cubicBezTo>
                  <a:cubicBezTo>
                    <a:pt x="235" y="123"/>
                    <a:pt x="225" y="123"/>
                    <a:pt x="214" y="123"/>
                  </a:cubicBezTo>
                  <a:cubicBezTo>
                    <a:pt x="216" y="128"/>
                    <a:pt x="218" y="132"/>
                    <a:pt x="219" y="136"/>
                  </a:cubicBezTo>
                  <a:cubicBezTo>
                    <a:pt x="221" y="147"/>
                    <a:pt x="223" y="159"/>
                    <a:pt x="225" y="171"/>
                  </a:cubicBezTo>
                  <a:cubicBezTo>
                    <a:pt x="225" y="173"/>
                    <a:pt x="225" y="175"/>
                    <a:pt x="226" y="177"/>
                  </a:cubicBezTo>
                  <a:cubicBezTo>
                    <a:pt x="227" y="183"/>
                    <a:pt x="229" y="190"/>
                    <a:pt x="230" y="19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4" name="Freeform 1432"/>
            <p:cNvSpPr>
              <a:spLocks noEditPoints="1"/>
            </p:cNvSpPr>
            <p:nvPr/>
          </p:nvSpPr>
          <p:spPr bwMode="auto">
            <a:xfrm>
              <a:off x="-2560638" y="6126163"/>
              <a:ext cx="192088" cy="247650"/>
            </a:xfrm>
            <a:custGeom>
              <a:avLst/>
              <a:gdLst>
                <a:gd name="T0" fmla="*/ 325 w 328"/>
                <a:gd name="T1" fmla="*/ 243 h 425"/>
                <a:gd name="T2" fmla="*/ 294 w 328"/>
                <a:gd name="T3" fmla="*/ 338 h 425"/>
                <a:gd name="T4" fmla="*/ 206 w 328"/>
                <a:gd name="T5" fmla="*/ 416 h 425"/>
                <a:gd name="T6" fmla="*/ 113 w 328"/>
                <a:gd name="T7" fmla="*/ 413 h 425"/>
                <a:gd name="T8" fmla="*/ 45 w 328"/>
                <a:gd name="T9" fmla="*/ 355 h 425"/>
                <a:gd name="T10" fmla="*/ 15 w 328"/>
                <a:gd name="T11" fmla="*/ 295 h 425"/>
                <a:gd name="T12" fmla="*/ 4 w 328"/>
                <a:gd name="T13" fmla="*/ 227 h 425"/>
                <a:gd name="T14" fmla="*/ 6 w 328"/>
                <a:gd name="T15" fmla="*/ 168 h 425"/>
                <a:gd name="T16" fmla="*/ 26 w 328"/>
                <a:gd name="T17" fmla="*/ 106 h 425"/>
                <a:gd name="T18" fmla="*/ 51 w 328"/>
                <a:gd name="T19" fmla="*/ 62 h 425"/>
                <a:gd name="T20" fmla="*/ 109 w 328"/>
                <a:gd name="T21" fmla="*/ 15 h 425"/>
                <a:gd name="T22" fmla="*/ 178 w 328"/>
                <a:gd name="T23" fmla="*/ 1 h 425"/>
                <a:gd name="T24" fmla="*/ 215 w 328"/>
                <a:gd name="T25" fmla="*/ 11 h 425"/>
                <a:gd name="T26" fmla="*/ 260 w 328"/>
                <a:gd name="T27" fmla="*/ 43 h 425"/>
                <a:gd name="T28" fmla="*/ 290 w 328"/>
                <a:gd name="T29" fmla="*/ 82 h 425"/>
                <a:gd name="T30" fmla="*/ 308 w 328"/>
                <a:gd name="T31" fmla="*/ 117 h 425"/>
                <a:gd name="T32" fmla="*/ 316 w 328"/>
                <a:gd name="T33" fmla="*/ 141 h 425"/>
                <a:gd name="T34" fmla="*/ 328 w 328"/>
                <a:gd name="T35" fmla="*/ 213 h 425"/>
                <a:gd name="T36" fmla="*/ 285 w 328"/>
                <a:gd name="T37" fmla="*/ 220 h 425"/>
                <a:gd name="T38" fmla="*/ 277 w 328"/>
                <a:gd name="T39" fmla="*/ 153 h 425"/>
                <a:gd name="T40" fmla="*/ 257 w 328"/>
                <a:gd name="T41" fmla="*/ 103 h 425"/>
                <a:gd name="T42" fmla="*/ 227 w 328"/>
                <a:gd name="T43" fmla="*/ 66 h 425"/>
                <a:gd name="T44" fmla="*/ 171 w 328"/>
                <a:gd name="T45" fmla="*/ 35 h 425"/>
                <a:gd name="T46" fmla="*/ 107 w 328"/>
                <a:gd name="T47" fmla="*/ 44 h 425"/>
                <a:gd name="T48" fmla="*/ 51 w 328"/>
                <a:gd name="T49" fmla="*/ 99 h 425"/>
                <a:gd name="T50" fmla="*/ 27 w 328"/>
                <a:gd name="T51" fmla="*/ 153 h 425"/>
                <a:gd name="T52" fmla="*/ 15 w 328"/>
                <a:gd name="T53" fmla="*/ 258 h 425"/>
                <a:gd name="T54" fmla="*/ 37 w 328"/>
                <a:gd name="T55" fmla="*/ 301 h 425"/>
                <a:gd name="T56" fmla="*/ 60 w 328"/>
                <a:gd name="T57" fmla="*/ 345 h 425"/>
                <a:gd name="T58" fmla="*/ 118 w 328"/>
                <a:gd name="T59" fmla="*/ 393 h 425"/>
                <a:gd name="T60" fmla="*/ 172 w 328"/>
                <a:gd name="T61" fmla="*/ 397 h 425"/>
                <a:gd name="T62" fmla="*/ 211 w 328"/>
                <a:gd name="T63" fmla="*/ 382 h 425"/>
                <a:gd name="T64" fmla="*/ 271 w 328"/>
                <a:gd name="T65" fmla="*/ 301 h 425"/>
                <a:gd name="T66" fmla="*/ 285 w 328"/>
                <a:gd name="T67" fmla="*/ 23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8" h="425">
                  <a:moveTo>
                    <a:pt x="326" y="213"/>
                  </a:moveTo>
                  <a:cubicBezTo>
                    <a:pt x="326" y="223"/>
                    <a:pt x="326" y="233"/>
                    <a:pt x="325" y="243"/>
                  </a:cubicBezTo>
                  <a:cubicBezTo>
                    <a:pt x="323" y="257"/>
                    <a:pt x="320" y="272"/>
                    <a:pt x="316" y="286"/>
                  </a:cubicBezTo>
                  <a:cubicBezTo>
                    <a:pt x="310" y="304"/>
                    <a:pt x="303" y="322"/>
                    <a:pt x="294" y="338"/>
                  </a:cubicBezTo>
                  <a:cubicBezTo>
                    <a:pt x="281" y="362"/>
                    <a:pt x="264" y="382"/>
                    <a:pt x="242" y="398"/>
                  </a:cubicBezTo>
                  <a:cubicBezTo>
                    <a:pt x="231" y="406"/>
                    <a:pt x="219" y="412"/>
                    <a:pt x="206" y="416"/>
                  </a:cubicBezTo>
                  <a:cubicBezTo>
                    <a:pt x="192" y="422"/>
                    <a:pt x="177" y="425"/>
                    <a:pt x="161" y="425"/>
                  </a:cubicBezTo>
                  <a:cubicBezTo>
                    <a:pt x="144" y="425"/>
                    <a:pt x="128" y="419"/>
                    <a:pt x="113" y="413"/>
                  </a:cubicBezTo>
                  <a:cubicBezTo>
                    <a:pt x="99" y="406"/>
                    <a:pt x="86" y="399"/>
                    <a:pt x="75" y="389"/>
                  </a:cubicBezTo>
                  <a:cubicBezTo>
                    <a:pt x="63" y="379"/>
                    <a:pt x="52" y="369"/>
                    <a:pt x="45" y="355"/>
                  </a:cubicBezTo>
                  <a:cubicBezTo>
                    <a:pt x="40" y="343"/>
                    <a:pt x="33" y="333"/>
                    <a:pt x="27" y="321"/>
                  </a:cubicBezTo>
                  <a:cubicBezTo>
                    <a:pt x="23" y="313"/>
                    <a:pt x="18" y="304"/>
                    <a:pt x="15" y="295"/>
                  </a:cubicBezTo>
                  <a:cubicBezTo>
                    <a:pt x="12" y="287"/>
                    <a:pt x="12" y="278"/>
                    <a:pt x="9" y="270"/>
                  </a:cubicBezTo>
                  <a:cubicBezTo>
                    <a:pt x="3" y="256"/>
                    <a:pt x="7" y="241"/>
                    <a:pt x="4" y="227"/>
                  </a:cubicBezTo>
                  <a:cubicBezTo>
                    <a:pt x="2" y="220"/>
                    <a:pt x="0" y="212"/>
                    <a:pt x="1" y="205"/>
                  </a:cubicBezTo>
                  <a:cubicBezTo>
                    <a:pt x="5" y="193"/>
                    <a:pt x="5" y="180"/>
                    <a:pt x="6" y="168"/>
                  </a:cubicBezTo>
                  <a:cubicBezTo>
                    <a:pt x="6" y="161"/>
                    <a:pt x="7" y="153"/>
                    <a:pt x="10" y="147"/>
                  </a:cubicBezTo>
                  <a:cubicBezTo>
                    <a:pt x="16" y="133"/>
                    <a:pt x="18" y="118"/>
                    <a:pt x="26" y="106"/>
                  </a:cubicBezTo>
                  <a:cubicBezTo>
                    <a:pt x="33" y="96"/>
                    <a:pt x="36" y="84"/>
                    <a:pt x="41" y="74"/>
                  </a:cubicBezTo>
                  <a:cubicBezTo>
                    <a:pt x="44" y="70"/>
                    <a:pt x="48" y="66"/>
                    <a:pt x="51" y="62"/>
                  </a:cubicBezTo>
                  <a:cubicBezTo>
                    <a:pt x="61" y="51"/>
                    <a:pt x="71" y="39"/>
                    <a:pt x="82" y="30"/>
                  </a:cubicBezTo>
                  <a:cubicBezTo>
                    <a:pt x="90" y="23"/>
                    <a:pt x="100" y="19"/>
                    <a:pt x="109" y="15"/>
                  </a:cubicBezTo>
                  <a:cubicBezTo>
                    <a:pt x="119" y="10"/>
                    <a:pt x="129" y="4"/>
                    <a:pt x="140" y="2"/>
                  </a:cubicBezTo>
                  <a:cubicBezTo>
                    <a:pt x="152" y="0"/>
                    <a:pt x="165" y="1"/>
                    <a:pt x="178" y="1"/>
                  </a:cubicBezTo>
                  <a:cubicBezTo>
                    <a:pt x="187" y="2"/>
                    <a:pt x="195" y="4"/>
                    <a:pt x="203" y="6"/>
                  </a:cubicBezTo>
                  <a:cubicBezTo>
                    <a:pt x="207" y="7"/>
                    <a:pt x="211" y="9"/>
                    <a:pt x="215" y="11"/>
                  </a:cubicBezTo>
                  <a:cubicBezTo>
                    <a:pt x="223" y="15"/>
                    <a:pt x="231" y="19"/>
                    <a:pt x="238" y="24"/>
                  </a:cubicBezTo>
                  <a:cubicBezTo>
                    <a:pt x="246" y="30"/>
                    <a:pt x="253" y="36"/>
                    <a:pt x="260" y="43"/>
                  </a:cubicBezTo>
                  <a:cubicBezTo>
                    <a:pt x="267" y="50"/>
                    <a:pt x="274" y="57"/>
                    <a:pt x="280" y="64"/>
                  </a:cubicBezTo>
                  <a:cubicBezTo>
                    <a:pt x="284" y="69"/>
                    <a:pt x="287" y="76"/>
                    <a:pt x="290" y="82"/>
                  </a:cubicBezTo>
                  <a:cubicBezTo>
                    <a:pt x="294" y="89"/>
                    <a:pt x="298" y="95"/>
                    <a:pt x="301" y="102"/>
                  </a:cubicBezTo>
                  <a:cubicBezTo>
                    <a:pt x="304" y="107"/>
                    <a:pt x="306" y="112"/>
                    <a:pt x="308" y="117"/>
                  </a:cubicBezTo>
                  <a:cubicBezTo>
                    <a:pt x="310" y="124"/>
                    <a:pt x="313" y="132"/>
                    <a:pt x="316" y="139"/>
                  </a:cubicBezTo>
                  <a:cubicBezTo>
                    <a:pt x="316" y="140"/>
                    <a:pt x="316" y="140"/>
                    <a:pt x="316" y="141"/>
                  </a:cubicBezTo>
                  <a:cubicBezTo>
                    <a:pt x="318" y="152"/>
                    <a:pt x="320" y="163"/>
                    <a:pt x="322" y="174"/>
                  </a:cubicBezTo>
                  <a:cubicBezTo>
                    <a:pt x="324" y="187"/>
                    <a:pt x="326" y="200"/>
                    <a:pt x="328" y="213"/>
                  </a:cubicBezTo>
                  <a:cubicBezTo>
                    <a:pt x="327" y="213"/>
                    <a:pt x="327" y="213"/>
                    <a:pt x="326" y="213"/>
                  </a:cubicBezTo>
                  <a:close/>
                  <a:moveTo>
                    <a:pt x="285" y="220"/>
                  </a:moveTo>
                  <a:cubicBezTo>
                    <a:pt x="282" y="207"/>
                    <a:pt x="287" y="195"/>
                    <a:pt x="281" y="182"/>
                  </a:cubicBezTo>
                  <a:cubicBezTo>
                    <a:pt x="278" y="174"/>
                    <a:pt x="278" y="163"/>
                    <a:pt x="277" y="153"/>
                  </a:cubicBezTo>
                  <a:cubicBezTo>
                    <a:pt x="275" y="145"/>
                    <a:pt x="272" y="137"/>
                    <a:pt x="270" y="130"/>
                  </a:cubicBezTo>
                  <a:cubicBezTo>
                    <a:pt x="267" y="120"/>
                    <a:pt x="262" y="112"/>
                    <a:pt x="257" y="103"/>
                  </a:cubicBezTo>
                  <a:cubicBezTo>
                    <a:pt x="256" y="100"/>
                    <a:pt x="254" y="96"/>
                    <a:pt x="252" y="93"/>
                  </a:cubicBezTo>
                  <a:cubicBezTo>
                    <a:pt x="244" y="84"/>
                    <a:pt x="235" y="75"/>
                    <a:pt x="227" y="66"/>
                  </a:cubicBezTo>
                  <a:cubicBezTo>
                    <a:pt x="220" y="60"/>
                    <a:pt x="214" y="52"/>
                    <a:pt x="206" y="48"/>
                  </a:cubicBezTo>
                  <a:cubicBezTo>
                    <a:pt x="195" y="42"/>
                    <a:pt x="183" y="37"/>
                    <a:pt x="171" y="35"/>
                  </a:cubicBezTo>
                  <a:cubicBezTo>
                    <a:pt x="154" y="33"/>
                    <a:pt x="137" y="33"/>
                    <a:pt x="121" y="39"/>
                  </a:cubicBezTo>
                  <a:cubicBezTo>
                    <a:pt x="116" y="40"/>
                    <a:pt x="111" y="41"/>
                    <a:pt x="107" y="44"/>
                  </a:cubicBezTo>
                  <a:cubicBezTo>
                    <a:pt x="99" y="49"/>
                    <a:pt x="92" y="55"/>
                    <a:pt x="84" y="61"/>
                  </a:cubicBezTo>
                  <a:cubicBezTo>
                    <a:pt x="71" y="71"/>
                    <a:pt x="60" y="84"/>
                    <a:pt x="51" y="99"/>
                  </a:cubicBezTo>
                  <a:cubicBezTo>
                    <a:pt x="44" y="111"/>
                    <a:pt x="39" y="125"/>
                    <a:pt x="33" y="139"/>
                  </a:cubicBezTo>
                  <a:cubicBezTo>
                    <a:pt x="31" y="143"/>
                    <a:pt x="30" y="149"/>
                    <a:pt x="27" y="153"/>
                  </a:cubicBezTo>
                  <a:cubicBezTo>
                    <a:pt x="17" y="164"/>
                    <a:pt x="12" y="177"/>
                    <a:pt x="11" y="191"/>
                  </a:cubicBezTo>
                  <a:cubicBezTo>
                    <a:pt x="11" y="213"/>
                    <a:pt x="6" y="236"/>
                    <a:pt x="15" y="258"/>
                  </a:cubicBezTo>
                  <a:cubicBezTo>
                    <a:pt x="18" y="265"/>
                    <a:pt x="22" y="273"/>
                    <a:pt x="25" y="281"/>
                  </a:cubicBezTo>
                  <a:cubicBezTo>
                    <a:pt x="29" y="288"/>
                    <a:pt x="33" y="294"/>
                    <a:pt x="37" y="301"/>
                  </a:cubicBezTo>
                  <a:cubicBezTo>
                    <a:pt x="39" y="307"/>
                    <a:pt x="40" y="313"/>
                    <a:pt x="43" y="319"/>
                  </a:cubicBezTo>
                  <a:cubicBezTo>
                    <a:pt x="48" y="328"/>
                    <a:pt x="54" y="336"/>
                    <a:pt x="60" y="345"/>
                  </a:cubicBezTo>
                  <a:cubicBezTo>
                    <a:pt x="69" y="361"/>
                    <a:pt x="83" y="373"/>
                    <a:pt x="98" y="383"/>
                  </a:cubicBezTo>
                  <a:cubicBezTo>
                    <a:pt x="104" y="387"/>
                    <a:pt x="111" y="390"/>
                    <a:pt x="118" y="393"/>
                  </a:cubicBezTo>
                  <a:cubicBezTo>
                    <a:pt x="127" y="396"/>
                    <a:pt x="137" y="399"/>
                    <a:pt x="147" y="400"/>
                  </a:cubicBezTo>
                  <a:cubicBezTo>
                    <a:pt x="155" y="401"/>
                    <a:pt x="164" y="403"/>
                    <a:pt x="172" y="397"/>
                  </a:cubicBezTo>
                  <a:cubicBezTo>
                    <a:pt x="176" y="394"/>
                    <a:pt x="183" y="395"/>
                    <a:pt x="189" y="393"/>
                  </a:cubicBezTo>
                  <a:cubicBezTo>
                    <a:pt x="198" y="391"/>
                    <a:pt x="204" y="386"/>
                    <a:pt x="211" y="382"/>
                  </a:cubicBezTo>
                  <a:cubicBezTo>
                    <a:pt x="228" y="370"/>
                    <a:pt x="243" y="355"/>
                    <a:pt x="254" y="336"/>
                  </a:cubicBezTo>
                  <a:cubicBezTo>
                    <a:pt x="260" y="325"/>
                    <a:pt x="266" y="313"/>
                    <a:pt x="271" y="301"/>
                  </a:cubicBezTo>
                  <a:cubicBezTo>
                    <a:pt x="275" y="292"/>
                    <a:pt x="278" y="283"/>
                    <a:pt x="280" y="273"/>
                  </a:cubicBezTo>
                  <a:cubicBezTo>
                    <a:pt x="282" y="260"/>
                    <a:pt x="283" y="246"/>
                    <a:pt x="285" y="233"/>
                  </a:cubicBezTo>
                  <a:cubicBezTo>
                    <a:pt x="285" y="228"/>
                    <a:pt x="285" y="224"/>
                    <a:pt x="285" y="2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5" name="Freeform 1433"/>
            <p:cNvSpPr>
              <a:spLocks/>
            </p:cNvSpPr>
            <p:nvPr/>
          </p:nvSpPr>
          <p:spPr bwMode="auto">
            <a:xfrm>
              <a:off x="-1754188" y="6126163"/>
              <a:ext cx="84138" cy="242888"/>
            </a:xfrm>
            <a:custGeom>
              <a:avLst/>
              <a:gdLst>
                <a:gd name="T0" fmla="*/ 1 w 143"/>
                <a:gd name="T1" fmla="*/ 7 h 416"/>
                <a:gd name="T2" fmla="*/ 8 w 143"/>
                <a:gd name="T3" fmla="*/ 3 h 416"/>
                <a:gd name="T4" fmla="*/ 29 w 143"/>
                <a:gd name="T5" fmla="*/ 10 h 416"/>
                <a:gd name="T6" fmla="*/ 47 w 143"/>
                <a:gd name="T7" fmla="*/ 19 h 416"/>
                <a:gd name="T8" fmla="*/ 89 w 143"/>
                <a:gd name="T9" fmla="*/ 55 h 416"/>
                <a:gd name="T10" fmla="*/ 104 w 143"/>
                <a:gd name="T11" fmla="*/ 78 h 416"/>
                <a:gd name="T12" fmla="*/ 115 w 143"/>
                <a:gd name="T13" fmla="*/ 97 h 416"/>
                <a:gd name="T14" fmla="*/ 122 w 143"/>
                <a:gd name="T15" fmla="*/ 112 h 416"/>
                <a:gd name="T16" fmla="*/ 134 w 143"/>
                <a:gd name="T17" fmla="*/ 143 h 416"/>
                <a:gd name="T18" fmla="*/ 135 w 143"/>
                <a:gd name="T19" fmla="*/ 151 h 416"/>
                <a:gd name="T20" fmla="*/ 140 w 143"/>
                <a:gd name="T21" fmla="*/ 199 h 416"/>
                <a:gd name="T22" fmla="*/ 143 w 143"/>
                <a:gd name="T23" fmla="*/ 208 h 416"/>
                <a:gd name="T24" fmla="*/ 138 w 143"/>
                <a:gd name="T25" fmla="*/ 258 h 416"/>
                <a:gd name="T26" fmla="*/ 130 w 143"/>
                <a:gd name="T27" fmla="*/ 292 h 416"/>
                <a:gd name="T28" fmla="*/ 114 w 143"/>
                <a:gd name="T29" fmla="*/ 328 h 416"/>
                <a:gd name="T30" fmla="*/ 95 w 143"/>
                <a:gd name="T31" fmla="*/ 359 h 416"/>
                <a:gd name="T32" fmla="*/ 57 w 143"/>
                <a:gd name="T33" fmla="*/ 398 h 416"/>
                <a:gd name="T34" fmla="*/ 32 w 143"/>
                <a:gd name="T35" fmla="*/ 413 h 416"/>
                <a:gd name="T36" fmla="*/ 20 w 143"/>
                <a:gd name="T37" fmla="*/ 415 h 416"/>
                <a:gd name="T38" fmla="*/ 25 w 143"/>
                <a:gd name="T39" fmla="*/ 405 h 416"/>
                <a:gd name="T40" fmla="*/ 52 w 143"/>
                <a:gd name="T41" fmla="*/ 385 h 416"/>
                <a:gd name="T42" fmla="*/ 72 w 143"/>
                <a:gd name="T43" fmla="*/ 356 h 416"/>
                <a:gd name="T44" fmla="*/ 88 w 143"/>
                <a:gd name="T45" fmla="*/ 331 h 416"/>
                <a:gd name="T46" fmla="*/ 94 w 143"/>
                <a:gd name="T47" fmla="*/ 314 h 416"/>
                <a:gd name="T48" fmla="*/ 102 w 143"/>
                <a:gd name="T49" fmla="*/ 297 h 416"/>
                <a:gd name="T50" fmla="*/ 102 w 143"/>
                <a:gd name="T51" fmla="*/ 295 h 416"/>
                <a:gd name="T52" fmla="*/ 107 w 143"/>
                <a:gd name="T53" fmla="*/ 273 h 416"/>
                <a:gd name="T54" fmla="*/ 113 w 143"/>
                <a:gd name="T55" fmla="*/ 228 h 416"/>
                <a:gd name="T56" fmla="*/ 115 w 143"/>
                <a:gd name="T57" fmla="*/ 204 h 416"/>
                <a:gd name="T58" fmla="*/ 111 w 143"/>
                <a:gd name="T59" fmla="*/ 169 h 416"/>
                <a:gd name="T60" fmla="*/ 102 w 143"/>
                <a:gd name="T61" fmla="*/ 132 h 416"/>
                <a:gd name="T62" fmla="*/ 95 w 143"/>
                <a:gd name="T63" fmla="*/ 116 h 416"/>
                <a:gd name="T64" fmla="*/ 85 w 143"/>
                <a:gd name="T65" fmla="*/ 93 h 416"/>
                <a:gd name="T66" fmla="*/ 61 w 143"/>
                <a:gd name="T67" fmla="*/ 54 h 416"/>
                <a:gd name="T68" fmla="*/ 44 w 143"/>
                <a:gd name="T69" fmla="*/ 36 h 416"/>
                <a:gd name="T70" fmla="*/ 20 w 143"/>
                <a:gd name="T71" fmla="*/ 19 h 416"/>
                <a:gd name="T72" fmla="*/ 1 w 143"/>
                <a:gd name="T73" fmla="*/ 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416">
                  <a:moveTo>
                    <a:pt x="1" y="7"/>
                  </a:moveTo>
                  <a:cubicBezTo>
                    <a:pt x="0" y="0"/>
                    <a:pt x="0" y="1"/>
                    <a:pt x="8" y="3"/>
                  </a:cubicBezTo>
                  <a:cubicBezTo>
                    <a:pt x="15" y="6"/>
                    <a:pt x="22" y="7"/>
                    <a:pt x="29" y="10"/>
                  </a:cubicBezTo>
                  <a:cubicBezTo>
                    <a:pt x="35" y="12"/>
                    <a:pt x="41" y="16"/>
                    <a:pt x="47" y="19"/>
                  </a:cubicBezTo>
                  <a:cubicBezTo>
                    <a:pt x="64" y="29"/>
                    <a:pt x="77" y="41"/>
                    <a:pt x="89" y="55"/>
                  </a:cubicBezTo>
                  <a:cubicBezTo>
                    <a:pt x="95" y="61"/>
                    <a:pt x="99" y="70"/>
                    <a:pt x="104" y="78"/>
                  </a:cubicBezTo>
                  <a:cubicBezTo>
                    <a:pt x="108" y="84"/>
                    <a:pt x="111" y="90"/>
                    <a:pt x="115" y="97"/>
                  </a:cubicBezTo>
                  <a:cubicBezTo>
                    <a:pt x="117" y="102"/>
                    <a:pt x="120" y="107"/>
                    <a:pt x="122" y="112"/>
                  </a:cubicBezTo>
                  <a:cubicBezTo>
                    <a:pt x="126" y="122"/>
                    <a:pt x="130" y="132"/>
                    <a:pt x="134" y="143"/>
                  </a:cubicBezTo>
                  <a:cubicBezTo>
                    <a:pt x="135" y="145"/>
                    <a:pt x="134" y="148"/>
                    <a:pt x="135" y="151"/>
                  </a:cubicBezTo>
                  <a:cubicBezTo>
                    <a:pt x="139" y="167"/>
                    <a:pt x="141" y="183"/>
                    <a:pt x="140" y="199"/>
                  </a:cubicBezTo>
                  <a:cubicBezTo>
                    <a:pt x="140" y="202"/>
                    <a:pt x="143" y="205"/>
                    <a:pt x="143" y="208"/>
                  </a:cubicBezTo>
                  <a:cubicBezTo>
                    <a:pt x="142" y="225"/>
                    <a:pt x="141" y="241"/>
                    <a:pt x="138" y="258"/>
                  </a:cubicBezTo>
                  <a:cubicBezTo>
                    <a:pt x="137" y="269"/>
                    <a:pt x="134" y="281"/>
                    <a:pt x="130" y="292"/>
                  </a:cubicBezTo>
                  <a:cubicBezTo>
                    <a:pt x="125" y="304"/>
                    <a:pt x="119" y="316"/>
                    <a:pt x="114" y="328"/>
                  </a:cubicBezTo>
                  <a:cubicBezTo>
                    <a:pt x="110" y="339"/>
                    <a:pt x="102" y="349"/>
                    <a:pt x="95" y="359"/>
                  </a:cubicBezTo>
                  <a:cubicBezTo>
                    <a:pt x="85" y="374"/>
                    <a:pt x="72" y="387"/>
                    <a:pt x="57" y="398"/>
                  </a:cubicBezTo>
                  <a:cubicBezTo>
                    <a:pt x="49" y="403"/>
                    <a:pt x="40" y="407"/>
                    <a:pt x="32" y="413"/>
                  </a:cubicBezTo>
                  <a:cubicBezTo>
                    <a:pt x="29" y="416"/>
                    <a:pt x="24" y="415"/>
                    <a:pt x="20" y="415"/>
                  </a:cubicBezTo>
                  <a:cubicBezTo>
                    <a:pt x="16" y="409"/>
                    <a:pt x="23" y="407"/>
                    <a:pt x="25" y="405"/>
                  </a:cubicBezTo>
                  <a:cubicBezTo>
                    <a:pt x="34" y="398"/>
                    <a:pt x="44" y="393"/>
                    <a:pt x="52" y="385"/>
                  </a:cubicBezTo>
                  <a:cubicBezTo>
                    <a:pt x="60" y="376"/>
                    <a:pt x="66" y="366"/>
                    <a:pt x="72" y="356"/>
                  </a:cubicBezTo>
                  <a:cubicBezTo>
                    <a:pt x="78" y="348"/>
                    <a:pt x="83" y="339"/>
                    <a:pt x="88" y="331"/>
                  </a:cubicBezTo>
                  <a:cubicBezTo>
                    <a:pt x="91" y="326"/>
                    <a:pt x="92" y="320"/>
                    <a:pt x="94" y="314"/>
                  </a:cubicBezTo>
                  <a:cubicBezTo>
                    <a:pt x="97" y="308"/>
                    <a:pt x="99" y="303"/>
                    <a:pt x="102" y="297"/>
                  </a:cubicBezTo>
                  <a:cubicBezTo>
                    <a:pt x="102" y="296"/>
                    <a:pt x="102" y="296"/>
                    <a:pt x="102" y="295"/>
                  </a:cubicBezTo>
                  <a:cubicBezTo>
                    <a:pt x="104" y="288"/>
                    <a:pt x="105" y="280"/>
                    <a:pt x="107" y="273"/>
                  </a:cubicBezTo>
                  <a:cubicBezTo>
                    <a:pt x="111" y="258"/>
                    <a:pt x="111" y="243"/>
                    <a:pt x="113" y="228"/>
                  </a:cubicBezTo>
                  <a:cubicBezTo>
                    <a:pt x="115" y="220"/>
                    <a:pt x="116" y="212"/>
                    <a:pt x="115" y="204"/>
                  </a:cubicBezTo>
                  <a:cubicBezTo>
                    <a:pt x="115" y="192"/>
                    <a:pt x="113" y="180"/>
                    <a:pt x="111" y="169"/>
                  </a:cubicBezTo>
                  <a:cubicBezTo>
                    <a:pt x="109" y="156"/>
                    <a:pt x="106" y="144"/>
                    <a:pt x="102" y="132"/>
                  </a:cubicBezTo>
                  <a:cubicBezTo>
                    <a:pt x="101" y="127"/>
                    <a:pt x="97" y="121"/>
                    <a:pt x="95" y="116"/>
                  </a:cubicBezTo>
                  <a:cubicBezTo>
                    <a:pt x="91" y="108"/>
                    <a:pt x="89" y="100"/>
                    <a:pt x="85" y="93"/>
                  </a:cubicBezTo>
                  <a:cubicBezTo>
                    <a:pt x="78" y="80"/>
                    <a:pt x="69" y="67"/>
                    <a:pt x="61" y="54"/>
                  </a:cubicBezTo>
                  <a:cubicBezTo>
                    <a:pt x="57" y="47"/>
                    <a:pt x="51" y="41"/>
                    <a:pt x="44" y="36"/>
                  </a:cubicBezTo>
                  <a:cubicBezTo>
                    <a:pt x="36" y="31"/>
                    <a:pt x="30" y="22"/>
                    <a:pt x="20" y="19"/>
                  </a:cubicBezTo>
                  <a:cubicBezTo>
                    <a:pt x="14" y="17"/>
                    <a:pt x="8" y="11"/>
                    <a:pt x="1"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6" name="Freeform 1434"/>
            <p:cNvSpPr>
              <a:spLocks/>
            </p:cNvSpPr>
            <p:nvPr/>
          </p:nvSpPr>
          <p:spPr bwMode="auto">
            <a:xfrm>
              <a:off x="-1831975" y="6246813"/>
              <a:ext cx="100013" cy="11113"/>
            </a:xfrm>
            <a:custGeom>
              <a:avLst/>
              <a:gdLst>
                <a:gd name="T0" fmla="*/ 0 w 170"/>
                <a:gd name="T1" fmla="*/ 21 h 21"/>
                <a:gd name="T2" fmla="*/ 0 w 170"/>
                <a:gd name="T3" fmla="*/ 0 h 21"/>
                <a:gd name="T4" fmla="*/ 170 w 170"/>
                <a:gd name="T5" fmla="*/ 0 h 21"/>
                <a:gd name="T6" fmla="*/ 170 w 170"/>
                <a:gd name="T7" fmla="*/ 21 h 21"/>
                <a:gd name="T8" fmla="*/ 0 w 170"/>
                <a:gd name="T9" fmla="*/ 21 h 21"/>
              </a:gdLst>
              <a:ahLst/>
              <a:cxnLst>
                <a:cxn ang="0">
                  <a:pos x="T0" y="T1"/>
                </a:cxn>
                <a:cxn ang="0">
                  <a:pos x="T2" y="T3"/>
                </a:cxn>
                <a:cxn ang="0">
                  <a:pos x="T4" y="T5"/>
                </a:cxn>
                <a:cxn ang="0">
                  <a:pos x="T6" y="T7"/>
                </a:cxn>
                <a:cxn ang="0">
                  <a:pos x="T8" y="T9"/>
                </a:cxn>
              </a:cxnLst>
              <a:rect l="0" t="0" r="r" b="b"/>
              <a:pathLst>
                <a:path w="170" h="21">
                  <a:moveTo>
                    <a:pt x="0" y="21"/>
                  </a:moveTo>
                  <a:cubicBezTo>
                    <a:pt x="0" y="14"/>
                    <a:pt x="0" y="8"/>
                    <a:pt x="0" y="0"/>
                  </a:cubicBezTo>
                  <a:cubicBezTo>
                    <a:pt x="57" y="0"/>
                    <a:pt x="113" y="0"/>
                    <a:pt x="170" y="0"/>
                  </a:cubicBezTo>
                  <a:cubicBezTo>
                    <a:pt x="170" y="7"/>
                    <a:pt x="170" y="14"/>
                    <a:pt x="170" y="21"/>
                  </a:cubicBezTo>
                  <a:cubicBezTo>
                    <a:pt x="114" y="21"/>
                    <a:pt x="57" y="21"/>
                    <a:pt x="0" y="2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7" name="Freeform 1435"/>
            <p:cNvSpPr>
              <a:spLocks/>
            </p:cNvSpPr>
            <p:nvPr/>
          </p:nvSpPr>
          <p:spPr bwMode="auto">
            <a:xfrm>
              <a:off x="-2316163" y="6197600"/>
              <a:ext cx="98425" cy="106363"/>
            </a:xfrm>
            <a:custGeom>
              <a:avLst/>
              <a:gdLst>
                <a:gd name="T0" fmla="*/ 73 w 168"/>
                <a:gd name="T1" fmla="*/ 75 h 181"/>
                <a:gd name="T2" fmla="*/ 69 w 168"/>
                <a:gd name="T3" fmla="*/ 54 h 181"/>
                <a:gd name="T4" fmla="*/ 68 w 168"/>
                <a:gd name="T5" fmla="*/ 48 h 181"/>
                <a:gd name="T6" fmla="*/ 62 w 168"/>
                <a:gd name="T7" fmla="*/ 13 h 181"/>
                <a:gd name="T8" fmla="*/ 57 w 168"/>
                <a:gd name="T9" fmla="*/ 0 h 181"/>
                <a:gd name="T10" fmla="*/ 89 w 168"/>
                <a:gd name="T11" fmla="*/ 0 h 181"/>
                <a:gd name="T12" fmla="*/ 103 w 168"/>
                <a:gd name="T13" fmla="*/ 75 h 181"/>
                <a:gd name="T14" fmla="*/ 122 w 168"/>
                <a:gd name="T15" fmla="*/ 75 h 181"/>
                <a:gd name="T16" fmla="*/ 160 w 168"/>
                <a:gd name="T17" fmla="*/ 75 h 181"/>
                <a:gd name="T18" fmla="*/ 168 w 168"/>
                <a:gd name="T19" fmla="*/ 82 h 181"/>
                <a:gd name="T20" fmla="*/ 167 w 168"/>
                <a:gd name="T21" fmla="*/ 94 h 181"/>
                <a:gd name="T22" fmla="*/ 158 w 168"/>
                <a:gd name="T23" fmla="*/ 103 h 181"/>
                <a:gd name="T24" fmla="*/ 102 w 168"/>
                <a:gd name="T25" fmla="*/ 103 h 181"/>
                <a:gd name="T26" fmla="*/ 97 w 168"/>
                <a:gd name="T27" fmla="*/ 135 h 181"/>
                <a:gd name="T28" fmla="*/ 90 w 168"/>
                <a:gd name="T29" fmla="*/ 164 h 181"/>
                <a:gd name="T30" fmla="*/ 89 w 168"/>
                <a:gd name="T31" fmla="*/ 173 h 181"/>
                <a:gd name="T32" fmla="*/ 81 w 168"/>
                <a:gd name="T33" fmla="*/ 181 h 181"/>
                <a:gd name="T34" fmla="*/ 54 w 168"/>
                <a:gd name="T35" fmla="*/ 181 h 181"/>
                <a:gd name="T36" fmla="*/ 58 w 168"/>
                <a:gd name="T37" fmla="*/ 175 h 181"/>
                <a:gd name="T38" fmla="*/ 68 w 168"/>
                <a:gd name="T39" fmla="*/ 124 h 181"/>
                <a:gd name="T40" fmla="*/ 73 w 168"/>
                <a:gd name="T41" fmla="*/ 103 h 181"/>
                <a:gd name="T42" fmla="*/ 40 w 168"/>
                <a:gd name="T43" fmla="*/ 103 h 181"/>
                <a:gd name="T44" fmla="*/ 6 w 168"/>
                <a:gd name="T45" fmla="*/ 103 h 181"/>
                <a:gd name="T46" fmla="*/ 1 w 168"/>
                <a:gd name="T47" fmla="*/ 98 h 181"/>
                <a:gd name="T48" fmla="*/ 0 w 168"/>
                <a:gd name="T49" fmla="*/ 75 h 181"/>
                <a:gd name="T50" fmla="*/ 73 w 168"/>
                <a:gd name="T51" fmla="*/ 7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181">
                  <a:moveTo>
                    <a:pt x="73" y="75"/>
                  </a:moveTo>
                  <a:cubicBezTo>
                    <a:pt x="72" y="67"/>
                    <a:pt x="70" y="60"/>
                    <a:pt x="69" y="54"/>
                  </a:cubicBezTo>
                  <a:cubicBezTo>
                    <a:pt x="68" y="52"/>
                    <a:pt x="68" y="50"/>
                    <a:pt x="68" y="48"/>
                  </a:cubicBezTo>
                  <a:cubicBezTo>
                    <a:pt x="66" y="36"/>
                    <a:pt x="64" y="24"/>
                    <a:pt x="62" y="13"/>
                  </a:cubicBezTo>
                  <a:cubicBezTo>
                    <a:pt x="61" y="9"/>
                    <a:pt x="59" y="5"/>
                    <a:pt x="57" y="0"/>
                  </a:cubicBezTo>
                  <a:cubicBezTo>
                    <a:pt x="68" y="0"/>
                    <a:pt x="78" y="0"/>
                    <a:pt x="89" y="0"/>
                  </a:cubicBezTo>
                  <a:cubicBezTo>
                    <a:pt x="94" y="24"/>
                    <a:pt x="98" y="49"/>
                    <a:pt x="103" y="75"/>
                  </a:cubicBezTo>
                  <a:cubicBezTo>
                    <a:pt x="109" y="75"/>
                    <a:pt x="115" y="75"/>
                    <a:pt x="122" y="75"/>
                  </a:cubicBezTo>
                  <a:cubicBezTo>
                    <a:pt x="135" y="75"/>
                    <a:pt x="147" y="75"/>
                    <a:pt x="160" y="75"/>
                  </a:cubicBezTo>
                  <a:cubicBezTo>
                    <a:pt x="165" y="74"/>
                    <a:pt x="168" y="76"/>
                    <a:pt x="168" y="82"/>
                  </a:cubicBezTo>
                  <a:cubicBezTo>
                    <a:pt x="167" y="86"/>
                    <a:pt x="168" y="90"/>
                    <a:pt x="167" y="94"/>
                  </a:cubicBezTo>
                  <a:cubicBezTo>
                    <a:pt x="167" y="100"/>
                    <a:pt x="164" y="103"/>
                    <a:pt x="158" y="103"/>
                  </a:cubicBezTo>
                  <a:cubicBezTo>
                    <a:pt x="139" y="103"/>
                    <a:pt x="121" y="103"/>
                    <a:pt x="102" y="103"/>
                  </a:cubicBezTo>
                  <a:cubicBezTo>
                    <a:pt x="100" y="114"/>
                    <a:pt x="99" y="125"/>
                    <a:pt x="97" y="135"/>
                  </a:cubicBezTo>
                  <a:cubicBezTo>
                    <a:pt x="95" y="145"/>
                    <a:pt x="92" y="154"/>
                    <a:pt x="90" y="164"/>
                  </a:cubicBezTo>
                  <a:cubicBezTo>
                    <a:pt x="89" y="167"/>
                    <a:pt x="88" y="170"/>
                    <a:pt x="89" y="173"/>
                  </a:cubicBezTo>
                  <a:cubicBezTo>
                    <a:pt x="89" y="179"/>
                    <a:pt x="86" y="181"/>
                    <a:pt x="81" y="181"/>
                  </a:cubicBezTo>
                  <a:cubicBezTo>
                    <a:pt x="72" y="181"/>
                    <a:pt x="64" y="181"/>
                    <a:pt x="54" y="181"/>
                  </a:cubicBezTo>
                  <a:cubicBezTo>
                    <a:pt x="56" y="177"/>
                    <a:pt x="58" y="176"/>
                    <a:pt x="58" y="175"/>
                  </a:cubicBezTo>
                  <a:cubicBezTo>
                    <a:pt x="60" y="157"/>
                    <a:pt x="69" y="142"/>
                    <a:pt x="68" y="124"/>
                  </a:cubicBezTo>
                  <a:cubicBezTo>
                    <a:pt x="68" y="117"/>
                    <a:pt x="71" y="111"/>
                    <a:pt x="73" y="103"/>
                  </a:cubicBezTo>
                  <a:cubicBezTo>
                    <a:pt x="60" y="103"/>
                    <a:pt x="50" y="103"/>
                    <a:pt x="40" y="103"/>
                  </a:cubicBezTo>
                  <a:cubicBezTo>
                    <a:pt x="29" y="103"/>
                    <a:pt x="17" y="103"/>
                    <a:pt x="6" y="103"/>
                  </a:cubicBezTo>
                  <a:cubicBezTo>
                    <a:pt x="2" y="103"/>
                    <a:pt x="1" y="102"/>
                    <a:pt x="1" y="98"/>
                  </a:cubicBezTo>
                  <a:cubicBezTo>
                    <a:pt x="0" y="90"/>
                    <a:pt x="0" y="83"/>
                    <a:pt x="0" y="75"/>
                  </a:cubicBezTo>
                  <a:cubicBezTo>
                    <a:pt x="24" y="75"/>
                    <a:pt x="48" y="75"/>
                    <a:pt x="73" y="75"/>
                  </a:cubicBezTo>
                  <a:close/>
                </a:path>
              </a:pathLst>
            </a:custGeom>
            <a:solidFill>
              <a:schemeClr val="accent5">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8" name="Freeform 1436"/>
            <p:cNvSpPr>
              <a:spLocks noEditPoints="1"/>
            </p:cNvSpPr>
            <p:nvPr/>
          </p:nvSpPr>
          <p:spPr bwMode="auto">
            <a:xfrm>
              <a:off x="-2557463" y="6145213"/>
              <a:ext cx="165100" cy="215900"/>
            </a:xfrm>
            <a:custGeom>
              <a:avLst/>
              <a:gdLst>
                <a:gd name="T0" fmla="*/ 279 w 281"/>
                <a:gd name="T1" fmla="*/ 200 h 370"/>
                <a:gd name="T2" fmla="*/ 265 w 281"/>
                <a:gd name="T3" fmla="*/ 268 h 370"/>
                <a:gd name="T4" fmla="*/ 205 w 281"/>
                <a:gd name="T5" fmla="*/ 349 h 370"/>
                <a:gd name="T6" fmla="*/ 166 w 281"/>
                <a:gd name="T7" fmla="*/ 364 h 370"/>
                <a:gd name="T8" fmla="*/ 112 w 281"/>
                <a:gd name="T9" fmla="*/ 360 h 370"/>
                <a:gd name="T10" fmla="*/ 54 w 281"/>
                <a:gd name="T11" fmla="*/ 312 h 370"/>
                <a:gd name="T12" fmla="*/ 31 w 281"/>
                <a:gd name="T13" fmla="*/ 268 h 370"/>
                <a:gd name="T14" fmla="*/ 9 w 281"/>
                <a:gd name="T15" fmla="*/ 225 h 370"/>
                <a:gd name="T16" fmla="*/ 21 w 281"/>
                <a:gd name="T17" fmla="*/ 120 h 370"/>
                <a:gd name="T18" fmla="*/ 45 w 281"/>
                <a:gd name="T19" fmla="*/ 66 h 370"/>
                <a:gd name="T20" fmla="*/ 101 w 281"/>
                <a:gd name="T21" fmla="*/ 11 h 370"/>
                <a:gd name="T22" fmla="*/ 165 w 281"/>
                <a:gd name="T23" fmla="*/ 2 h 370"/>
                <a:gd name="T24" fmla="*/ 221 w 281"/>
                <a:gd name="T25" fmla="*/ 33 h 370"/>
                <a:gd name="T26" fmla="*/ 251 w 281"/>
                <a:gd name="T27" fmla="*/ 70 h 370"/>
                <a:gd name="T28" fmla="*/ 271 w 281"/>
                <a:gd name="T29" fmla="*/ 120 h 370"/>
                <a:gd name="T30" fmla="*/ 279 w 281"/>
                <a:gd name="T31" fmla="*/ 187 h 370"/>
                <a:gd name="T32" fmla="*/ 81 w 281"/>
                <a:gd name="T33" fmla="*/ 302 h 370"/>
                <a:gd name="T34" fmla="*/ 144 w 281"/>
                <a:gd name="T35" fmla="*/ 338 h 370"/>
                <a:gd name="T36" fmla="*/ 191 w 281"/>
                <a:gd name="T37" fmla="*/ 323 h 370"/>
                <a:gd name="T38" fmla="*/ 237 w 281"/>
                <a:gd name="T39" fmla="*/ 257 h 370"/>
                <a:gd name="T40" fmla="*/ 248 w 281"/>
                <a:gd name="T41" fmla="*/ 168 h 370"/>
                <a:gd name="T42" fmla="*/ 239 w 281"/>
                <a:gd name="T43" fmla="*/ 115 h 370"/>
                <a:gd name="T44" fmla="*/ 216 w 281"/>
                <a:gd name="T45" fmla="*/ 71 h 370"/>
                <a:gd name="T46" fmla="*/ 150 w 281"/>
                <a:gd name="T47" fmla="*/ 31 h 370"/>
                <a:gd name="T48" fmla="*/ 112 w 281"/>
                <a:gd name="T49" fmla="*/ 40 h 370"/>
                <a:gd name="T50" fmla="*/ 75 w 281"/>
                <a:gd name="T51" fmla="*/ 76 h 370"/>
                <a:gd name="T52" fmla="*/ 78 w 281"/>
                <a:gd name="T53" fmla="*/ 89 h 370"/>
                <a:gd name="T54" fmla="*/ 162 w 281"/>
                <a:gd name="T55" fmla="*/ 95 h 370"/>
                <a:gd name="T56" fmla="*/ 202 w 281"/>
                <a:gd name="T57" fmla="*/ 172 h 370"/>
                <a:gd name="T58" fmla="*/ 196 w 281"/>
                <a:gd name="T59" fmla="*/ 223 h 370"/>
                <a:gd name="T60" fmla="*/ 132 w 281"/>
                <a:gd name="T61" fmla="*/ 279 h 370"/>
                <a:gd name="T62" fmla="*/ 68 w 281"/>
                <a:gd name="T63" fmla="*/ 278 h 370"/>
                <a:gd name="T64" fmla="*/ 34 w 281"/>
                <a:gd name="T65" fmla="*/ 197 h 370"/>
                <a:gd name="T66" fmla="*/ 80 w 281"/>
                <a:gd name="T67" fmla="*/ 247 h 370"/>
                <a:gd name="T68" fmla="*/ 110 w 281"/>
                <a:gd name="T69" fmla="*/ 186 h 370"/>
                <a:gd name="T70" fmla="*/ 107 w 281"/>
                <a:gd name="T71" fmla="*/ 168 h 370"/>
                <a:gd name="T72" fmla="*/ 81 w 281"/>
                <a:gd name="T73" fmla="*/ 121 h 370"/>
                <a:gd name="T74" fmla="*/ 36 w 281"/>
                <a:gd name="T75" fmla="*/ 15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1" h="370">
                  <a:moveTo>
                    <a:pt x="279" y="187"/>
                  </a:moveTo>
                  <a:cubicBezTo>
                    <a:pt x="279" y="191"/>
                    <a:pt x="279" y="195"/>
                    <a:pt x="279" y="200"/>
                  </a:cubicBezTo>
                  <a:cubicBezTo>
                    <a:pt x="277" y="213"/>
                    <a:pt x="276" y="227"/>
                    <a:pt x="274" y="240"/>
                  </a:cubicBezTo>
                  <a:cubicBezTo>
                    <a:pt x="272" y="250"/>
                    <a:pt x="269" y="259"/>
                    <a:pt x="265" y="268"/>
                  </a:cubicBezTo>
                  <a:cubicBezTo>
                    <a:pt x="260" y="280"/>
                    <a:pt x="254" y="292"/>
                    <a:pt x="248" y="303"/>
                  </a:cubicBezTo>
                  <a:cubicBezTo>
                    <a:pt x="237" y="322"/>
                    <a:pt x="222" y="337"/>
                    <a:pt x="205" y="349"/>
                  </a:cubicBezTo>
                  <a:cubicBezTo>
                    <a:pt x="198" y="353"/>
                    <a:pt x="192" y="358"/>
                    <a:pt x="183" y="360"/>
                  </a:cubicBezTo>
                  <a:cubicBezTo>
                    <a:pt x="177" y="362"/>
                    <a:pt x="170" y="361"/>
                    <a:pt x="166" y="364"/>
                  </a:cubicBezTo>
                  <a:cubicBezTo>
                    <a:pt x="158" y="370"/>
                    <a:pt x="149" y="368"/>
                    <a:pt x="141" y="367"/>
                  </a:cubicBezTo>
                  <a:cubicBezTo>
                    <a:pt x="131" y="366"/>
                    <a:pt x="121" y="363"/>
                    <a:pt x="112" y="360"/>
                  </a:cubicBezTo>
                  <a:cubicBezTo>
                    <a:pt x="105" y="357"/>
                    <a:pt x="98" y="354"/>
                    <a:pt x="92" y="350"/>
                  </a:cubicBezTo>
                  <a:cubicBezTo>
                    <a:pt x="77" y="340"/>
                    <a:pt x="63" y="328"/>
                    <a:pt x="54" y="312"/>
                  </a:cubicBezTo>
                  <a:cubicBezTo>
                    <a:pt x="48" y="303"/>
                    <a:pt x="42" y="295"/>
                    <a:pt x="37" y="286"/>
                  </a:cubicBezTo>
                  <a:cubicBezTo>
                    <a:pt x="34" y="280"/>
                    <a:pt x="33" y="274"/>
                    <a:pt x="31" y="268"/>
                  </a:cubicBezTo>
                  <a:cubicBezTo>
                    <a:pt x="27" y="261"/>
                    <a:pt x="23" y="255"/>
                    <a:pt x="19" y="248"/>
                  </a:cubicBezTo>
                  <a:cubicBezTo>
                    <a:pt x="16" y="240"/>
                    <a:pt x="12" y="232"/>
                    <a:pt x="9" y="225"/>
                  </a:cubicBezTo>
                  <a:cubicBezTo>
                    <a:pt x="0" y="203"/>
                    <a:pt x="5" y="180"/>
                    <a:pt x="5" y="158"/>
                  </a:cubicBezTo>
                  <a:cubicBezTo>
                    <a:pt x="6" y="144"/>
                    <a:pt x="11" y="131"/>
                    <a:pt x="21" y="120"/>
                  </a:cubicBezTo>
                  <a:cubicBezTo>
                    <a:pt x="24" y="116"/>
                    <a:pt x="25" y="110"/>
                    <a:pt x="27" y="106"/>
                  </a:cubicBezTo>
                  <a:cubicBezTo>
                    <a:pt x="33" y="92"/>
                    <a:pt x="38" y="78"/>
                    <a:pt x="45" y="66"/>
                  </a:cubicBezTo>
                  <a:cubicBezTo>
                    <a:pt x="54" y="51"/>
                    <a:pt x="65" y="38"/>
                    <a:pt x="78" y="28"/>
                  </a:cubicBezTo>
                  <a:cubicBezTo>
                    <a:pt x="86" y="22"/>
                    <a:pt x="93" y="16"/>
                    <a:pt x="101" y="11"/>
                  </a:cubicBezTo>
                  <a:cubicBezTo>
                    <a:pt x="105" y="8"/>
                    <a:pt x="110" y="7"/>
                    <a:pt x="115" y="6"/>
                  </a:cubicBezTo>
                  <a:cubicBezTo>
                    <a:pt x="131" y="0"/>
                    <a:pt x="148" y="0"/>
                    <a:pt x="165" y="2"/>
                  </a:cubicBezTo>
                  <a:cubicBezTo>
                    <a:pt x="177" y="4"/>
                    <a:pt x="189" y="9"/>
                    <a:pt x="200" y="15"/>
                  </a:cubicBezTo>
                  <a:cubicBezTo>
                    <a:pt x="208" y="19"/>
                    <a:pt x="214" y="27"/>
                    <a:pt x="221" y="33"/>
                  </a:cubicBezTo>
                  <a:cubicBezTo>
                    <a:pt x="229" y="42"/>
                    <a:pt x="238" y="51"/>
                    <a:pt x="246" y="60"/>
                  </a:cubicBezTo>
                  <a:cubicBezTo>
                    <a:pt x="248" y="63"/>
                    <a:pt x="250" y="67"/>
                    <a:pt x="251" y="70"/>
                  </a:cubicBezTo>
                  <a:cubicBezTo>
                    <a:pt x="256" y="79"/>
                    <a:pt x="261" y="87"/>
                    <a:pt x="264" y="97"/>
                  </a:cubicBezTo>
                  <a:cubicBezTo>
                    <a:pt x="266" y="104"/>
                    <a:pt x="269" y="112"/>
                    <a:pt x="271" y="120"/>
                  </a:cubicBezTo>
                  <a:cubicBezTo>
                    <a:pt x="272" y="130"/>
                    <a:pt x="272" y="141"/>
                    <a:pt x="275" y="149"/>
                  </a:cubicBezTo>
                  <a:cubicBezTo>
                    <a:pt x="281" y="162"/>
                    <a:pt x="276" y="174"/>
                    <a:pt x="279" y="187"/>
                  </a:cubicBezTo>
                  <a:close/>
                  <a:moveTo>
                    <a:pt x="68" y="278"/>
                  </a:moveTo>
                  <a:cubicBezTo>
                    <a:pt x="73" y="288"/>
                    <a:pt x="76" y="296"/>
                    <a:pt x="81" y="302"/>
                  </a:cubicBezTo>
                  <a:cubicBezTo>
                    <a:pt x="91" y="313"/>
                    <a:pt x="102" y="324"/>
                    <a:pt x="117" y="330"/>
                  </a:cubicBezTo>
                  <a:cubicBezTo>
                    <a:pt x="126" y="334"/>
                    <a:pt x="134" y="337"/>
                    <a:pt x="144" y="338"/>
                  </a:cubicBezTo>
                  <a:cubicBezTo>
                    <a:pt x="153" y="338"/>
                    <a:pt x="160" y="337"/>
                    <a:pt x="168" y="333"/>
                  </a:cubicBezTo>
                  <a:cubicBezTo>
                    <a:pt x="176" y="330"/>
                    <a:pt x="185" y="328"/>
                    <a:pt x="191" y="323"/>
                  </a:cubicBezTo>
                  <a:cubicBezTo>
                    <a:pt x="202" y="312"/>
                    <a:pt x="213" y="301"/>
                    <a:pt x="221" y="288"/>
                  </a:cubicBezTo>
                  <a:cubicBezTo>
                    <a:pt x="228" y="278"/>
                    <a:pt x="234" y="268"/>
                    <a:pt x="237" y="257"/>
                  </a:cubicBezTo>
                  <a:cubicBezTo>
                    <a:pt x="240" y="243"/>
                    <a:pt x="246" y="230"/>
                    <a:pt x="248" y="216"/>
                  </a:cubicBezTo>
                  <a:cubicBezTo>
                    <a:pt x="250" y="200"/>
                    <a:pt x="249" y="184"/>
                    <a:pt x="248" y="168"/>
                  </a:cubicBezTo>
                  <a:cubicBezTo>
                    <a:pt x="248" y="157"/>
                    <a:pt x="246" y="146"/>
                    <a:pt x="244" y="135"/>
                  </a:cubicBezTo>
                  <a:cubicBezTo>
                    <a:pt x="243" y="128"/>
                    <a:pt x="241" y="121"/>
                    <a:pt x="239" y="115"/>
                  </a:cubicBezTo>
                  <a:cubicBezTo>
                    <a:pt x="236" y="106"/>
                    <a:pt x="231" y="98"/>
                    <a:pt x="227" y="90"/>
                  </a:cubicBezTo>
                  <a:cubicBezTo>
                    <a:pt x="223" y="83"/>
                    <a:pt x="221" y="76"/>
                    <a:pt x="216" y="71"/>
                  </a:cubicBezTo>
                  <a:cubicBezTo>
                    <a:pt x="204" y="59"/>
                    <a:pt x="194" y="43"/>
                    <a:pt x="177" y="38"/>
                  </a:cubicBezTo>
                  <a:cubicBezTo>
                    <a:pt x="168" y="35"/>
                    <a:pt x="160" y="30"/>
                    <a:pt x="150" y="31"/>
                  </a:cubicBezTo>
                  <a:cubicBezTo>
                    <a:pt x="142" y="31"/>
                    <a:pt x="134" y="30"/>
                    <a:pt x="127" y="34"/>
                  </a:cubicBezTo>
                  <a:cubicBezTo>
                    <a:pt x="123" y="37"/>
                    <a:pt x="117" y="38"/>
                    <a:pt x="112" y="40"/>
                  </a:cubicBezTo>
                  <a:cubicBezTo>
                    <a:pt x="108" y="41"/>
                    <a:pt x="104" y="43"/>
                    <a:pt x="102" y="46"/>
                  </a:cubicBezTo>
                  <a:cubicBezTo>
                    <a:pt x="93" y="55"/>
                    <a:pt x="84" y="65"/>
                    <a:pt x="75" y="76"/>
                  </a:cubicBezTo>
                  <a:cubicBezTo>
                    <a:pt x="72" y="79"/>
                    <a:pt x="71" y="84"/>
                    <a:pt x="68" y="89"/>
                  </a:cubicBezTo>
                  <a:cubicBezTo>
                    <a:pt x="73" y="89"/>
                    <a:pt x="75" y="89"/>
                    <a:pt x="78" y="89"/>
                  </a:cubicBezTo>
                  <a:cubicBezTo>
                    <a:pt x="100" y="89"/>
                    <a:pt x="122" y="89"/>
                    <a:pt x="144" y="90"/>
                  </a:cubicBezTo>
                  <a:cubicBezTo>
                    <a:pt x="150" y="90"/>
                    <a:pt x="157" y="91"/>
                    <a:pt x="162" y="95"/>
                  </a:cubicBezTo>
                  <a:cubicBezTo>
                    <a:pt x="174" y="106"/>
                    <a:pt x="187" y="116"/>
                    <a:pt x="193" y="131"/>
                  </a:cubicBezTo>
                  <a:cubicBezTo>
                    <a:pt x="198" y="144"/>
                    <a:pt x="200" y="159"/>
                    <a:pt x="202" y="172"/>
                  </a:cubicBezTo>
                  <a:cubicBezTo>
                    <a:pt x="203" y="182"/>
                    <a:pt x="204" y="192"/>
                    <a:pt x="200" y="202"/>
                  </a:cubicBezTo>
                  <a:cubicBezTo>
                    <a:pt x="197" y="209"/>
                    <a:pt x="198" y="216"/>
                    <a:pt x="196" y="223"/>
                  </a:cubicBezTo>
                  <a:cubicBezTo>
                    <a:pt x="192" y="234"/>
                    <a:pt x="188" y="244"/>
                    <a:pt x="181" y="253"/>
                  </a:cubicBezTo>
                  <a:cubicBezTo>
                    <a:pt x="169" y="269"/>
                    <a:pt x="153" y="279"/>
                    <a:pt x="132" y="279"/>
                  </a:cubicBezTo>
                  <a:cubicBezTo>
                    <a:pt x="114" y="278"/>
                    <a:pt x="96" y="278"/>
                    <a:pt x="78" y="278"/>
                  </a:cubicBezTo>
                  <a:cubicBezTo>
                    <a:pt x="76" y="278"/>
                    <a:pt x="73" y="278"/>
                    <a:pt x="68" y="278"/>
                  </a:cubicBezTo>
                  <a:close/>
                  <a:moveTo>
                    <a:pt x="30" y="184"/>
                  </a:moveTo>
                  <a:cubicBezTo>
                    <a:pt x="31" y="187"/>
                    <a:pt x="33" y="192"/>
                    <a:pt x="34" y="197"/>
                  </a:cubicBezTo>
                  <a:cubicBezTo>
                    <a:pt x="35" y="215"/>
                    <a:pt x="42" y="230"/>
                    <a:pt x="55" y="243"/>
                  </a:cubicBezTo>
                  <a:cubicBezTo>
                    <a:pt x="62" y="249"/>
                    <a:pt x="74" y="252"/>
                    <a:pt x="80" y="247"/>
                  </a:cubicBezTo>
                  <a:cubicBezTo>
                    <a:pt x="96" y="236"/>
                    <a:pt x="105" y="220"/>
                    <a:pt x="107" y="199"/>
                  </a:cubicBezTo>
                  <a:cubicBezTo>
                    <a:pt x="108" y="195"/>
                    <a:pt x="106" y="190"/>
                    <a:pt x="110" y="186"/>
                  </a:cubicBezTo>
                  <a:cubicBezTo>
                    <a:pt x="111" y="186"/>
                    <a:pt x="111" y="183"/>
                    <a:pt x="110" y="181"/>
                  </a:cubicBezTo>
                  <a:cubicBezTo>
                    <a:pt x="109" y="176"/>
                    <a:pt x="108" y="172"/>
                    <a:pt x="107" y="168"/>
                  </a:cubicBezTo>
                  <a:cubicBezTo>
                    <a:pt x="105" y="159"/>
                    <a:pt x="105" y="150"/>
                    <a:pt x="101" y="142"/>
                  </a:cubicBezTo>
                  <a:cubicBezTo>
                    <a:pt x="96" y="134"/>
                    <a:pt x="90" y="126"/>
                    <a:pt x="81" y="121"/>
                  </a:cubicBezTo>
                  <a:cubicBezTo>
                    <a:pt x="77" y="118"/>
                    <a:pt x="61" y="118"/>
                    <a:pt x="57" y="121"/>
                  </a:cubicBezTo>
                  <a:cubicBezTo>
                    <a:pt x="47" y="129"/>
                    <a:pt x="40" y="140"/>
                    <a:pt x="36" y="152"/>
                  </a:cubicBezTo>
                  <a:cubicBezTo>
                    <a:pt x="32" y="161"/>
                    <a:pt x="32" y="172"/>
                    <a:pt x="30" y="184"/>
                  </a:cubicBezTo>
                  <a:close/>
                </a:path>
              </a:pathLst>
            </a:custGeom>
            <a:solidFill>
              <a:schemeClr val="accent5">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9" name="Freeform 1437"/>
            <p:cNvSpPr>
              <a:spLocks/>
            </p:cNvSpPr>
            <p:nvPr/>
          </p:nvSpPr>
          <p:spPr bwMode="auto">
            <a:xfrm>
              <a:off x="-2517775" y="6162675"/>
              <a:ext cx="106363" cy="179388"/>
            </a:xfrm>
            <a:custGeom>
              <a:avLst/>
              <a:gdLst>
                <a:gd name="T0" fmla="*/ 0 w 182"/>
                <a:gd name="T1" fmla="*/ 248 h 308"/>
                <a:gd name="T2" fmla="*/ 10 w 182"/>
                <a:gd name="T3" fmla="*/ 248 h 308"/>
                <a:gd name="T4" fmla="*/ 64 w 182"/>
                <a:gd name="T5" fmla="*/ 249 h 308"/>
                <a:gd name="T6" fmla="*/ 113 w 182"/>
                <a:gd name="T7" fmla="*/ 223 h 308"/>
                <a:gd name="T8" fmla="*/ 128 w 182"/>
                <a:gd name="T9" fmla="*/ 193 h 308"/>
                <a:gd name="T10" fmla="*/ 132 w 182"/>
                <a:gd name="T11" fmla="*/ 172 h 308"/>
                <a:gd name="T12" fmla="*/ 134 w 182"/>
                <a:gd name="T13" fmla="*/ 142 h 308"/>
                <a:gd name="T14" fmla="*/ 125 w 182"/>
                <a:gd name="T15" fmla="*/ 101 h 308"/>
                <a:gd name="T16" fmla="*/ 94 w 182"/>
                <a:gd name="T17" fmla="*/ 65 h 308"/>
                <a:gd name="T18" fmla="*/ 76 w 182"/>
                <a:gd name="T19" fmla="*/ 60 h 308"/>
                <a:gd name="T20" fmla="*/ 10 w 182"/>
                <a:gd name="T21" fmla="*/ 59 h 308"/>
                <a:gd name="T22" fmla="*/ 0 w 182"/>
                <a:gd name="T23" fmla="*/ 59 h 308"/>
                <a:gd name="T24" fmla="*/ 7 w 182"/>
                <a:gd name="T25" fmla="*/ 46 h 308"/>
                <a:gd name="T26" fmla="*/ 34 w 182"/>
                <a:gd name="T27" fmla="*/ 16 h 308"/>
                <a:gd name="T28" fmla="*/ 44 w 182"/>
                <a:gd name="T29" fmla="*/ 10 h 308"/>
                <a:gd name="T30" fmla="*/ 59 w 182"/>
                <a:gd name="T31" fmla="*/ 4 h 308"/>
                <a:gd name="T32" fmla="*/ 82 w 182"/>
                <a:gd name="T33" fmla="*/ 1 h 308"/>
                <a:gd name="T34" fmla="*/ 109 w 182"/>
                <a:gd name="T35" fmla="*/ 8 h 308"/>
                <a:gd name="T36" fmla="*/ 148 w 182"/>
                <a:gd name="T37" fmla="*/ 41 h 308"/>
                <a:gd name="T38" fmla="*/ 159 w 182"/>
                <a:gd name="T39" fmla="*/ 60 h 308"/>
                <a:gd name="T40" fmla="*/ 171 w 182"/>
                <a:gd name="T41" fmla="*/ 85 h 308"/>
                <a:gd name="T42" fmla="*/ 176 w 182"/>
                <a:gd name="T43" fmla="*/ 105 h 308"/>
                <a:gd name="T44" fmla="*/ 180 w 182"/>
                <a:gd name="T45" fmla="*/ 138 h 308"/>
                <a:gd name="T46" fmla="*/ 180 w 182"/>
                <a:gd name="T47" fmla="*/ 186 h 308"/>
                <a:gd name="T48" fmla="*/ 169 w 182"/>
                <a:gd name="T49" fmla="*/ 227 h 308"/>
                <a:gd name="T50" fmla="*/ 153 w 182"/>
                <a:gd name="T51" fmla="*/ 258 h 308"/>
                <a:gd name="T52" fmla="*/ 123 w 182"/>
                <a:gd name="T53" fmla="*/ 293 h 308"/>
                <a:gd name="T54" fmla="*/ 100 w 182"/>
                <a:gd name="T55" fmla="*/ 303 h 308"/>
                <a:gd name="T56" fmla="*/ 76 w 182"/>
                <a:gd name="T57" fmla="*/ 308 h 308"/>
                <a:gd name="T58" fmla="*/ 49 w 182"/>
                <a:gd name="T59" fmla="*/ 300 h 308"/>
                <a:gd name="T60" fmla="*/ 13 w 182"/>
                <a:gd name="T61" fmla="*/ 272 h 308"/>
                <a:gd name="T62" fmla="*/ 0 w 182"/>
                <a:gd name="T63" fmla="*/ 24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 h="308">
                  <a:moveTo>
                    <a:pt x="0" y="248"/>
                  </a:moveTo>
                  <a:cubicBezTo>
                    <a:pt x="5" y="248"/>
                    <a:pt x="8" y="248"/>
                    <a:pt x="10" y="248"/>
                  </a:cubicBezTo>
                  <a:cubicBezTo>
                    <a:pt x="28" y="248"/>
                    <a:pt x="46" y="248"/>
                    <a:pt x="64" y="249"/>
                  </a:cubicBezTo>
                  <a:cubicBezTo>
                    <a:pt x="85" y="249"/>
                    <a:pt x="101" y="239"/>
                    <a:pt x="113" y="223"/>
                  </a:cubicBezTo>
                  <a:cubicBezTo>
                    <a:pt x="120" y="214"/>
                    <a:pt x="124" y="204"/>
                    <a:pt x="128" y="193"/>
                  </a:cubicBezTo>
                  <a:cubicBezTo>
                    <a:pt x="130" y="186"/>
                    <a:pt x="129" y="179"/>
                    <a:pt x="132" y="172"/>
                  </a:cubicBezTo>
                  <a:cubicBezTo>
                    <a:pt x="136" y="162"/>
                    <a:pt x="135" y="152"/>
                    <a:pt x="134" y="142"/>
                  </a:cubicBezTo>
                  <a:cubicBezTo>
                    <a:pt x="132" y="129"/>
                    <a:pt x="130" y="114"/>
                    <a:pt x="125" y="101"/>
                  </a:cubicBezTo>
                  <a:cubicBezTo>
                    <a:pt x="119" y="86"/>
                    <a:pt x="106" y="76"/>
                    <a:pt x="94" y="65"/>
                  </a:cubicBezTo>
                  <a:cubicBezTo>
                    <a:pt x="89" y="61"/>
                    <a:pt x="82" y="60"/>
                    <a:pt x="76" y="60"/>
                  </a:cubicBezTo>
                  <a:cubicBezTo>
                    <a:pt x="54" y="59"/>
                    <a:pt x="32" y="59"/>
                    <a:pt x="10" y="59"/>
                  </a:cubicBezTo>
                  <a:cubicBezTo>
                    <a:pt x="7" y="59"/>
                    <a:pt x="5" y="59"/>
                    <a:pt x="0" y="59"/>
                  </a:cubicBezTo>
                  <a:cubicBezTo>
                    <a:pt x="3" y="54"/>
                    <a:pt x="4" y="49"/>
                    <a:pt x="7" y="46"/>
                  </a:cubicBezTo>
                  <a:cubicBezTo>
                    <a:pt x="16" y="35"/>
                    <a:pt x="25" y="25"/>
                    <a:pt x="34" y="16"/>
                  </a:cubicBezTo>
                  <a:cubicBezTo>
                    <a:pt x="36" y="13"/>
                    <a:pt x="40" y="11"/>
                    <a:pt x="44" y="10"/>
                  </a:cubicBezTo>
                  <a:cubicBezTo>
                    <a:pt x="49" y="8"/>
                    <a:pt x="55" y="7"/>
                    <a:pt x="59" y="4"/>
                  </a:cubicBezTo>
                  <a:cubicBezTo>
                    <a:pt x="66" y="0"/>
                    <a:pt x="74" y="1"/>
                    <a:pt x="82" y="1"/>
                  </a:cubicBezTo>
                  <a:cubicBezTo>
                    <a:pt x="92" y="0"/>
                    <a:pt x="100" y="5"/>
                    <a:pt x="109" y="8"/>
                  </a:cubicBezTo>
                  <a:cubicBezTo>
                    <a:pt x="126" y="13"/>
                    <a:pt x="136" y="29"/>
                    <a:pt x="148" y="41"/>
                  </a:cubicBezTo>
                  <a:cubicBezTo>
                    <a:pt x="153" y="46"/>
                    <a:pt x="155" y="53"/>
                    <a:pt x="159" y="60"/>
                  </a:cubicBezTo>
                  <a:cubicBezTo>
                    <a:pt x="163" y="68"/>
                    <a:pt x="168" y="76"/>
                    <a:pt x="171" y="85"/>
                  </a:cubicBezTo>
                  <a:cubicBezTo>
                    <a:pt x="173" y="91"/>
                    <a:pt x="175" y="98"/>
                    <a:pt x="176" y="105"/>
                  </a:cubicBezTo>
                  <a:cubicBezTo>
                    <a:pt x="178" y="116"/>
                    <a:pt x="180" y="127"/>
                    <a:pt x="180" y="138"/>
                  </a:cubicBezTo>
                  <a:cubicBezTo>
                    <a:pt x="181" y="154"/>
                    <a:pt x="182" y="170"/>
                    <a:pt x="180" y="186"/>
                  </a:cubicBezTo>
                  <a:cubicBezTo>
                    <a:pt x="178" y="200"/>
                    <a:pt x="172" y="213"/>
                    <a:pt x="169" y="227"/>
                  </a:cubicBezTo>
                  <a:cubicBezTo>
                    <a:pt x="166" y="238"/>
                    <a:pt x="160" y="248"/>
                    <a:pt x="153" y="258"/>
                  </a:cubicBezTo>
                  <a:cubicBezTo>
                    <a:pt x="145" y="271"/>
                    <a:pt x="134" y="282"/>
                    <a:pt x="123" y="293"/>
                  </a:cubicBezTo>
                  <a:cubicBezTo>
                    <a:pt x="117" y="298"/>
                    <a:pt x="108" y="300"/>
                    <a:pt x="100" y="303"/>
                  </a:cubicBezTo>
                  <a:cubicBezTo>
                    <a:pt x="92" y="307"/>
                    <a:pt x="85" y="308"/>
                    <a:pt x="76" y="308"/>
                  </a:cubicBezTo>
                  <a:cubicBezTo>
                    <a:pt x="66" y="307"/>
                    <a:pt x="58" y="304"/>
                    <a:pt x="49" y="300"/>
                  </a:cubicBezTo>
                  <a:cubicBezTo>
                    <a:pt x="34" y="294"/>
                    <a:pt x="23" y="283"/>
                    <a:pt x="13" y="272"/>
                  </a:cubicBezTo>
                  <a:cubicBezTo>
                    <a:pt x="8" y="266"/>
                    <a:pt x="5" y="258"/>
                    <a:pt x="0" y="24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0" name="Freeform 1438"/>
            <p:cNvSpPr>
              <a:spLocks/>
            </p:cNvSpPr>
            <p:nvPr/>
          </p:nvSpPr>
          <p:spPr bwMode="auto">
            <a:xfrm>
              <a:off x="-2540000" y="6213475"/>
              <a:ext cx="47625" cy="79375"/>
            </a:xfrm>
            <a:custGeom>
              <a:avLst/>
              <a:gdLst>
                <a:gd name="T0" fmla="*/ 0 w 81"/>
                <a:gd name="T1" fmla="*/ 66 h 134"/>
                <a:gd name="T2" fmla="*/ 6 w 81"/>
                <a:gd name="T3" fmla="*/ 34 h 134"/>
                <a:gd name="T4" fmla="*/ 27 w 81"/>
                <a:gd name="T5" fmla="*/ 3 h 134"/>
                <a:gd name="T6" fmla="*/ 51 w 81"/>
                <a:gd name="T7" fmla="*/ 3 h 134"/>
                <a:gd name="T8" fmla="*/ 71 w 81"/>
                <a:gd name="T9" fmla="*/ 24 h 134"/>
                <a:gd name="T10" fmla="*/ 77 w 81"/>
                <a:gd name="T11" fmla="*/ 50 h 134"/>
                <a:gd name="T12" fmla="*/ 80 w 81"/>
                <a:gd name="T13" fmla="*/ 63 h 134"/>
                <a:gd name="T14" fmla="*/ 80 w 81"/>
                <a:gd name="T15" fmla="*/ 68 h 134"/>
                <a:gd name="T16" fmla="*/ 77 w 81"/>
                <a:gd name="T17" fmla="*/ 81 h 134"/>
                <a:gd name="T18" fmla="*/ 50 w 81"/>
                <a:gd name="T19" fmla="*/ 129 h 134"/>
                <a:gd name="T20" fmla="*/ 25 w 81"/>
                <a:gd name="T21" fmla="*/ 125 h 134"/>
                <a:gd name="T22" fmla="*/ 4 w 81"/>
                <a:gd name="T23" fmla="*/ 79 h 134"/>
                <a:gd name="T24" fmla="*/ 0 w 81"/>
                <a:gd name="T25" fmla="*/ 6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34">
                  <a:moveTo>
                    <a:pt x="0" y="66"/>
                  </a:moveTo>
                  <a:cubicBezTo>
                    <a:pt x="2" y="54"/>
                    <a:pt x="2" y="43"/>
                    <a:pt x="6" y="34"/>
                  </a:cubicBezTo>
                  <a:cubicBezTo>
                    <a:pt x="10" y="22"/>
                    <a:pt x="17" y="11"/>
                    <a:pt x="27" y="3"/>
                  </a:cubicBezTo>
                  <a:cubicBezTo>
                    <a:pt x="31" y="0"/>
                    <a:pt x="47" y="0"/>
                    <a:pt x="51" y="3"/>
                  </a:cubicBezTo>
                  <a:cubicBezTo>
                    <a:pt x="60" y="8"/>
                    <a:pt x="66" y="16"/>
                    <a:pt x="71" y="24"/>
                  </a:cubicBezTo>
                  <a:cubicBezTo>
                    <a:pt x="75" y="32"/>
                    <a:pt x="75" y="41"/>
                    <a:pt x="77" y="50"/>
                  </a:cubicBezTo>
                  <a:cubicBezTo>
                    <a:pt x="78" y="54"/>
                    <a:pt x="79" y="58"/>
                    <a:pt x="80" y="63"/>
                  </a:cubicBezTo>
                  <a:cubicBezTo>
                    <a:pt x="81" y="65"/>
                    <a:pt x="81" y="68"/>
                    <a:pt x="80" y="68"/>
                  </a:cubicBezTo>
                  <a:cubicBezTo>
                    <a:pt x="76" y="72"/>
                    <a:pt x="78" y="77"/>
                    <a:pt x="77" y="81"/>
                  </a:cubicBezTo>
                  <a:cubicBezTo>
                    <a:pt x="75" y="102"/>
                    <a:pt x="66" y="118"/>
                    <a:pt x="50" y="129"/>
                  </a:cubicBezTo>
                  <a:cubicBezTo>
                    <a:pt x="44" y="134"/>
                    <a:pt x="32" y="131"/>
                    <a:pt x="25" y="125"/>
                  </a:cubicBezTo>
                  <a:cubicBezTo>
                    <a:pt x="12" y="112"/>
                    <a:pt x="5" y="97"/>
                    <a:pt x="4" y="79"/>
                  </a:cubicBezTo>
                  <a:cubicBezTo>
                    <a:pt x="3" y="74"/>
                    <a:pt x="1" y="69"/>
                    <a:pt x="0"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11" name="Rectangle 76"/>
          <p:cNvSpPr txBox="1">
            <a:spLocks/>
          </p:cNvSpPr>
          <p:nvPr/>
        </p:nvSpPr>
        <p:spPr bwMode="gray">
          <a:xfrm>
            <a:off x="5663189" y="4170659"/>
            <a:ext cx="3341487" cy="683426"/>
          </a:xfrm>
          <a:prstGeom prst="rect">
            <a:avLst/>
          </a:prstGeom>
          <a:solidFill>
            <a:schemeClr val="accent5">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US" sz="1600" dirty="0">
                <a:solidFill>
                  <a:schemeClr val="accent5">
                    <a:lumMod val="50000"/>
                  </a:schemeClr>
                </a:solidFill>
              </a:rPr>
              <a:t>Advanced oil and gas exploration and recovery </a:t>
            </a:r>
            <a:endParaRPr lang="en-GB" sz="1600" dirty="0">
              <a:solidFill>
                <a:schemeClr val="accent5">
                  <a:lumMod val="50000"/>
                </a:schemeClr>
              </a:solidFill>
            </a:endParaRPr>
          </a:p>
        </p:txBody>
      </p:sp>
      <p:sp>
        <p:nvSpPr>
          <p:cNvPr id="512" name="Rectangle 76"/>
          <p:cNvSpPr txBox="1">
            <a:spLocks/>
          </p:cNvSpPr>
          <p:nvPr/>
        </p:nvSpPr>
        <p:spPr bwMode="gray">
          <a:xfrm>
            <a:off x="5375817" y="4170659"/>
            <a:ext cx="287372" cy="683426"/>
          </a:xfrm>
          <a:prstGeom prst="rect">
            <a:avLst/>
          </a:prstGeom>
          <a:solidFill>
            <a:schemeClr val="accent5"/>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10</a:t>
            </a:r>
            <a:endParaRPr lang="en-GB" b="1" dirty="0">
              <a:solidFill>
                <a:srgbClr val="FFFFFF"/>
              </a:solidFill>
              <a:latin typeface="+mj-lt"/>
            </a:endParaRPr>
          </a:p>
        </p:txBody>
      </p:sp>
      <p:grpSp>
        <p:nvGrpSpPr>
          <p:cNvPr id="513" name="Group 512"/>
          <p:cNvGrpSpPr/>
          <p:nvPr/>
        </p:nvGrpSpPr>
        <p:grpSpPr>
          <a:xfrm>
            <a:off x="5772043" y="4274461"/>
            <a:ext cx="627485" cy="475822"/>
            <a:chOff x="-3409950" y="8458200"/>
            <a:chExt cx="2119313" cy="1577975"/>
          </a:xfrm>
          <a:solidFill>
            <a:schemeClr val="accent5">
              <a:lumMod val="50000"/>
            </a:schemeClr>
          </a:solidFill>
        </p:grpSpPr>
        <p:sp>
          <p:nvSpPr>
            <p:cNvPr id="514" name="Freeform 1445"/>
            <p:cNvSpPr>
              <a:spLocks noEditPoints="1"/>
            </p:cNvSpPr>
            <p:nvPr/>
          </p:nvSpPr>
          <p:spPr bwMode="auto">
            <a:xfrm>
              <a:off x="-3409950" y="8620125"/>
              <a:ext cx="2119313" cy="1416050"/>
            </a:xfrm>
            <a:custGeom>
              <a:avLst/>
              <a:gdLst>
                <a:gd name="T0" fmla="*/ 0 w 1248"/>
                <a:gd name="T1" fmla="*/ 494 h 834"/>
                <a:gd name="T2" fmla="*/ 150 w 1248"/>
                <a:gd name="T3" fmla="*/ 297 h 834"/>
                <a:gd name="T4" fmla="*/ 171 w 1248"/>
                <a:gd name="T5" fmla="*/ 88 h 834"/>
                <a:gd name="T6" fmla="*/ 296 w 1248"/>
                <a:gd name="T7" fmla="*/ 0 h 834"/>
                <a:gd name="T8" fmla="*/ 321 w 1248"/>
                <a:gd name="T9" fmla="*/ 167 h 834"/>
                <a:gd name="T10" fmla="*/ 343 w 1248"/>
                <a:gd name="T11" fmla="*/ 386 h 834"/>
                <a:gd name="T12" fmla="*/ 1233 w 1248"/>
                <a:gd name="T13" fmla="*/ 494 h 834"/>
                <a:gd name="T14" fmla="*/ 3 w 1248"/>
                <a:gd name="T15" fmla="*/ 834 h 834"/>
                <a:gd name="T16" fmla="*/ 450 w 1248"/>
                <a:gd name="T17" fmla="*/ 728 h 834"/>
                <a:gd name="T18" fmla="*/ 541 w 1248"/>
                <a:gd name="T19" fmla="*/ 680 h 834"/>
                <a:gd name="T20" fmla="*/ 563 w 1248"/>
                <a:gd name="T21" fmla="*/ 680 h 834"/>
                <a:gd name="T22" fmla="*/ 611 w 1248"/>
                <a:gd name="T23" fmla="*/ 725 h 834"/>
                <a:gd name="T24" fmla="*/ 632 w 1248"/>
                <a:gd name="T25" fmla="*/ 737 h 834"/>
                <a:gd name="T26" fmla="*/ 730 w 1248"/>
                <a:gd name="T27" fmla="*/ 786 h 834"/>
                <a:gd name="T28" fmla="*/ 790 w 1248"/>
                <a:gd name="T29" fmla="*/ 711 h 834"/>
                <a:gd name="T30" fmla="*/ 840 w 1248"/>
                <a:gd name="T31" fmla="*/ 757 h 834"/>
                <a:gd name="T32" fmla="*/ 818 w 1248"/>
                <a:gd name="T33" fmla="*/ 680 h 834"/>
                <a:gd name="T34" fmla="*/ 906 w 1248"/>
                <a:gd name="T35" fmla="*/ 712 h 834"/>
                <a:gd name="T36" fmla="*/ 975 w 1248"/>
                <a:gd name="T37" fmla="*/ 783 h 834"/>
                <a:gd name="T38" fmla="*/ 1065 w 1248"/>
                <a:gd name="T39" fmla="*/ 759 h 834"/>
                <a:gd name="T40" fmla="*/ 992 w 1248"/>
                <a:gd name="T41" fmla="*/ 681 h 834"/>
                <a:gd name="T42" fmla="*/ 1110 w 1248"/>
                <a:gd name="T43" fmla="*/ 669 h 834"/>
                <a:gd name="T44" fmla="*/ 939 w 1248"/>
                <a:gd name="T45" fmla="*/ 628 h 834"/>
                <a:gd name="T46" fmla="*/ 1024 w 1248"/>
                <a:gd name="T47" fmla="*/ 583 h 834"/>
                <a:gd name="T48" fmla="*/ 889 w 1248"/>
                <a:gd name="T49" fmla="*/ 566 h 834"/>
                <a:gd name="T50" fmla="*/ 859 w 1248"/>
                <a:gd name="T51" fmla="*/ 649 h 834"/>
                <a:gd name="T52" fmla="*/ 789 w 1248"/>
                <a:gd name="T53" fmla="*/ 600 h 834"/>
                <a:gd name="T54" fmla="*/ 782 w 1248"/>
                <a:gd name="T55" fmla="*/ 622 h 834"/>
                <a:gd name="T56" fmla="*/ 841 w 1248"/>
                <a:gd name="T57" fmla="*/ 660 h 834"/>
                <a:gd name="T58" fmla="*/ 646 w 1248"/>
                <a:gd name="T59" fmla="*/ 607 h 834"/>
                <a:gd name="T60" fmla="*/ 675 w 1248"/>
                <a:gd name="T61" fmla="*/ 656 h 834"/>
                <a:gd name="T62" fmla="*/ 597 w 1248"/>
                <a:gd name="T63" fmla="*/ 550 h 834"/>
                <a:gd name="T64" fmla="*/ 547 w 1248"/>
                <a:gd name="T65" fmla="*/ 570 h 834"/>
                <a:gd name="T66" fmla="*/ 525 w 1248"/>
                <a:gd name="T67" fmla="*/ 575 h 834"/>
                <a:gd name="T68" fmla="*/ 509 w 1248"/>
                <a:gd name="T69" fmla="*/ 659 h 834"/>
                <a:gd name="T70" fmla="*/ 386 w 1248"/>
                <a:gd name="T71" fmla="*/ 660 h 834"/>
                <a:gd name="T72" fmla="*/ 421 w 1248"/>
                <a:gd name="T73" fmla="*/ 608 h 834"/>
                <a:gd name="T74" fmla="*/ 457 w 1248"/>
                <a:gd name="T75" fmla="*/ 594 h 834"/>
                <a:gd name="T76" fmla="*/ 361 w 1248"/>
                <a:gd name="T77" fmla="*/ 594 h 834"/>
                <a:gd name="T78" fmla="*/ 251 w 1248"/>
                <a:gd name="T79" fmla="*/ 502 h 834"/>
                <a:gd name="T80" fmla="*/ 269 w 1248"/>
                <a:gd name="T81" fmla="*/ 679 h 834"/>
                <a:gd name="T82" fmla="*/ 351 w 1248"/>
                <a:gd name="T83" fmla="*/ 679 h 834"/>
                <a:gd name="T84" fmla="*/ 501 w 1248"/>
                <a:gd name="T85" fmla="*/ 750 h 834"/>
                <a:gd name="T86" fmla="*/ 252 w 1248"/>
                <a:gd name="T87" fmla="*/ 492 h 834"/>
                <a:gd name="T88" fmla="*/ 286 w 1248"/>
                <a:gd name="T89" fmla="*/ 389 h 834"/>
                <a:gd name="T90" fmla="*/ 228 w 1248"/>
                <a:gd name="T91" fmla="*/ 327 h 834"/>
                <a:gd name="T92" fmla="*/ 297 w 1248"/>
                <a:gd name="T93" fmla="*/ 145 h 834"/>
                <a:gd name="T94" fmla="*/ 229 w 1248"/>
                <a:gd name="T95" fmla="*/ 145 h 834"/>
                <a:gd name="T96" fmla="*/ 229 w 1248"/>
                <a:gd name="T97" fmla="*/ 241 h 834"/>
                <a:gd name="T98" fmla="*/ 180 w 1248"/>
                <a:gd name="T99" fmla="*/ 377 h 834"/>
                <a:gd name="T100" fmla="*/ 174 w 1248"/>
                <a:gd name="T101" fmla="*/ 274 h 834"/>
                <a:gd name="T102" fmla="*/ 161 w 1248"/>
                <a:gd name="T103" fmla="*/ 422 h 834"/>
                <a:gd name="T104" fmla="*/ 315 w 1248"/>
                <a:gd name="T105" fmla="*/ 347 h 834"/>
                <a:gd name="T106" fmla="*/ 252 w 1248"/>
                <a:gd name="T107" fmla="*/ 120 h 834"/>
                <a:gd name="T108" fmla="*/ 252 w 1248"/>
                <a:gd name="T109" fmla="*/ 23 h 834"/>
                <a:gd name="T110" fmla="*/ 225 w 1248"/>
                <a:gd name="T111" fmla="*/ 12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8" h="834">
                  <a:moveTo>
                    <a:pt x="3" y="834"/>
                  </a:moveTo>
                  <a:cubicBezTo>
                    <a:pt x="2" y="831"/>
                    <a:pt x="0" y="828"/>
                    <a:pt x="0" y="825"/>
                  </a:cubicBezTo>
                  <a:cubicBezTo>
                    <a:pt x="0" y="764"/>
                    <a:pt x="0" y="703"/>
                    <a:pt x="0" y="642"/>
                  </a:cubicBezTo>
                  <a:cubicBezTo>
                    <a:pt x="0" y="596"/>
                    <a:pt x="0" y="549"/>
                    <a:pt x="0" y="503"/>
                  </a:cubicBezTo>
                  <a:cubicBezTo>
                    <a:pt x="0" y="500"/>
                    <a:pt x="0" y="498"/>
                    <a:pt x="0" y="494"/>
                  </a:cubicBezTo>
                  <a:cubicBezTo>
                    <a:pt x="43" y="494"/>
                    <a:pt x="86" y="494"/>
                    <a:pt x="130" y="494"/>
                  </a:cubicBezTo>
                  <a:cubicBezTo>
                    <a:pt x="131" y="481"/>
                    <a:pt x="133" y="468"/>
                    <a:pt x="134" y="456"/>
                  </a:cubicBezTo>
                  <a:cubicBezTo>
                    <a:pt x="135" y="444"/>
                    <a:pt x="135" y="431"/>
                    <a:pt x="137" y="418"/>
                  </a:cubicBezTo>
                  <a:cubicBezTo>
                    <a:pt x="140" y="394"/>
                    <a:pt x="143" y="371"/>
                    <a:pt x="144" y="346"/>
                  </a:cubicBezTo>
                  <a:cubicBezTo>
                    <a:pt x="145" y="330"/>
                    <a:pt x="148" y="313"/>
                    <a:pt x="150" y="297"/>
                  </a:cubicBezTo>
                  <a:cubicBezTo>
                    <a:pt x="150" y="297"/>
                    <a:pt x="150" y="297"/>
                    <a:pt x="150" y="296"/>
                  </a:cubicBezTo>
                  <a:cubicBezTo>
                    <a:pt x="152" y="280"/>
                    <a:pt x="153" y="263"/>
                    <a:pt x="154" y="247"/>
                  </a:cubicBezTo>
                  <a:cubicBezTo>
                    <a:pt x="155" y="231"/>
                    <a:pt x="156" y="216"/>
                    <a:pt x="158" y="200"/>
                  </a:cubicBezTo>
                  <a:cubicBezTo>
                    <a:pt x="162" y="177"/>
                    <a:pt x="164" y="154"/>
                    <a:pt x="166" y="131"/>
                  </a:cubicBezTo>
                  <a:cubicBezTo>
                    <a:pt x="166" y="116"/>
                    <a:pt x="169" y="102"/>
                    <a:pt x="171" y="88"/>
                  </a:cubicBezTo>
                  <a:cubicBezTo>
                    <a:pt x="172" y="84"/>
                    <a:pt x="172" y="80"/>
                    <a:pt x="172" y="77"/>
                  </a:cubicBezTo>
                  <a:cubicBezTo>
                    <a:pt x="173" y="66"/>
                    <a:pt x="175" y="56"/>
                    <a:pt x="175" y="45"/>
                  </a:cubicBezTo>
                  <a:cubicBezTo>
                    <a:pt x="177" y="31"/>
                    <a:pt x="177" y="18"/>
                    <a:pt x="178" y="2"/>
                  </a:cubicBezTo>
                  <a:cubicBezTo>
                    <a:pt x="190" y="1"/>
                    <a:pt x="200" y="0"/>
                    <a:pt x="209" y="0"/>
                  </a:cubicBezTo>
                  <a:cubicBezTo>
                    <a:pt x="238" y="0"/>
                    <a:pt x="267" y="0"/>
                    <a:pt x="296" y="0"/>
                  </a:cubicBezTo>
                  <a:cubicBezTo>
                    <a:pt x="304" y="0"/>
                    <a:pt x="306" y="3"/>
                    <a:pt x="307" y="11"/>
                  </a:cubicBezTo>
                  <a:cubicBezTo>
                    <a:pt x="309" y="31"/>
                    <a:pt x="311" y="52"/>
                    <a:pt x="314" y="72"/>
                  </a:cubicBezTo>
                  <a:cubicBezTo>
                    <a:pt x="314" y="73"/>
                    <a:pt x="314" y="74"/>
                    <a:pt x="314" y="75"/>
                  </a:cubicBezTo>
                  <a:cubicBezTo>
                    <a:pt x="315" y="94"/>
                    <a:pt x="317" y="113"/>
                    <a:pt x="318" y="132"/>
                  </a:cubicBezTo>
                  <a:cubicBezTo>
                    <a:pt x="319" y="143"/>
                    <a:pt x="320" y="155"/>
                    <a:pt x="321" y="167"/>
                  </a:cubicBezTo>
                  <a:cubicBezTo>
                    <a:pt x="323" y="184"/>
                    <a:pt x="326" y="202"/>
                    <a:pt x="328" y="219"/>
                  </a:cubicBezTo>
                  <a:cubicBezTo>
                    <a:pt x="328" y="220"/>
                    <a:pt x="328" y="220"/>
                    <a:pt x="328" y="221"/>
                  </a:cubicBezTo>
                  <a:cubicBezTo>
                    <a:pt x="330" y="239"/>
                    <a:pt x="331" y="258"/>
                    <a:pt x="332" y="277"/>
                  </a:cubicBezTo>
                  <a:cubicBezTo>
                    <a:pt x="333" y="289"/>
                    <a:pt x="334" y="302"/>
                    <a:pt x="336" y="315"/>
                  </a:cubicBezTo>
                  <a:cubicBezTo>
                    <a:pt x="339" y="339"/>
                    <a:pt x="342" y="362"/>
                    <a:pt x="343" y="386"/>
                  </a:cubicBezTo>
                  <a:cubicBezTo>
                    <a:pt x="344" y="403"/>
                    <a:pt x="347" y="419"/>
                    <a:pt x="350" y="435"/>
                  </a:cubicBezTo>
                  <a:cubicBezTo>
                    <a:pt x="350" y="436"/>
                    <a:pt x="350" y="436"/>
                    <a:pt x="350" y="437"/>
                  </a:cubicBezTo>
                  <a:cubicBezTo>
                    <a:pt x="351" y="453"/>
                    <a:pt x="352" y="470"/>
                    <a:pt x="353" y="486"/>
                  </a:cubicBezTo>
                  <a:cubicBezTo>
                    <a:pt x="353" y="492"/>
                    <a:pt x="354" y="494"/>
                    <a:pt x="361" y="494"/>
                  </a:cubicBezTo>
                  <a:cubicBezTo>
                    <a:pt x="651" y="494"/>
                    <a:pt x="942" y="494"/>
                    <a:pt x="1233" y="494"/>
                  </a:cubicBezTo>
                  <a:cubicBezTo>
                    <a:pt x="1238" y="494"/>
                    <a:pt x="1243" y="494"/>
                    <a:pt x="1248" y="494"/>
                  </a:cubicBezTo>
                  <a:cubicBezTo>
                    <a:pt x="1248" y="497"/>
                    <a:pt x="1248" y="499"/>
                    <a:pt x="1248" y="502"/>
                  </a:cubicBezTo>
                  <a:cubicBezTo>
                    <a:pt x="1248" y="610"/>
                    <a:pt x="1248" y="717"/>
                    <a:pt x="1248" y="825"/>
                  </a:cubicBezTo>
                  <a:cubicBezTo>
                    <a:pt x="1248" y="828"/>
                    <a:pt x="1246" y="831"/>
                    <a:pt x="1245" y="834"/>
                  </a:cubicBezTo>
                  <a:cubicBezTo>
                    <a:pt x="831" y="834"/>
                    <a:pt x="417" y="834"/>
                    <a:pt x="3" y="834"/>
                  </a:cubicBezTo>
                  <a:close/>
                  <a:moveTo>
                    <a:pt x="512" y="790"/>
                  </a:moveTo>
                  <a:cubicBezTo>
                    <a:pt x="513" y="791"/>
                    <a:pt x="513" y="791"/>
                    <a:pt x="514" y="791"/>
                  </a:cubicBezTo>
                  <a:cubicBezTo>
                    <a:pt x="518" y="771"/>
                    <a:pt x="522" y="752"/>
                    <a:pt x="526" y="733"/>
                  </a:cubicBezTo>
                  <a:cubicBezTo>
                    <a:pt x="514" y="731"/>
                    <a:pt x="504" y="730"/>
                    <a:pt x="493" y="729"/>
                  </a:cubicBezTo>
                  <a:cubicBezTo>
                    <a:pt x="479" y="728"/>
                    <a:pt x="464" y="728"/>
                    <a:pt x="450" y="728"/>
                  </a:cubicBezTo>
                  <a:cubicBezTo>
                    <a:pt x="444" y="727"/>
                    <a:pt x="441" y="724"/>
                    <a:pt x="441" y="718"/>
                  </a:cubicBezTo>
                  <a:cubicBezTo>
                    <a:pt x="440" y="711"/>
                    <a:pt x="441" y="703"/>
                    <a:pt x="440" y="696"/>
                  </a:cubicBezTo>
                  <a:cubicBezTo>
                    <a:pt x="440" y="691"/>
                    <a:pt x="438" y="686"/>
                    <a:pt x="437" y="680"/>
                  </a:cubicBezTo>
                  <a:cubicBezTo>
                    <a:pt x="439" y="680"/>
                    <a:pt x="440" y="680"/>
                    <a:pt x="442" y="680"/>
                  </a:cubicBezTo>
                  <a:cubicBezTo>
                    <a:pt x="475" y="680"/>
                    <a:pt x="508" y="679"/>
                    <a:pt x="541" y="680"/>
                  </a:cubicBezTo>
                  <a:cubicBezTo>
                    <a:pt x="543" y="680"/>
                    <a:pt x="545" y="681"/>
                    <a:pt x="546" y="682"/>
                  </a:cubicBezTo>
                  <a:cubicBezTo>
                    <a:pt x="552" y="689"/>
                    <a:pt x="558" y="696"/>
                    <a:pt x="565" y="703"/>
                  </a:cubicBezTo>
                  <a:cubicBezTo>
                    <a:pt x="566" y="705"/>
                    <a:pt x="568" y="705"/>
                    <a:pt x="569" y="706"/>
                  </a:cubicBezTo>
                  <a:cubicBezTo>
                    <a:pt x="569" y="705"/>
                    <a:pt x="570" y="705"/>
                    <a:pt x="570" y="705"/>
                  </a:cubicBezTo>
                  <a:cubicBezTo>
                    <a:pt x="568" y="697"/>
                    <a:pt x="565" y="688"/>
                    <a:pt x="563" y="680"/>
                  </a:cubicBezTo>
                  <a:cubicBezTo>
                    <a:pt x="614" y="680"/>
                    <a:pt x="664" y="680"/>
                    <a:pt x="715" y="680"/>
                  </a:cubicBezTo>
                  <a:cubicBezTo>
                    <a:pt x="714" y="694"/>
                    <a:pt x="713" y="707"/>
                    <a:pt x="712" y="721"/>
                  </a:cubicBezTo>
                  <a:cubicBezTo>
                    <a:pt x="709" y="721"/>
                    <a:pt x="708" y="721"/>
                    <a:pt x="707" y="721"/>
                  </a:cubicBezTo>
                  <a:cubicBezTo>
                    <a:pt x="676" y="722"/>
                    <a:pt x="645" y="723"/>
                    <a:pt x="614" y="724"/>
                  </a:cubicBezTo>
                  <a:cubicBezTo>
                    <a:pt x="613" y="724"/>
                    <a:pt x="612" y="725"/>
                    <a:pt x="611" y="725"/>
                  </a:cubicBezTo>
                  <a:cubicBezTo>
                    <a:pt x="609" y="735"/>
                    <a:pt x="607" y="745"/>
                    <a:pt x="605" y="754"/>
                  </a:cubicBezTo>
                  <a:cubicBezTo>
                    <a:pt x="602" y="765"/>
                    <a:pt x="601" y="782"/>
                    <a:pt x="604" y="784"/>
                  </a:cubicBezTo>
                  <a:cubicBezTo>
                    <a:pt x="605" y="780"/>
                    <a:pt x="604" y="777"/>
                    <a:pt x="606" y="774"/>
                  </a:cubicBezTo>
                  <a:cubicBezTo>
                    <a:pt x="610" y="765"/>
                    <a:pt x="615" y="756"/>
                    <a:pt x="620" y="747"/>
                  </a:cubicBezTo>
                  <a:cubicBezTo>
                    <a:pt x="622" y="742"/>
                    <a:pt x="626" y="737"/>
                    <a:pt x="632" y="737"/>
                  </a:cubicBezTo>
                  <a:cubicBezTo>
                    <a:pt x="655" y="737"/>
                    <a:pt x="679" y="737"/>
                    <a:pt x="702" y="737"/>
                  </a:cubicBezTo>
                  <a:cubicBezTo>
                    <a:pt x="706" y="738"/>
                    <a:pt x="712" y="741"/>
                    <a:pt x="714" y="744"/>
                  </a:cubicBezTo>
                  <a:cubicBezTo>
                    <a:pt x="718" y="754"/>
                    <a:pt x="720" y="765"/>
                    <a:pt x="723" y="775"/>
                  </a:cubicBezTo>
                  <a:cubicBezTo>
                    <a:pt x="724" y="780"/>
                    <a:pt x="726" y="784"/>
                    <a:pt x="728" y="789"/>
                  </a:cubicBezTo>
                  <a:cubicBezTo>
                    <a:pt x="729" y="787"/>
                    <a:pt x="730" y="787"/>
                    <a:pt x="730" y="786"/>
                  </a:cubicBezTo>
                  <a:cubicBezTo>
                    <a:pt x="731" y="762"/>
                    <a:pt x="733" y="738"/>
                    <a:pt x="734" y="713"/>
                  </a:cubicBezTo>
                  <a:cubicBezTo>
                    <a:pt x="734" y="702"/>
                    <a:pt x="734" y="691"/>
                    <a:pt x="734" y="679"/>
                  </a:cubicBezTo>
                  <a:cubicBezTo>
                    <a:pt x="752" y="679"/>
                    <a:pt x="770" y="680"/>
                    <a:pt x="787" y="679"/>
                  </a:cubicBezTo>
                  <a:cubicBezTo>
                    <a:pt x="794" y="679"/>
                    <a:pt x="795" y="682"/>
                    <a:pt x="794" y="688"/>
                  </a:cubicBezTo>
                  <a:cubicBezTo>
                    <a:pt x="793" y="696"/>
                    <a:pt x="792" y="703"/>
                    <a:pt x="790" y="711"/>
                  </a:cubicBezTo>
                  <a:cubicBezTo>
                    <a:pt x="789" y="718"/>
                    <a:pt x="788" y="725"/>
                    <a:pt x="788" y="731"/>
                  </a:cubicBezTo>
                  <a:cubicBezTo>
                    <a:pt x="787" y="739"/>
                    <a:pt x="786" y="747"/>
                    <a:pt x="786" y="754"/>
                  </a:cubicBezTo>
                  <a:cubicBezTo>
                    <a:pt x="805" y="757"/>
                    <a:pt x="824" y="760"/>
                    <a:pt x="842" y="762"/>
                  </a:cubicBezTo>
                  <a:cubicBezTo>
                    <a:pt x="842" y="762"/>
                    <a:pt x="842" y="761"/>
                    <a:pt x="843" y="760"/>
                  </a:cubicBezTo>
                  <a:cubicBezTo>
                    <a:pt x="842" y="759"/>
                    <a:pt x="841" y="758"/>
                    <a:pt x="840" y="757"/>
                  </a:cubicBezTo>
                  <a:cubicBezTo>
                    <a:pt x="831" y="752"/>
                    <a:pt x="822" y="748"/>
                    <a:pt x="814" y="743"/>
                  </a:cubicBezTo>
                  <a:cubicBezTo>
                    <a:pt x="804" y="736"/>
                    <a:pt x="804" y="740"/>
                    <a:pt x="805" y="727"/>
                  </a:cubicBezTo>
                  <a:cubicBezTo>
                    <a:pt x="806" y="719"/>
                    <a:pt x="808" y="711"/>
                    <a:pt x="809" y="703"/>
                  </a:cubicBezTo>
                  <a:cubicBezTo>
                    <a:pt x="810" y="697"/>
                    <a:pt x="811" y="690"/>
                    <a:pt x="812" y="684"/>
                  </a:cubicBezTo>
                  <a:cubicBezTo>
                    <a:pt x="813" y="682"/>
                    <a:pt x="816" y="680"/>
                    <a:pt x="818" y="680"/>
                  </a:cubicBezTo>
                  <a:cubicBezTo>
                    <a:pt x="838" y="679"/>
                    <a:pt x="858" y="679"/>
                    <a:pt x="877" y="680"/>
                  </a:cubicBezTo>
                  <a:cubicBezTo>
                    <a:pt x="880" y="680"/>
                    <a:pt x="884" y="683"/>
                    <a:pt x="885" y="685"/>
                  </a:cubicBezTo>
                  <a:cubicBezTo>
                    <a:pt x="891" y="694"/>
                    <a:pt x="896" y="702"/>
                    <a:pt x="901" y="711"/>
                  </a:cubicBezTo>
                  <a:cubicBezTo>
                    <a:pt x="902" y="712"/>
                    <a:pt x="904" y="712"/>
                    <a:pt x="905" y="713"/>
                  </a:cubicBezTo>
                  <a:cubicBezTo>
                    <a:pt x="905" y="713"/>
                    <a:pt x="906" y="712"/>
                    <a:pt x="906" y="712"/>
                  </a:cubicBezTo>
                  <a:cubicBezTo>
                    <a:pt x="904" y="702"/>
                    <a:pt x="901" y="691"/>
                    <a:pt x="899" y="680"/>
                  </a:cubicBezTo>
                  <a:cubicBezTo>
                    <a:pt x="925" y="680"/>
                    <a:pt x="951" y="680"/>
                    <a:pt x="977" y="680"/>
                  </a:cubicBezTo>
                  <a:cubicBezTo>
                    <a:pt x="974" y="698"/>
                    <a:pt x="978" y="716"/>
                    <a:pt x="974" y="734"/>
                  </a:cubicBezTo>
                  <a:cubicBezTo>
                    <a:pt x="971" y="749"/>
                    <a:pt x="973" y="765"/>
                    <a:pt x="972" y="780"/>
                  </a:cubicBezTo>
                  <a:cubicBezTo>
                    <a:pt x="972" y="781"/>
                    <a:pt x="974" y="782"/>
                    <a:pt x="975" y="783"/>
                  </a:cubicBezTo>
                  <a:cubicBezTo>
                    <a:pt x="975" y="782"/>
                    <a:pt x="977" y="782"/>
                    <a:pt x="977" y="781"/>
                  </a:cubicBezTo>
                  <a:cubicBezTo>
                    <a:pt x="979" y="776"/>
                    <a:pt x="979" y="771"/>
                    <a:pt x="982" y="766"/>
                  </a:cubicBezTo>
                  <a:cubicBezTo>
                    <a:pt x="984" y="762"/>
                    <a:pt x="984" y="755"/>
                    <a:pt x="992" y="755"/>
                  </a:cubicBezTo>
                  <a:cubicBezTo>
                    <a:pt x="1014" y="754"/>
                    <a:pt x="1037" y="754"/>
                    <a:pt x="1059" y="755"/>
                  </a:cubicBezTo>
                  <a:cubicBezTo>
                    <a:pt x="1061" y="755"/>
                    <a:pt x="1065" y="757"/>
                    <a:pt x="1065" y="759"/>
                  </a:cubicBezTo>
                  <a:cubicBezTo>
                    <a:pt x="1067" y="766"/>
                    <a:pt x="1068" y="772"/>
                    <a:pt x="1070" y="779"/>
                  </a:cubicBezTo>
                  <a:cubicBezTo>
                    <a:pt x="1070" y="780"/>
                    <a:pt x="1072" y="780"/>
                    <a:pt x="1074" y="781"/>
                  </a:cubicBezTo>
                  <a:cubicBezTo>
                    <a:pt x="1074" y="765"/>
                    <a:pt x="1074" y="751"/>
                    <a:pt x="1074" y="737"/>
                  </a:cubicBezTo>
                  <a:cubicBezTo>
                    <a:pt x="1045" y="735"/>
                    <a:pt x="1017" y="733"/>
                    <a:pt x="988" y="732"/>
                  </a:cubicBezTo>
                  <a:cubicBezTo>
                    <a:pt x="990" y="714"/>
                    <a:pt x="991" y="697"/>
                    <a:pt x="992" y="681"/>
                  </a:cubicBezTo>
                  <a:cubicBezTo>
                    <a:pt x="992" y="681"/>
                    <a:pt x="993" y="680"/>
                    <a:pt x="994" y="679"/>
                  </a:cubicBezTo>
                  <a:cubicBezTo>
                    <a:pt x="996" y="679"/>
                    <a:pt x="999" y="679"/>
                    <a:pt x="1003" y="679"/>
                  </a:cubicBezTo>
                  <a:cubicBezTo>
                    <a:pt x="1033" y="679"/>
                    <a:pt x="1063" y="679"/>
                    <a:pt x="1093" y="679"/>
                  </a:cubicBezTo>
                  <a:cubicBezTo>
                    <a:pt x="1095" y="679"/>
                    <a:pt x="1098" y="680"/>
                    <a:pt x="1101" y="679"/>
                  </a:cubicBezTo>
                  <a:cubicBezTo>
                    <a:pt x="1106" y="677"/>
                    <a:pt x="1110" y="675"/>
                    <a:pt x="1110" y="669"/>
                  </a:cubicBezTo>
                  <a:cubicBezTo>
                    <a:pt x="1110" y="662"/>
                    <a:pt x="1106" y="660"/>
                    <a:pt x="1100" y="660"/>
                  </a:cubicBezTo>
                  <a:cubicBezTo>
                    <a:pt x="1097" y="660"/>
                    <a:pt x="1094" y="660"/>
                    <a:pt x="1092" y="660"/>
                  </a:cubicBezTo>
                  <a:cubicBezTo>
                    <a:pt x="1043" y="660"/>
                    <a:pt x="994" y="660"/>
                    <a:pt x="945" y="660"/>
                  </a:cubicBezTo>
                  <a:cubicBezTo>
                    <a:pt x="941" y="660"/>
                    <a:pt x="938" y="660"/>
                    <a:pt x="938" y="654"/>
                  </a:cubicBezTo>
                  <a:cubicBezTo>
                    <a:pt x="938" y="645"/>
                    <a:pt x="938" y="636"/>
                    <a:pt x="939" y="628"/>
                  </a:cubicBezTo>
                  <a:cubicBezTo>
                    <a:pt x="940" y="624"/>
                    <a:pt x="944" y="620"/>
                    <a:pt x="947" y="619"/>
                  </a:cubicBezTo>
                  <a:cubicBezTo>
                    <a:pt x="964" y="616"/>
                    <a:pt x="982" y="614"/>
                    <a:pt x="1000" y="612"/>
                  </a:cubicBezTo>
                  <a:cubicBezTo>
                    <a:pt x="1012" y="610"/>
                    <a:pt x="1023" y="609"/>
                    <a:pt x="1035" y="607"/>
                  </a:cubicBezTo>
                  <a:cubicBezTo>
                    <a:pt x="1035" y="585"/>
                    <a:pt x="1036" y="563"/>
                    <a:pt x="1033" y="542"/>
                  </a:cubicBezTo>
                  <a:cubicBezTo>
                    <a:pt x="1029" y="555"/>
                    <a:pt x="1026" y="569"/>
                    <a:pt x="1024" y="583"/>
                  </a:cubicBezTo>
                  <a:cubicBezTo>
                    <a:pt x="1022" y="592"/>
                    <a:pt x="1021" y="594"/>
                    <a:pt x="1012" y="595"/>
                  </a:cubicBezTo>
                  <a:cubicBezTo>
                    <a:pt x="988" y="596"/>
                    <a:pt x="963" y="598"/>
                    <a:pt x="939" y="599"/>
                  </a:cubicBezTo>
                  <a:cubicBezTo>
                    <a:pt x="934" y="599"/>
                    <a:pt x="928" y="596"/>
                    <a:pt x="924" y="593"/>
                  </a:cubicBezTo>
                  <a:cubicBezTo>
                    <a:pt x="913" y="585"/>
                    <a:pt x="904" y="575"/>
                    <a:pt x="894" y="567"/>
                  </a:cubicBezTo>
                  <a:cubicBezTo>
                    <a:pt x="893" y="566"/>
                    <a:pt x="892" y="566"/>
                    <a:pt x="889" y="566"/>
                  </a:cubicBezTo>
                  <a:cubicBezTo>
                    <a:pt x="896" y="579"/>
                    <a:pt x="904" y="590"/>
                    <a:pt x="910" y="602"/>
                  </a:cubicBezTo>
                  <a:cubicBezTo>
                    <a:pt x="915" y="612"/>
                    <a:pt x="924" y="620"/>
                    <a:pt x="922" y="633"/>
                  </a:cubicBezTo>
                  <a:cubicBezTo>
                    <a:pt x="920" y="642"/>
                    <a:pt x="919" y="650"/>
                    <a:pt x="918" y="660"/>
                  </a:cubicBezTo>
                  <a:cubicBezTo>
                    <a:pt x="902" y="660"/>
                    <a:pt x="887" y="660"/>
                    <a:pt x="872" y="660"/>
                  </a:cubicBezTo>
                  <a:cubicBezTo>
                    <a:pt x="864" y="660"/>
                    <a:pt x="861" y="657"/>
                    <a:pt x="859" y="649"/>
                  </a:cubicBezTo>
                  <a:cubicBezTo>
                    <a:pt x="857" y="640"/>
                    <a:pt x="854" y="631"/>
                    <a:pt x="852" y="622"/>
                  </a:cubicBezTo>
                  <a:cubicBezTo>
                    <a:pt x="848" y="611"/>
                    <a:pt x="844" y="601"/>
                    <a:pt x="841" y="591"/>
                  </a:cubicBezTo>
                  <a:cubicBezTo>
                    <a:pt x="840" y="587"/>
                    <a:pt x="838" y="584"/>
                    <a:pt x="833" y="586"/>
                  </a:cubicBezTo>
                  <a:cubicBezTo>
                    <a:pt x="819" y="591"/>
                    <a:pt x="806" y="596"/>
                    <a:pt x="793" y="601"/>
                  </a:cubicBezTo>
                  <a:cubicBezTo>
                    <a:pt x="792" y="602"/>
                    <a:pt x="789" y="601"/>
                    <a:pt x="789" y="600"/>
                  </a:cubicBezTo>
                  <a:cubicBezTo>
                    <a:pt x="785" y="593"/>
                    <a:pt x="781" y="586"/>
                    <a:pt x="777" y="580"/>
                  </a:cubicBezTo>
                  <a:cubicBezTo>
                    <a:pt x="774" y="575"/>
                    <a:pt x="771" y="570"/>
                    <a:pt x="768" y="565"/>
                  </a:cubicBezTo>
                  <a:cubicBezTo>
                    <a:pt x="766" y="567"/>
                    <a:pt x="766" y="568"/>
                    <a:pt x="766" y="569"/>
                  </a:cubicBezTo>
                  <a:cubicBezTo>
                    <a:pt x="768" y="575"/>
                    <a:pt x="770" y="580"/>
                    <a:pt x="772" y="586"/>
                  </a:cubicBezTo>
                  <a:cubicBezTo>
                    <a:pt x="775" y="598"/>
                    <a:pt x="779" y="610"/>
                    <a:pt x="782" y="622"/>
                  </a:cubicBezTo>
                  <a:cubicBezTo>
                    <a:pt x="783" y="626"/>
                    <a:pt x="784" y="627"/>
                    <a:pt x="787" y="626"/>
                  </a:cubicBezTo>
                  <a:cubicBezTo>
                    <a:pt x="797" y="623"/>
                    <a:pt x="806" y="620"/>
                    <a:pt x="816" y="618"/>
                  </a:cubicBezTo>
                  <a:cubicBezTo>
                    <a:pt x="820" y="616"/>
                    <a:pt x="824" y="614"/>
                    <a:pt x="830" y="612"/>
                  </a:cubicBezTo>
                  <a:cubicBezTo>
                    <a:pt x="835" y="628"/>
                    <a:pt x="843" y="642"/>
                    <a:pt x="844" y="659"/>
                  </a:cubicBezTo>
                  <a:cubicBezTo>
                    <a:pt x="842" y="659"/>
                    <a:pt x="841" y="660"/>
                    <a:pt x="841" y="660"/>
                  </a:cubicBezTo>
                  <a:cubicBezTo>
                    <a:pt x="795" y="660"/>
                    <a:pt x="749" y="660"/>
                    <a:pt x="703" y="660"/>
                  </a:cubicBezTo>
                  <a:cubicBezTo>
                    <a:pt x="698" y="660"/>
                    <a:pt x="695" y="658"/>
                    <a:pt x="695" y="652"/>
                  </a:cubicBezTo>
                  <a:cubicBezTo>
                    <a:pt x="695" y="647"/>
                    <a:pt x="694" y="642"/>
                    <a:pt x="694" y="637"/>
                  </a:cubicBezTo>
                  <a:cubicBezTo>
                    <a:pt x="694" y="626"/>
                    <a:pt x="694" y="615"/>
                    <a:pt x="694" y="603"/>
                  </a:cubicBezTo>
                  <a:cubicBezTo>
                    <a:pt x="678" y="604"/>
                    <a:pt x="663" y="606"/>
                    <a:pt x="646" y="607"/>
                  </a:cubicBezTo>
                  <a:cubicBezTo>
                    <a:pt x="650" y="592"/>
                    <a:pt x="653" y="578"/>
                    <a:pt x="656" y="564"/>
                  </a:cubicBezTo>
                  <a:cubicBezTo>
                    <a:pt x="655" y="563"/>
                    <a:pt x="654" y="563"/>
                    <a:pt x="653" y="563"/>
                  </a:cubicBezTo>
                  <a:cubicBezTo>
                    <a:pt x="643" y="582"/>
                    <a:pt x="632" y="601"/>
                    <a:pt x="624" y="621"/>
                  </a:cubicBezTo>
                  <a:cubicBezTo>
                    <a:pt x="643" y="621"/>
                    <a:pt x="660" y="621"/>
                    <a:pt x="679" y="621"/>
                  </a:cubicBezTo>
                  <a:cubicBezTo>
                    <a:pt x="678" y="632"/>
                    <a:pt x="677" y="644"/>
                    <a:pt x="675" y="656"/>
                  </a:cubicBezTo>
                  <a:cubicBezTo>
                    <a:pt x="675" y="657"/>
                    <a:pt x="672" y="659"/>
                    <a:pt x="671" y="659"/>
                  </a:cubicBezTo>
                  <a:cubicBezTo>
                    <a:pt x="650" y="660"/>
                    <a:pt x="630" y="660"/>
                    <a:pt x="610" y="660"/>
                  </a:cubicBezTo>
                  <a:cubicBezTo>
                    <a:pt x="604" y="646"/>
                    <a:pt x="599" y="634"/>
                    <a:pt x="593" y="621"/>
                  </a:cubicBezTo>
                  <a:cubicBezTo>
                    <a:pt x="588" y="611"/>
                    <a:pt x="581" y="602"/>
                    <a:pt x="587" y="590"/>
                  </a:cubicBezTo>
                  <a:cubicBezTo>
                    <a:pt x="592" y="577"/>
                    <a:pt x="594" y="563"/>
                    <a:pt x="597" y="550"/>
                  </a:cubicBezTo>
                  <a:cubicBezTo>
                    <a:pt x="598" y="548"/>
                    <a:pt x="597" y="546"/>
                    <a:pt x="597" y="543"/>
                  </a:cubicBezTo>
                  <a:cubicBezTo>
                    <a:pt x="595" y="545"/>
                    <a:pt x="594" y="546"/>
                    <a:pt x="593" y="547"/>
                  </a:cubicBezTo>
                  <a:cubicBezTo>
                    <a:pt x="587" y="558"/>
                    <a:pt x="581" y="569"/>
                    <a:pt x="575" y="580"/>
                  </a:cubicBezTo>
                  <a:cubicBezTo>
                    <a:pt x="573" y="584"/>
                    <a:pt x="571" y="588"/>
                    <a:pt x="565" y="582"/>
                  </a:cubicBezTo>
                  <a:cubicBezTo>
                    <a:pt x="560" y="578"/>
                    <a:pt x="553" y="574"/>
                    <a:pt x="547" y="570"/>
                  </a:cubicBezTo>
                  <a:cubicBezTo>
                    <a:pt x="540" y="565"/>
                    <a:pt x="540" y="562"/>
                    <a:pt x="543" y="554"/>
                  </a:cubicBezTo>
                  <a:cubicBezTo>
                    <a:pt x="546" y="549"/>
                    <a:pt x="546" y="543"/>
                    <a:pt x="548" y="536"/>
                  </a:cubicBezTo>
                  <a:cubicBezTo>
                    <a:pt x="546" y="538"/>
                    <a:pt x="544" y="538"/>
                    <a:pt x="543" y="539"/>
                  </a:cubicBezTo>
                  <a:cubicBezTo>
                    <a:pt x="537" y="548"/>
                    <a:pt x="531" y="557"/>
                    <a:pt x="524" y="565"/>
                  </a:cubicBezTo>
                  <a:cubicBezTo>
                    <a:pt x="520" y="570"/>
                    <a:pt x="522" y="572"/>
                    <a:pt x="525" y="575"/>
                  </a:cubicBezTo>
                  <a:cubicBezTo>
                    <a:pt x="532" y="580"/>
                    <a:pt x="539" y="585"/>
                    <a:pt x="545" y="590"/>
                  </a:cubicBezTo>
                  <a:cubicBezTo>
                    <a:pt x="552" y="596"/>
                    <a:pt x="561" y="600"/>
                    <a:pt x="565" y="609"/>
                  </a:cubicBezTo>
                  <a:cubicBezTo>
                    <a:pt x="571" y="622"/>
                    <a:pt x="577" y="636"/>
                    <a:pt x="583" y="649"/>
                  </a:cubicBezTo>
                  <a:cubicBezTo>
                    <a:pt x="585" y="652"/>
                    <a:pt x="585" y="655"/>
                    <a:pt x="587" y="659"/>
                  </a:cubicBezTo>
                  <a:cubicBezTo>
                    <a:pt x="560" y="659"/>
                    <a:pt x="535" y="659"/>
                    <a:pt x="509" y="659"/>
                  </a:cubicBezTo>
                  <a:cubicBezTo>
                    <a:pt x="511" y="646"/>
                    <a:pt x="514" y="634"/>
                    <a:pt x="516" y="620"/>
                  </a:cubicBezTo>
                  <a:cubicBezTo>
                    <a:pt x="513" y="621"/>
                    <a:pt x="512" y="621"/>
                    <a:pt x="512" y="622"/>
                  </a:cubicBezTo>
                  <a:cubicBezTo>
                    <a:pt x="508" y="631"/>
                    <a:pt x="504" y="640"/>
                    <a:pt x="500" y="649"/>
                  </a:cubicBezTo>
                  <a:cubicBezTo>
                    <a:pt x="497" y="655"/>
                    <a:pt x="493" y="660"/>
                    <a:pt x="485" y="660"/>
                  </a:cubicBezTo>
                  <a:cubicBezTo>
                    <a:pt x="452" y="660"/>
                    <a:pt x="419" y="660"/>
                    <a:pt x="386" y="660"/>
                  </a:cubicBezTo>
                  <a:cubicBezTo>
                    <a:pt x="380" y="660"/>
                    <a:pt x="379" y="658"/>
                    <a:pt x="379" y="653"/>
                  </a:cubicBezTo>
                  <a:cubicBezTo>
                    <a:pt x="380" y="635"/>
                    <a:pt x="381" y="617"/>
                    <a:pt x="383" y="599"/>
                  </a:cubicBezTo>
                  <a:cubicBezTo>
                    <a:pt x="383" y="598"/>
                    <a:pt x="386" y="595"/>
                    <a:pt x="387" y="595"/>
                  </a:cubicBezTo>
                  <a:cubicBezTo>
                    <a:pt x="391" y="596"/>
                    <a:pt x="395" y="598"/>
                    <a:pt x="399" y="599"/>
                  </a:cubicBezTo>
                  <a:cubicBezTo>
                    <a:pt x="406" y="602"/>
                    <a:pt x="414" y="605"/>
                    <a:pt x="421" y="608"/>
                  </a:cubicBezTo>
                  <a:cubicBezTo>
                    <a:pt x="427" y="610"/>
                    <a:pt x="433" y="612"/>
                    <a:pt x="439" y="614"/>
                  </a:cubicBezTo>
                  <a:cubicBezTo>
                    <a:pt x="446" y="616"/>
                    <a:pt x="454" y="618"/>
                    <a:pt x="461" y="620"/>
                  </a:cubicBezTo>
                  <a:cubicBezTo>
                    <a:pt x="465" y="603"/>
                    <a:pt x="469" y="587"/>
                    <a:pt x="473" y="569"/>
                  </a:cubicBezTo>
                  <a:cubicBezTo>
                    <a:pt x="470" y="571"/>
                    <a:pt x="469" y="571"/>
                    <a:pt x="469" y="571"/>
                  </a:cubicBezTo>
                  <a:cubicBezTo>
                    <a:pt x="465" y="579"/>
                    <a:pt x="462" y="586"/>
                    <a:pt x="457" y="594"/>
                  </a:cubicBezTo>
                  <a:cubicBezTo>
                    <a:pt x="456" y="596"/>
                    <a:pt x="452" y="599"/>
                    <a:pt x="450" y="598"/>
                  </a:cubicBezTo>
                  <a:cubicBezTo>
                    <a:pt x="435" y="593"/>
                    <a:pt x="421" y="587"/>
                    <a:pt x="407" y="580"/>
                  </a:cubicBezTo>
                  <a:cubicBezTo>
                    <a:pt x="395" y="575"/>
                    <a:pt x="383" y="570"/>
                    <a:pt x="371" y="564"/>
                  </a:cubicBezTo>
                  <a:cubicBezTo>
                    <a:pt x="369" y="563"/>
                    <a:pt x="366" y="564"/>
                    <a:pt x="363" y="563"/>
                  </a:cubicBezTo>
                  <a:cubicBezTo>
                    <a:pt x="363" y="574"/>
                    <a:pt x="362" y="584"/>
                    <a:pt x="361" y="594"/>
                  </a:cubicBezTo>
                  <a:cubicBezTo>
                    <a:pt x="361" y="612"/>
                    <a:pt x="360" y="629"/>
                    <a:pt x="360" y="647"/>
                  </a:cubicBezTo>
                  <a:cubicBezTo>
                    <a:pt x="360" y="656"/>
                    <a:pt x="356" y="660"/>
                    <a:pt x="348" y="660"/>
                  </a:cubicBezTo>
                  <a:cubicBezTo>
                    <a:pt x="318" y="660"/>
                    <a:pt x="289" y="660"/>
                    <a:pt x="260" y="660"/>
                  </a:cubicBezTo>
                  <a:cubicBezTo>
                    <a:pt x="250" y="660"/>
                    <a:pt x="250" y="660"/>
                    <a:pt x="250" y="650"/>
                  </a:cubicBezTo>
                  <a:cubicBezTo>
                    <a:pt x="250" y="600"/>
                    <a:pt x="250" y="551"/>
                    <a:pt x="251" y="502"/>
                  </a:cubicBezTo>
                  <a:cubicBezTo>
                    <a:pt x="251" y="493"/>
                    <a:pt x="246" y="494"/>
                    <a:pt x="240" y="494"/>
                  </a:cubicBezTo>
                  <a:cubicBezTo>
                    <a:pt x="234" y="494"/>
                    <a:pt x="230" y="493"/>
                    <a:pt x="230" y="502"/>
                  </a:cubicBezTo>
                  <a:cubicBezTo>
                    <a:pt x="230" y="557"/>
                    <a:pt x="230" y="613"/>
                    <a:pt x="230" y="668"/>
                  </a:cubicBezTo>
                  <a:cubicBezTo>
                    <a:pt x="230" y="677"/>
                    <a:pt x="233" y="679"/>
                    <a:pt x="242" y="679"/>
                  </a:cubicBezTo>
                  <a:cubicBezTo>
                    <a:pt x="251" y="680"/>
                    <a:pt x="260" y="679"/>
                    <a:pt x="269" y="679"/>
                  </a:cubicBezTo>
                  <a:cubicBezTo>
                    <a:pt x="286" y="679"/>
                    <a:pt x="303" y="679"/>
                    <a:pt x="320" y="679"/>
                  </a:cubicBezTo>
                  <a:cubicBezTo>
                    <a:pt x="316" y="700"/>
                    <a:pt x="311" y="721"/>
                    <a:pt x="307" y="742"/>
                  </a:cubicBezTo>
                  <a:cubicBezTo>
                    <a:pt x="309" y="741"/>
                    <a:pt x="310" y="741"/>
                    <a:pt x="310" y="741"/>
                  </a:cubicBezTo>
                  <a:cubicBezTo>
                    <a:pt x="319" y="724"/>
                    <a:pt x="328" y="707"/>
                    <a:pt x="337" y="690"/>
                  </a:cubicBezTo>
                  <a:cubicBezTo>
                    <a:pt x="340" y="683"/>
                    <a:pt x="343" y="679"/>
                    <a:pt x="351" y="679"/>
                  </a:cubicBezTo>
                  <a:cubicBezTo>
                    <a:pt x="370" y="680"/>
                    <a:pt x="389" y="680"/>
                    <a:pt x="408" y="679"/>
                  </a:cubicBezTo>
                  <a:cubicBezTo>
                    <a:pt x="414" y="679"/>
                    <a:pt x="417" y="683"/>
                    <a:pt x="417" y="687"/>
                  </a:cubicBezTo>
                  <a:cubicBezTo>
                    <a:pt x="420" y="704"/>
                    <a:pt x="422" y="721"/>
                    <a:pt x="425" y="738"/>
                  </a:cubicBezTo>
                  <a:cubicBezTo>
                    <a:pt x="426" y="742"/>
                    <a:pt x="426" y="747"/>
                    <a:pt x="433" y="747"/>
                  </a:cubicBezTo>
                  <a:cubicBezTo>
                    <a:pt x="456" y="748"/>
                    <a:pt x="479" y="749"/>
                    <a:pt x="501" y="750"/>
                  </a:cubicBezTo>
                  <a:cubicBezTo>
                    <a:pt x="506" y="750"/>
                    <a:pt x="508" y="752"/>
                    <a:pt x="508" y="756"/>
                  </a:cubicBezTo>
                  <a:cubicBezTo>
                    <a:pt x="508" y="762"/>
                    <a:pt x="509" y="768"/>
                    <a:pt x="510" y="774"/>
                  </a:cubicBezTo>
                  <a:cubicBezTo>
                    <a:pt x="510" y="779"/>
                    <a:pt x="511" y="785"/>
                    <a:pt x="512" y="790"/>
                  </a:cubicBezTo>
                  <a:close/>
                  <a:moveTo>
                    <a:pt x="252" y="317"/>
                  </a:moveTo>
                  <a:cubicBezTo>
                    <a:pt x="252" y="377"/>
                    <a:pt x="252" y="435"/>
                    <a:pt x="252" y="492"/>
                  </a:cubicBezTo>
                  <a:cubicBezTo>
                    <a:pt x="277" y="492"/>
                    <a:pt x="301" y="492"/>
                    <a:pt x="327" y="492"/>
                  </a:cubicBezTo>
                  <a:cubicBezTo>
                    <a:pt x="325" y="488"/>
                    <a:pt x="324" y="484"/>
                    <a:pt x="322" y="481"/>
                  </a:cubicBezTo>
                  <a:cubicBezTo>
                    <a:pt x="318" y="470"/>
                    <a:pt x="313" y="459"/>
                    <a:pt x="309" y="448"/>
                  </a:cubicBezTo>
                  <a:cubicBezTo>
                    <a:pt x="305" y="439"/>
                    <a:pt x="301" y="429"/>
                    <a:pt x="297" y="419"/>
                  </a:cubicBezTo>
                  <a:cubicBezTo>
                    <a:pt x="293" y="409"/>
                    <a:pt x="290" y="399"/>
                    <a:pt x="286" y="389"/>
                  </a:cubicBezTo>
                  <a:cubicBezTo>
                    <a:pt x="280" y="375"/>
                    <a:pt x="274" y="361"/>
                    <a:pt x="268" y="347"/>
                  </a:cubicBezTo>
                  <a:cubicBezTo>
                    <a:pt x="264" y="338"/>
                    <a:pt x="261" y="329"/>
                    <a:pt x="257" y="321"/>
                  </a:cubicBezTo>
                  <a:cubicBezTo>
                    <a:pt x="257" y="319"/>
                    <a:pt x="255" y="319"/>
                    <a:pt x="252" y="317"/>
                  </a:cubicBezTo>
                  <a:close/>
                  <a:moveTo>
                    <a:pt x="228" y="493"/>
                  </a:moveTo>
                  <a:cubicBezTo>
                    <a:pt x="228" y="438"/>
                    <a:pt x="228" y="383"/>
                    <a:pt x="228" y="327"/>
                  </a:cubicBezTo>
                  <a:cubicBezTo>
                    <a:pt x="228" y="327"/>
                    <a:pt x="227" y="327"/>
                    <a:pt x="226" y="327"/>
                  </a:cubicBezTo>
                  <a:cubicBezTo>
                    <a:pt x="205" y="379"/>
                    <a:pt x="183" y="432"/>
                    <a:pt x="161" y="485"/>
                  </a:cubicBezTo>
                  <a:cubicBezTo>
                    <a:pt x="160" y="487"/>
                    <a:pt x="160" y="490"/>
                    <a:pt x="160" y="493"/>
                  </a:cubicBezTo>
                  <a:cubicBezTo>
                    <a:pt x="183" y="493"/>
                    <a:pt x="206" y="493"/>
                    <a:pt x="228" y="493"/>
                  </a:cubicBezTo>
                  <a:close/>
                  <a:moveTo>
                    <a:pt x="297" y="145"/>
                  </a:moveTo>
                  <a:cubicBezTo>
                    <a:pt x="281" y="145"/>
                    <a:pt x="267" y="145"/>
                    <a:pt x="252" y="145"/>
                  </a:cubicBezTo>
                  <a:cubicBezTo>
                    <a:pt x="252" y="178"/>
                    <a:pt x="252" y="209"/>
                    <a:pt x="252" y="241"/>
                  </a:cubicBezTo>
                  <a:cubicBezTo>
                    <a:pt x="270" y="241"/>
                    <a:pt x="287" y="241"/>
                    <a:pt x="306" y="241"/>
                  </a:cubicBezTo>
                  <a:cubicBezTo>
                    <a:pt x="303" y="209"/>
                    <a:pt x="300" y="177"/>
                    <a:pt x="297" y="145"/>
                  </a:cubicBezTo>
                  <a:close/>
                  <a:moveTo>
                    <a:pt x="229" y="145"/>
                  </a:moveTo>
                  <a:cubicBezTo>
                    <a:pt x="215" y="145"/>
                    <a:pt x="202" y="145"/>
                    <a:pt x="188" y="145"/>
                  </a:cubicBezTo>
                  <a:cubicBezTo>
                    <a:pt x="186" y="167"/>
                    <a:pt x="184" y="189"/>
                    <a:pt x="181" y="211"/>
                  </a:cubicBezTo>
                  <a:cubicBezTo>
                    <a:pt x="181" y="217"/>
                    <a:pt x="180" y="223"/>
                    <a:pt x="180" y="228"/>
                  </a:cubicBezTo>
                  <a:cubicBezTo>
                    <a:pt x="179" y="233"/>
                    <a:pt x="179" y="237"/>
                    <a:pt x="178" y="241"/>
                  </a:cubicBezTo>
                  <a:cubicBezTo>
                    <a:pt x="196" y="241"/>
                    <a:pt x="212" y="241"/>
                    <a:pt x="229" y="241"/>
                  </a:cubicBezTo>
                  <a:cubicBezTo>
                    <a:pt x="229" y="209"/>
                    <a:pt x="229" y="177"/>
                    <a:pt x="229" y="145"/>
                  </a:cubicBezTo>
                  <a:close/>
                  <a:moveTo>
                    <a:pt x="161" y="422"/>
                  </a:moveTo>
                  <a:cubicBezTo>
                    <a:pt x="162" y="422"/>
                    <a:pt x="162" y="422"/>
                    <a:pt x="163" y="422"/>
                  </a:cubicBezTo>
                  <a:cubicBezTo>
                    <a:pt x="165" y="417"/>
                    <a:pt x="167" y="413"/>
                    <a:pt x="168" y="408"/>
                  </a:cubicBezTo>
                  <a:cubicBezTo>
                    <a:pt x="172" y="398"/>
                    <a:pt x="176" y="387"/>
                    <a:pt x="180" y="377"/>
                  </a:cubicBezTo>
                  <a:cubicBezTo>
                    <a:pt x="187" y="361"/>
                    <a:pt x="194" y="346"/>
                    <a:pt x="200" y="330"/>
                  </a:cubicBezTo>
                  <a:cubicBezTo>
                    <a:pt x="206" y="315"/>
                    <a:pt x="212" y="300"/>
                    <a:pt x="218" y="285"/>
                  </a:cubicBezTo>
                  <a:cubicBezTo>
                    <a:pt x="220" y="279"/>
                    <a:pt x="222" y="272"/>
                    <a:pt x="224" y="265"/>
                  </a:cubicBezTo>
                  <a:cubicBezTo>
                    <a:pt x="209" y="265"/>
                    <a:pt x="196" y="265"/>
                    <a:pt x="184" y="265"/>
                  </a:cubicBezTo>
                  <a:cubicBezTo>
                    <a:pt x="177" y="265"/>
                    <a:pt x="175" y="269"/>
                    <a:pt x="174" y="274"/>
                  </a:cubicBezTo>
                  <a:cubicBezTo>
                    <a:pt x="173" y="285"/>
                    <a:pt x="172" y="297"/>
                    <a:pt x="171" y="309"/>
                  </a:cubicBezTo>
                  <a:cubicBezTo>
                    <a:pt x="170" y="321"/>
                    <a:pt x="168" y="333"/>
                    <a:pt x="167" y="345"/>
                  </a:cubicBezTo>
                  <a:cubicBezTo>
                    <a:pt x="166" y="358"/>
                    <a:pt x="165" y="371"/>
                    <a:pt x="164" y="384"/>
                  </a:cubicBezTo>
                  <a:cubicBezTo>
                    <a:pt x="163" y="394"/>
                    <a:pt x="161" y="404"/>
                    <a:pt x="160" y="415"/>
                  </a:cubicBezTo>
                  <a:cubicBezTo>
                    <a:pt x="160" y="417"/>
                    <a:pt x="161" y="419"/>
                    <a:pt x="161" y="422"/>
                  </a:cubicBezTo>
                  <a:close/>
                  <a:moveTo>
                    <a:pt x="260" y="267"/>
                  </a:moveTo>
                  <a:cubicBezTo>
                    <a:pt x="281" y="316"/>
                    <a:pt x="299" y="365"/>
                    <a:pt x="320" y="412"/>
                  </a:cubicBezTo>
                  <a:cubicBezTo>
                    <a:pt x="321" y="412"/>
                    <a:pt x="322" y="412"/>
                    <a:pt x="323" y="411"/>
                  </a:cubicBezTo>
                  <a:cubicBezTo>
                    <a:pt x="322" y="403"/>
                    <a:pt x="321" y="395"/>
                    <a:pt x="320" y="387"/>
                  </a:cubicBezTo>
                  <a:cubicBezTo>
                    <a:pt x="318" y="374"/>
                    <a:pt x="317" y="361"/>
                    <a:pt x="315" y="347"/>
                  </a:cubicBezTo>
                  <a:cubicBezTo>
                    <a:pt x="314" y="332"/>
                    <a:pt x="313" y="318"/>
                    <a:pt x="312" y="303"/>
                  </a:cubicBezTo>
                  <a:cubicBezTo>
                    <a:pt x="311" y="291"/>
                    <a:pt x="309" y="278"/>
                    <a:pt x="308" y="265"/>
                  </a:cubicBezTo>
                  <a:cubicBezTo>
                    <a:pt x="291" y="266"/>
                    <a:pt x="276" y="263"/>
                    <a:pt x="260" y="267"/>
                  </a:cubicBezTo>
                  <a:close/>
                  <a:moveTo>
                    <a:pt x="252" y="23"/>
                  </a:moveTo>
                  <a:cubicBezTo>
                    <a:pt x="252" y="56"/>
                    <a:pt x="252" y="88"/>
                    <a:pt x="252" y="120"/>
                  </a:cubicBezTo>
                  <a:cubicBezTo>
                    <a:pt x="266" y="120"/>
                    <a:pt x="280" y="120"/>
                    <a:pt x="295" y="120"/>
                  </a:cubicBezTo>
                  <a:cubicBezTo>
                    <a:pt x="293" y="110"/>
                    <a:pt x="292" y="101"/>
                    <a:pt x="291" y="91"/>
                  </a:cubicBezTo>
                  <a:cubicBezTo>
                    <a:pt x="289" y="71"/>
                    <a:pt x="288" y="50"/>
                    <a:pt x="286" y="30"/>
                  </a:cubicBezTo>
                  <a:cubicBezTo>
                    <a:pt x="286" y="25"/>
                    <a:pt x="284" y="23"/>
                    <a:pt x="280" y="23"/>
                  </a:cubicBezTo>
                  <a:cubicBezTo>
                    <a:pt x="271" y="23"/>
                    <a:pt x="262" y="23"/>
                    <a:pt x="252" y="23"/>
                  </a:cubicBezTo>
                  <a:close/>
                  <a:moveTo>
                    <a:pt x="225" y="120"/>
                  </a:moveTo>
                  <a:cubicBezTo>
                    <a:pt x="225" y="89"/>
                    <a:pt x="225" y="58"/>
                    <a:pt x="225" y="26"/>
                  </a:cubicBezTo>
                  <a:cubicBezTo>
                    <a:pt x="217" y="26"/>
                    <a:pt x="208" y="26"/>
                    <a:pt x="200" y="26"/>
                  </a:cubicBezTo>
                  <a:cubicBezTo>
                    <a:pt x="197" y="58"/>
                    <a:pt x="194" y="89"/>
                    <a:pt x="191" y="120"/>
                  </a:cubicBezTo>
                  <a:cubicBezTo>
                    <a:pt x="203" y="120"/>
                    <a:pt x="214" y="120"/>
                    <a:pt x="225" y="1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5" name="Freeform 1446"/>
            <p:cNvSpPr>
              <a:spLocks/>
            </p:cNvSpPr>
            <p:nvPr/>
          </p:nvSpPr>
          <p:spPr bwMode="auto">
            <a:xfrm>
              <a:off x="-3082925" y="8458200"/>
              <a:ext cx="85725" cy="142875"/>
            </a:xfrm>
            <a:custGeom>
              <a:avLst/>
              <a:gdLst>
                <a:gd name="T0" fmla="*/ 24 w 50"/>
                <a:gd name="T1" fmla="*/ 0 h 84"/>
                <a:gd name="T2" fmla="*/ 45 w 50"/>
                <a:gd name="T3" fmla="*/ 31 h 84"/>
                <a:gd name="T4" fmla="*/ 50 w 50"/>
                <a:gd name="T5" fmla="*/ 83 h 84"/>
                <a:gd name="T6" fmla="*/ 47 w 50"/>
                <a:gd name="T7" fmla="*/ 84 h 84"/>
                <a:gd name="T8" fmla="*/ 42 w 50"/>
                <a:gd name="T9" fmla="*/ 73 h 84"/>
                <a:gd name="T10" fmla="*/ 12 w 50"/>
                <a:gd name="T11" fmla="*/ 34 h 84"/>
                <a:gd name="T12" fmla="*/ 14 w 50"/>
                <a:gd name="T13" fmla="*/ 0 h 84"/>
                <a:gd name="T14" fmla="*/ 24 w 50"/>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84">
                  <a:moveTo>
                    <a:pt x="24" y="0"/>
                  </a:moveTo>
                  <a:cubicBezTo>
                    <a:pt x="39" y="5"/>
                    <a:pt x="43" y="18"/>
                    <a:pt x="45" y="31"/>
                  </a:cubicBezTo>
                  <a:cubicBezTo>
                    <a:pt x="48" y="48"/>
                    <a:pt x="49" y="66"/>
                    <a:pt x="50" y="83"/>
                  </a:cubicBezTo>
                  <a:cubicBezTo>
                    <a:pt x="49" y="83"/>
                    <a:pt x="48" y="84"/>
                    <a:pt x="47" y="84"/>
                  </a:cubicBezTo>
                  <a:cubicBezTo>
                    <a:pt x="45" y="80"/>
                    <a:pt x="43" y="77"/>
                    <a:pt x="42" y="73"/>
                  </a:cubicBezTo>
                  <a:cubicBezTo>
                    <a:pt x="34" y="58"/>
                    <a:pt x="24" y="46"/>
                    <a:pt x="12" y="34"/>
                  </a:cubicBezTo>
                  <a:cubicBezTo>
                    <a:pt x="1" y="23"/>
                    <a:pt x="0" y="12"/>
                    <a:pt x="14" y="0"/>
                  </a:cubicBezTo>
                  <a:cubicBezTo>
                    <a:pt x="18" y="0"/>
                    <a:pt x="21" y="0"/>
                    <a:pt x="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17" name="Rectangle 76"/>
          <p:cNvSpPr txBox="1">
            <a:spLocks/>
          </p:cNvSpPr>
          <p:nvPr/>
        </p:nvSpPr>
        <p:spPr bwMode="gray">
          <a:xfrm>
            <a:off x="5663189" y="3201601"/>
            <a:ext cx="3341487" cy="683426"/>
          </a:xfrm>
          <a:prstGeom prst="rect">
            <a:avLst/>
          </a:prstGeom>
          <a:solidFill>
            <a:schemeClr val="accent3">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GB" sz="1600" dirty="0">
                <a:solidFill>
                  <a:schemeClr val="accent3">
                    <a:lumMod val="50000"/>
                  </a:schemeClr>
                </a:solidFill>
              </a:rPr>
              <a:t>Next generation genomics</a:t>
            </a:r>
          </a:p>
        </p:txBody>
      </p:sp>
      <p:sp>
        <p:nvSpPr>
          <p:cNvPr id="518" name="Rectangle 76"/>
          <p:cNvSpPr txBox="1">
            <a:spLocks/>
          </p:cNvSpPr>
          <p:nvPr/>
        </p:nvSpPr>
        <p:spPr bwMode="gray">
          <a:xfrm>
            <a:off x="5375817" y="3201601"/>
            <a:ext cx="287372" cy="683426"/>
          </a:xfrm>
          <a:prstGeom prst="rect">
            <a:avLst/>
          </a:prstGeom>
          <a:solidFill>
            <a:schemeClr val="accent3">
              <a:lumMod val="75000"/>
            </a:schemeClr>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9</a:t>
            </a:r>
            <a:endParaRPr lang="en-GB" b="1" dirty="0">
              <a:solidFill>
                <a:srgbClr val="FFFFFF"/>
              </a:solidFill>
              <a:latin typeface="+mj-lt"/>
            </a:endParaRPr>
          </a:p>
        </p:txBody>
      </p:sp>
      <p:grpSp>
        <p:nvGrpSpPr>
          <p:cNvPr id="519" name="Group 518"/>
          <p:cNvGrpSpPr/>
          <p:nvPr/>
        </p:nvGrpSpPr>
        <p:grpSpPr>
          <a:xfrm>
            <a:off x="5772043" y="3403935"/>
            <a:ext cx="642807" cy="278759"/>
            <a:chOff x="1014413" y="9345613"/>
            <a:chExt cx="738187" cy="314324"/>
          </a:xfrm>
          <a:solidFill>
            <a:schemeClr val="accent3">
              <a:lumMod val="50000"/>
            </a:schemeClr>
          </a:solidFill>
        </p:grpSpPr>
        <p:sp>
          <p:nvSpPr>
            <p:cNvPr id="520" name="Freeform 1474"/>
            <p:cNvSpPr>
              <a:spLocks/>
            </p:cNvSpPr>
            <p:nvPr/>
          </p:nvSpPr>
          <p:spPr bwMode="auto">
            <a:xfrm>
              <a:off x="1014413" y="9345613"/>
              <a:ext cx="476250" cy="282575"/>
            </a:xfrm>
            <a:custGeom>
              <a:avLst/>
              <a:gdLst>
                <a:gd name="T0" fmla="*/ 1240 w 1351"/>
                <a:gd name="T1" fmla="*/ 7 h 806"/>
                <a:gd name="T2" fmla="*/ 1342 w 1351"/>
                <a:gd name="T3" fmla="*/ 43 h 806"/>
                <a:gd name="T4" fmla="*/ 1294 w 1351"/>
                <a:gd name="T5" fmla="*/ 109 h 806"/>
                <a:gd name="T6" fmla="*/ 1237 w 1351"/>
                <a:gd name="T7" fmla="*/ 107 h 806"/>
                <a:gd name="T8" fmla="*/ 1166 w 1351"/>
                <a:gd name="T9" fmla="*/ 53 h 806"/>
                <a:gd name="T10" fmla="*/ 1069 w 1351"/>
                <a:gd name="T11" fmla="*/ 45 h 806"/>
                <a:gd name="T12" fmla="*/ 968 w 1351"/>
                <a:gd name="T13" fmla="*/ 118 h 806"/>
                <a:gd name="T14" fmla="*/ 872 w 1351"/>
                <a:gd name="T15" fmla="*/ 230 h 806"/>
                <a:gd name="T16" fmla="*/ 801 w 1351"/>
                <a:gd name="T17" fmla="*/ 337 h 806"/>
                <a:gd name="T18" fmla="*/ 759 w 1351"/>
                <a:gd name="T19" fmla="*/ 409 h 806"/>
                <a:gd name="T20" fmla="*/ 725 w 1351"/>
                <a:gd name="T21" fmla="*/ 466 h 806"/>
                <a:gd name="T22" fmla="*/ 689 w 1351"/>
                <a:gd name="T23" fmla="*/ 530 h 806"/>
                <a:gd name="T24" fmla="*/ 635 w 1351"/>
                <a:gd name="T25" fmla="*/ 614 h 806"/>
                <a:gd name="T26" fmla="*/ 575 w 1351"/>
                <a:gd name="T27" fmla="*/ 691 h 806"/>
                <a:gd name="T28" fmla="*/ 502 w 1351"/>
                <a:gd name="T29" fmla="*/ 760 h 806"/>
                <a:gd name="T30" fmla="*/ 401 w 1351"/>
                <a:gd name="T31" fmla="*/ 797 h 806"/>
                <a:gd name="T32" fmla="*/ 101 w 1351"/>
                <a:gd name="T33" fmla="*/ 792 h 806"/>
                <a:gd name="T34" fmla="*/ 5 w 1351"/>
                <a:gd name="T35" fmla="*/ 732 h 806"/>
                <a:gd name="T36" fmla="*/ 10 w 1351"/>
                <a:gd name="T37" fmla="*/ 536 h 806"/>
                <a:gd name="T38" fmla="*/ 57 w 1351"/>
                <a:gd name="T39" fmla="*/ 598 h 806"/>
                <a:gd name="T40" fmla="*/ 64 w 1351"/>
                <a:gd name="T41" fmla="*/ 218 h 806"/>
                <a:gd name="T42" fmla="*/ 113 w 1351"/>
                <a:gd name="T43" fmla="*/ 577 h 806"/>
                <a:gd name="T44" fmla="*/ 81 w 1351"/>
                <a:gd name="T45" fmla="*/ 630 h 806"/>
                <a:gd name="T46" fmla="*/ 140 w 1351"/>
                <a:gd name="T47" fmla="*/ 694 h 806"/>
                <a:gd name="T48" fmla="*/ 215 w 1351"/>
                <a:gd name="T49" fmla="*/ 749 h 806"/>
                <a:gd name="T50" fmla="*/ 332 w 1351"/>
                <a:gd name="T51" fmla="*/ 746 h 806"/>
                <a:gd name="T52" fmla="*/ 422 w 1351"/>
                <a:gd name="T53" fmla="*/ 674 h 806"/>
                <a:gd name="T54" fmla="*/ 417 w 1351"/>
                <a:gd name="T55" fmla="*/ 607 h 806"/>
                <a:gd name="T56" fmla="*/ 361 w 1351"/>
                <a:gd name="T57" fmla="*/ 524 h 806"/>
                <a:gd name="T58" fmla="*/ 315 w 1351"/>
                <a:gd name="T59" fmla="*/ 446 h 806"/>
                <a:gd name="T60" fmla="*/ 283 w 1351"/>
                <a:gd name="T61" fmla="*/ 386 h 806"/>
                <a:gd name="T62" fmla="*/ 240 w 1351"/>
                <a:gd name="T63" fmla="*/ 317 h 806"/>
                <a:gd name="T64" fmla="*/ 186 w 1351"/>
                <a:gd name="T65" fmla="*/ 235 h 806"/>
                <a:gd name="T66" fmla="*/ 120 w 1351"/>
                <a:gd name="T67" fmla="*/ 152 h 806"/>
                <a:gd name="T68" fmla="*/ 43 w 1351"/>
                <a:gd name="T69" fmla="*/ 79 h 806"/>
                <a:gd name="T70" fmla="*/ 1 w 1351"/>
                <a:gd name="T71" fmla="*/ 8 h 806"/>
                <a:gd name="T72" fmla="*/ 73 w 1351"/>
                <a:gd name="T73" fmla="*/ 3 h 806"/>
                <a:gd name="T74" fmla="*/ 142 w 1351"/>
                <a:gd name="T75" fmla="*/ 21 h 806"/>
                <a:gd name="T76" fmla="*/ 200 w 1351"/>
                <a:gd name="T77" fmla="*/ 60 h 806"/>
                <a:gd name="T78" fmla="*/ 270 w 1351"/>
                <a:gd name="T79" fmla="*/ 136 h 806"/>
                <a:gd name="T80" fmla="*/ 327 w 1351"/>
                <a:gd name="T81" fmla="*/ 212 h 806"/>
                <a:gd name="T82" fmla="*/ 384 w 1351"/>
                <a:gd name="T83" fmla="*/ 304 h 806"/>
                <a:gd name="T84" fmla="*/ 423 w 1351"/>
                <a:gd name="T85" fmla="*/ 371 h 806"/>
                <a:gd name="T86" fmla="*/ 469 w 1351"/>
                <a:gd name="T87" fmla="*/ 447 h 806"/>
                <a:gd name="T88" fmla="*/ 514 w 1351"/>
                <a:gd name="T89" fmla="*/ 520 h 806"/>
                <a:gd name="T90" fmla="*/ 558 w 1351"/>
                <a:gd name="T91" fmla="*/ 494 h 806"/>
                <a:gd name="T92" fmla="*/ 600 w 1351"/>
                <a:gd name="T93" fmla="*/ 426 h 806"/>
                <a:gd name="T94" fmla="*/ 647 w 1351"/>
                <a:gd name="T95" fmla="*/ 346 h 806"/>
                <a:gd name="T96" fmla="*/ 690 w 1351"/>
                <a:gd name="T97" fmla="*/ 272 h 806"/>
                <a:gd name="T98" fmla="*/ 734 w 1351"/>
                <a:gd name="T99" fmla="*/ 207 h 806"/>
                <a:gd name="T100" fmla="*/ 831 w 1351"/>
                <a:gd name="T101" fmla="*/ 84 h 806"/>
                <a:gd name="T102" fmla="*/ 977 w 1351"/>
                <a:gd name="T103" fmla="*/ 7 h 806"/>
                <a:gd name="T104" fmla="*/ 1218 w 1351"/>
                <a:gd name="T105" fmla="*/ 1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1" h="806">
                  <a:moveTo>
                    <a:pt x="1218" y="1"/>
                  </a:moveTo>
                  <a:cubicBezTo>
                    <a:pt x="1220" y="1"/>
                    <a:pt x="1223" y="2"/>
                    <a:pt x="1226" y="2"/>
                  </a:cubicBezTo>
                  <a:cubicBezTo>
                    <a:pt x="1229" y="3"/>
                    <a:pt x="1234" y="0"/>
                    <a:pt x="1236" y="6"/>
                  </a:cubicBezTo>
                  <a:cubicBezTo>
                    <a:pt x="1236" y="7"/>
                    <a:pt x="1239" y="7"/>
                    <a:pt x="1240" y="7"/>
                  </a:cubicBezTo>
                  <a:cubicBezTo>
                    <a:pt x="1248" y="7"/>
                    <a:pt x="1257" y="7"/>
                    <a:pt x="1265" y="8"/>
                  </a:cubicBezTo>
                  <a:cubicBezTo>
                    <a:pt x="1276" y="11"/>
                    <a:pt x="1287" y="14"/>
                    <a:pt x="1297" y="17"/>
                  </a:cubicBezTo>
                  <a:cubicBezTo>
                    <a:pt x="1304" y="19"/>
                    <a:pt x="1310" y="23"/>
                    <a:pt x="1315" y="26"/>
                  </a:cubicBezTo>
                  <a:cubicBezTo>
                    <a:pt x="1324" y="32"/>
                    <a:pt x="1333" y="37"/>
                    <a:pt x="1342" y="43"/>
                  </a:cubicBezTo>
                  <a:cubicBezTo>
                    <a:pt x="1345" y="46"/>
                    <a:pt x="1348" y="49"/>
                    <a:pt x="1351" y="52"/>
                  </a:cubicBezTo>
                  <a:cubicBezTo>
                    <a:pt x="1347" y="56"/>
                    <a:pt x="1342" y="60"/>
                    <a:pt x="1338" y="64"/>
                  </a:cubicBezTo>
                  <a:cubicBezTo>
                    <a:pt x="1331" y="71"/>
                    <a:pt x="1323" y="78"/>
                    <a:pt x="1316" y="86"/>
                  </a:cubicBezTo>
                  <a:cubicBezTo>
                    <a:pt x="1309" y="93"/>
                    <a:pt x="1301" y="101"/>
                    <a:pt x="1294" y="109"/>
                  </a:cubicBezTo>
                  <a:cubicBezTo>
                    <a:pt x="1286" y="117"/>
                    <a:pt x="1278" y="124"/>
                    <a:pt x="1270" y="131"/>
                  </a:cubicBezTo>
                  <a:cubicBezTo>
                    <a:pt x="1269" y="131"/>
                    <a:pt x="1268" y="131"/>
                    <a:pt x="1268" y="131"/>
                  </a:cubicBezTo>
                  <a:cubicBezTo>
                    <a:pt x="1263" y="127"/>
                    <a:pt x="1258" y="124"/>
                    <a:pt x="1253" y="120"/>
                  </a:cubicBezTo>
                  <a:cubicBezTo>
                    <a:pt x="1248" y="116"/>
                    <a:pt x="1243" y="111"/>
                    <a:pt x="1237" y="107"/>
                  </a:cubicBezTo>
                  <a:cubicBezTo>
                    <a:pt x="1233" y="103"/>
                    <a:pt x="1228" y="99"/>
                    <a:pt x="1224" y="95"/>
                  </a:cubicBezTo>
                  <a:cubicBezTo>
                    <a:pt x="1218" y="91"/>
                    <a:pt x="1213" y="86"/>
                    <a:pt x="1208" y="82"/>
                  </a:cubicBezTo>
                  <a:cubicBezTo>
                    <a:pt x="1200" y="76"/>
                    <a:pt x="1193" y="70"/>
                    <a:pt x="1185" y="64"/>
                  </a:cubicBezTo>
                  <a:cubicBezTo>
                    <a:pt x="1179" y="60"/>
                    <a:pt x="1172" y="57"/>
                    <a:pt x="1166" y="53"/>
                  </a:cubicBezTo>
                  <a:cubicBezTo>
                    <a:pt x="1160" y="51"/>
                    <a:pt x="1156" y="47"/>
                    <a:pt x="1151" y="44"/>
                  </a:cubicBezTo>
                  <a:cubicBezTo>
                    <a:pt x="1144" y="42"/>
                    <a:pt x="1138" y="40"/>
                    <a:pt x="1131" y="39"/>
                  </a:cubicBezTo>
                  <a:cubicBezTo>
                    <a:pt x="1122" y="37"/>
                    <a:pt x="1112" y="35"/>
                    <a:pt x="1104" y="36"/>
                  </a:cubicBezTo>
                  <a:cubicBezTo>
                    <a:pt x="1092" y="37"/>
                    <a:pt x="1080" y="40"/>
                    <a:pt x="1069" y="45"/>
                  </a:cubicBezTo>
                  <a:cubicBezTo>
                    <a:pt x="1058" y="50"/>
                    <a:pt x="1047" y="57"/>
                    <a:pt x="1037" y="63"/>
                  </a:cubicBezTo>
                  <a:cubicBezTo>
                    <a:pt x="1029" y="69"/>
                    <a:pt x="1022" y="75"/>
                    <a:pt x="1014" y="81"/>
                  </a:cubicBezTo>
                  <a:cubicBezTo>
                    <a:pt x="1005" y="88"/>
                    <a:pt x="994" y="94"/>
                    <a:pt x="985" y="102"/>
                  </a:cubicBezTo>
                  <a:cubicBezTo>
                    <a:pt x="979" y="107"/>
                    <a:pt x="974" y="113"/>
                    <a:pt x="968" y="118"/>
                  </a:cubicBezTo>
                  <a:cubicBezTo>
                    <a:pt x="957" y="129"/>
                    <a:pt x="947" y="139"/>
                    <a:pt x="936" y="150"/>
                  </a:cubicBezTo>
                  <a:cubicBezTo>
                    <a:pt x="929" y="158"/>
                    <a:pt x="922" y="167"/>
                    <a:pt x="915" y="175"/>
                  </a:cubicBezTo>
                  <a:cubicBezTo>
                    <a:pt x="906" y="186"/>
                    <a:pt x="897" y="196"/>
                    <a:pt x="888" y="207"/>
                  </a:cubicBezTo>
                  <a:cubicBezTo>
                    <a:pt x="882" y="215"/>
                    <a:pt x="878" y="223"/>
                    <a:pt x="872" y="230"/>
                  </a:cubicBezTo>
                  <a:cubicBezTo>
                    <a:pt x="866" y="238"/>
                    <a:pt x="860" y="246"/>
                    <a:pt x="854" y="255"/>
                  </a:cubicBezTo>
                  <a:cubicBezTo>
                    <a:pt x="849" y="263"/>
                    <a:pt x="844" y="272"/>
                    <a:pt x="838" y="280"/>
                  </a:cubicBezTo>
                  <a:cubicBezTo>
                    <a:pt x="833" y="288"/>
                    <a:pt x="827" y="297"/>
                    <a:pt x="823" y="306"/>
                  </a:cubicBezTo>
                  <a:cubicBezTo>
                    <a:pt x="817" y="317"/>
                    <a:pt x="808" y="327"/>
                    <a:pt x="801" y="337"/>
                  </a:cubicBezTo>
                  <a:cubicBezTo>
                    <a:pt x="797" y="343"/>
                    <a:pt x="795" y="350"/>
                    <a:pt x="791" y="356"/>
                  </a:cubicBezTo>
                  <a:cubicBezTo>
                    <a:pt x="785" y="366"/>
                    <a:pt x="779" y="375"/>
                    <a:pt x="773" y="385"/>
                  </a:cubicBezTo>
                  <a:cubicBezTo>
                    <a:pt x="771" y="388"/>
                    <a:pt x="769" y="393"/>
                    <a:pt x="767" y="397"/>
                  </a:cubicBezTo>
                  <a:cubicBezTo>
                    <a:pt x="764" y="401"/>
                    <a:pt x="762" y="405"/>
                    <a:pt x="759" y="409"/>
                  </a:cubicBezTo>
                  <a:cubicBezTo>
                    <a:pt x="757" y="413"/>
                    <a:pt x="755" y="417"/>
                    <a:pt x="752" y="421"/>
                  </a:cubicBezTo>
                  <a:cubicBezTo>
                    <a:pt x="750" y="425"/>
                    <a:pt x="747" y="429"/>
                    <a:pt x="744" y="433"/>
                  </a:cubicBezTo>
                  <a:cubicBezTo>
                    <a:pt x="742" y="437"/>
                    <a:pt x="740" y="442"/>
                    <a:pt x="738" y="446"/>
                  </a:cubicBezTo>
                  <a:cubicBezTo>
                    <a:pt x="735" y="453"/>
                    <a:pt x="732" y="461"/>
                    <a:pt x="725" y="466"/>
                  </a:cubicBezTo>
                  <a:cubicBezTo>
                    <a:pt x="722" y="469"/>
                    <a:pt x="721" y="473"/>
                    <a:pt x="720" y="477"/>
                  </a:cubicBezTo>
                  <a:cubicBezTo>
                    <a:pt x="718" y="483"/>
                    <a:pt x="715" y="487"/>
                    <a:pt x="711" y="491"/>
                  </a:cubicBezTo>
                  <a:cubicBezTo>
                    <a:pt x="708" y="493"/>
                    <a:pt x="707" y="497"/>
                    <a:pt x="706" y="500"/>
                  </a:cubicBezTo>
                  <a:cubicBezTo>
                    <a:pt x="700" y="510"/>
                    <a:pt x="695" y="520"/>
                    <a:pt x="689" y="530"/>
                  </a:cubicBezTo>
                  <a:cubicBezTo>
                    <a:pt x="686" y="535"/>
                    <a:pt x="682" y="541"/>
                    <a:pt x="679" y="546"/>
                  </a:cubicBezTo>
                  <a:cubicBezTo>
                    <a:pt x="673" y="555"/>
                    <a:pt x="668" y="565"/>
                    <a:pt x="662" y="574"/>
                  </a:cubicBezTo>
                  <a:cubicBezTo>
                    <a:pt x="654" y="585"/>
                    <a:pt x="646" y="595"/>
                    <a:pt x="638" y="606"/>
                  </a:cubicBezTo>
                  <a:cubicBezTo>
                    <a:pt x="637" y="609"/>
                    <a:pt x="636" y="612"/>
                    <a:pt x="635" y="614"/>
                  </a:cubicBezTo>
                  <a:cubicBezTo>
                    <a:pt x="629" y="623"/>
                    <a:pt x="623" y="631"/>
                    <a:pt x="617" y="640"/>
                  </a:cubicBezTo>
                  <a:cubicBezTo>
                    <a:pt x="612" y="646"/>
                    <a:pt x="606" y="652"/>
                    <a:pt x="601" y="658"/>
                  </a:cubicBezTo>
                  <a:cubicBezTo>
                    <a:pt x="596" y="663"/>
                    <a:pt x="593" y="669"/>
                    <a:pt x="588" y="675"/>
                  </a:cubicBezTo>
                  <a:cubicBezTo>
                    <a:pt x="584" y="680"/>
                    <a:pt x="580" y="686"/>
                    <a:pt x="575" y="691"/>
                  </a:cubicBezTo>
                  <a:cubicBezTo>
                    <a:pt x="568" y="698"/>
                    <a:pt x="561" y="705"/>
                    <a:pt x="554" y="712"/>
                  </a:cubicBezTo>
                  <a:cubicBezTo>
                    <a:pt x="548" y="718"/>
                    <a:pt x="542" y="726"/>
                    <a:pt x="535" y="733"/>
                  </a:cubicBezTo>
                  <a:cubicBezTo>
                    <a:pt x="530" y="737"/>
                    <a:pt x="525" y="740"/>
                    <a:pt x="520" y="744"/>
                  </a:cubicBezTo>
                  <a:cubicBezTo>
                    <a:pt x="514" y="749"/>
                    <a:pt x="508" y="755"/>
                    <a:pt x="502" y="760"/>
                  </a:cubicBezTo>
                  <a:cubicBezTo>
                    <a:pt x="499" y="763"/>
                    <a:pt x="495" y="766"/>
                    <a:pt x="491" y="768"/>
                  </a:cubicBezTo>
                  <a:cubicBezTo>
                    <a:pt x="481" y="774"/>
                    <a:pt x="470" y="778"/>
                    <a:pt x="461" y="783"/>
                  </a:cubicBezTo>
                  <a:cubicBezTo>
                    <a:pt x="452" y="789"/>
                    <a:pt x="442" y="791"/>
                    <a:pt x="432" y="794"/>
                  </a:cubicBezTo>
                  <a:cubicBezTo>
                    <a:pt x="422" y="797"/>
                    <a:pt x="411" y="796"/>
                    <a:pt x="401" y="797"/>
                  </a:cubicBezTo>
                  <a:cubicBezTo>
                    <a:pt x="333" y="806"/>
                    <a:pt x="266" y="800"/>
                    <a:pt x="199" y="802"/>
                  </a:cubicBezTo>
                  <a:cubicBezTo>
                    <a:pt x="186" y="802"/>
                    <a:pt x="172" y="802"/>
                    <a:pt x="159" y="801"/>
                  </a:cubicBezTo>
                  <a:cubicBezTo>
                    <a:pt x="146" y="800"/>
                    <a:pt x="132" y="798"/>
                    <a:pt x="118" y="796"/>
                  </a:cubicBezTo>
                  <a:cubicBezTo>
                    <a:pt x="113" y="795"/>
                    <a:pt x="107" y="794"/>
                    <a:pt x="101" y="792"/>
                  </a:cubicBezTo>
                  <a:cubicBezTo>
                    <a:pt x="88" y="787"/>
                    <a:pt x="75" y="782"/>
                    <a:pt x="62" y="776"/>
                  </a:cubicBezTo>
                  <a:cubicBezTo>
                    <a:pt x="53" y="771"/>
                    <a:pt x="44" y="765"/>
                    <a:pt x="35" y="758"/>
                  </a:cubicBezTo>
                  <a:cubicBezTo>
                    <a:pt x="27" y="752"/>
                    <a:pt x="19" y="745"/>
                    <a:pt x="12" y="738"/>
                  </a:cubicBezTo>
                  <a:cubicBezTo>
                    <a:pt x="9" y="736"/>
                    <a:pt x="8" y="734"/>
                    <a:pt x="5" y="732"/>
                  </a:cubicBezTo>
                  <a:cubicBezTo>
                    <a:pt x="0" y="729"/>
                    <a:pt x="1" y="724"/>
                    <a:pt x="1" y="719"/>
                  </a:cubicBezTo>
                  <a:cubicBezTo>
                    <a:pt x="1" y="659"/>
                    <a:pt x="1" y="599"/>
                    <a:pt x="1" y="540"/>
                  </a:cubicBezTo>
                  <a:cubicBezTo>
                    <a:pt x="1" y="537"/>
                    <a:pt x="1" y="534"/>
                    <a:pt x="1" y="532"/>
                  </a:cubicBezTo>
                  <a:cubicBezTo>
                    <a:pt x="6" y="530"/>
                    <a:pt x="8" y="531"/>
                    <a:pt x="10" y="536"/>
                  </a:cubicBezTo>
                  <a:cubicBezTo>
                    <a:pt x="11" y="539"/>
                    <a:pt x="13" y="541"/>
                    <a:pt x="15" y="544"/>
                  </a:cubicBezTo>
                  <a:cubicBezTo>
                    <a:pt x="23" y="554"/>
                    <a:pt x="31" y="565"/>
                    <a:pt x="38" y="575"/>
                  </a:cubicBezTo>
                  <a:cubicBezTo>
                    <a:pt x="42" y="579"/>
                    <a:pt x="45" y="583"/>
                    <a:pt x="48" y="588"/>
                  </a:cubicBezTo>
                  <a:cubicBezTo>
                    <a:pt x="51" y="591"/>
                    <a:pt x="54" y="594"/>
                    <a:pt x="57" y="598"/>
                  </a:cubicBezTo>
                  <a:cubicBezTo>
                    <a:pt x="58" y="600"/>
                    <a:pt x="60" y="601"/>
                    <a:pt x="62" y="603"/>
                  </a:cubicBezTo>
                  <a:cubicBezTo>
                    <a:pt x="63" y="602"/>
                    <a:pt x="64" y="602"/>
                    <a:pt x="64" y="601"/>
                  </a:cubicBezTo>
                  <a:cubicBezTo>
                    <a:pt x="64" y="598"/>
                    <a:pt x="64" y="596"/>
                    <a:pt x="64" y="593"/>
                  </a:cubicBezTo>
                  <a:cubicBezTo>
                    <a:pt x="64" y="468"/>
                    <a:pt x="64" y="343"/>
                    <a:pt x="64" y="218"/>
                  </a:cubicBezTo>
                  <a:cubicBezTo>
                    <a:pt x="64" y="209"/>
                    <a:pt x="68" y="201"/>
                    <a:pt x="75" y="196"/>
                  </a:cubicBezTo>
                  <a:cubicBezTo>
                    <a:pt x="83" y="190"/>
                    <a:pt x="103" y="195"/>
                    <a:pt x="109" y="202"/>
                  </a:cubicBezTo>
                  <a:cubicBezTo>
                    <a:pt x="114" y="207"/>
                    <a:pt x="113" y="213"/>
                    <a:pt x="113" y="218"/>
                  </a:cubicBezTo>
                  <a:cubicBezTo>
                    <a:pt x="113" y="338"/>
                    <a:pt x="113" y="457"/>
                    <a:pt x="113" y="577"/>
                  </a:cubicBezTo>
                  <a:cubicBezTo>
                    <a:pt x="113" y="586"/>
                    <a:pt x="113" y="595"/>
                    <a:pt x="113" y="604"/>
                  </a:cubicBezTo>
                  <a:cubicBezTo>
                    <a:pt x="113" y="616"/>
                    <a:pt x="105" y="624"/>
                    <a:pt x="93" y="624"/>
                  </a:cubicBezTo>
                  <a:cubicBezTo>
                    <a:pt x="89" y="625"/>
                    <a:pt x="85" y="624"/>
                    <a:pt x="80" y="624"/>
                  </a:cubicBezTo>
                  <a:cubicBezTo>
                    <a:pt x="80" y="627"/>
                    <a:pt x="80" y="629"/>
                    <a:pt x="81" y="630"/>
                  </a:cubicBezTo>
                  <a:cubicBezTo>
                    <a:pt x="87" y="638"/>
                    <a:pt x="93" y="645"/>
                    <a:pt x="99" y="652"/>
                  </a:cubicBezTo>
                  <a:cubicBezTo>
                    <a:pt x="104" y="658"/>
                    <a:pt x="110" y="663"/>
                    <a:pt x="115" y="669"/>
                  </a:cubicBezTo>
                  <a:cubicBezTo>
                    <a:pt x="120" y="674"/>
                    <a:pt x="124" y="681"/>
                    <a:pt x="129" y="686"/>
                  </a:cubicBezTo>
                  <a:cubicBezTo>
                    <a:pt x="132" y="689"/>
                    <a:pt x="137" y="691"/>
                    <a:pt x="140" y="694"/>
                  </a:cubicBezTo>
                  <a:cubicBezTo>
                    <a:pt x="148" y="701"/>
                    <a:pt x="154" y="710"/>
                    <a:pt x="163" y="715"/>
                  </a:cubicBezTo>
                  <a:cubicBezTo>
                    <a:pt x="172" y="719"/>
                    <a:pt x="178" y="729"/>
                    <a:pt x="188" y="732"/>
                  </a:cubicBezTo>
                  <a:cubicBezTo>
                    <a:pt x="193" y="734"/>
                    <a:pt x="198" y="739"/>
                    <a:pt x="204" y="742"/>
                  </a:cubicBezTo>
                  <a:cubicBezTo>
                    <a:pt x="208" y="744"/>
                    <a:pt x="211" y="748"/>
                    <a:pt x="215" y="749"/>
                  </a:cubicBezTo>
                  <a:cubicBezTo>
                    <a:pt x="225" y="752"/>
                    <a:pt x="233" y="758"/>
                    <a:pt x="243" y="761"/>
                  </a:cubicBezTo>
                  <a:cubicBezTo>
                    <a:pt x="261" y="767"/>
                    <a:pt x="278" y="765"/>
                    <a:pt x="296" y="764"/>
                  </a:cubicBezTo>
                  <a:cubicBezTo>
                    <a:pt x="299" y="756"/>
                    <a:pt x="308" y="763"/>
                    <a:pt x="313" y="756"/>
                  </a:cubicBezTo>
                  <a:cubicBezTo>
                    <a:pt x="317" y="751"/>
                    <a:pt x="325" y="750"/>
                    <a:pt x="332" y="746"/>
                  </a:cubicBezTo>
                  <a:cubicBezTo>
                    <a:pt x="337" y="743"/>
                    <a:pt x="343" y="740"/>
                    <a:pt x="348" y="736"/>
                  </a:cubicBezTo>
                  <a:cubicBezTo>
                    <a:pt x="358" y="730"/>
                    <a:pt x="368" y="723"/>
                    <a:pt x="378" y="716"/>
                  </a:cubicBezTo>
                  <a:cubicBezTo>
                    <a:pt x="384" y="712"/>
                    <a:pt x="389" y="706"/>
                    <a:pt x="394" y="701"/>
                  </a:cubicBezTo>
                  <a:cubicBezTo>
                    <a:pt x="403" y="692"/>
                    <a:pt x="413" y="683"/>
                    <a:pt x="422" y="674"/>
                  </a:cubicBezTo>
                  <a:cubicBezTo>
                    <a:pt x="427" y="668"/>
                    <a:pt x="432" y="662"/>
                    <a:pt x="437" y="657"/>
                  </a:cubicBezTo>
                  <a:cubicBezTo>
                    <a:pt x="439" y="655"/>
                    <a:pt x="440" y="655"/>
                    <a:pt x="441" y="653"/>
                  </a:cubicBezTo>
                  <a:cubicBezTo>
                    <a:pt x="446" y="645"/>
                    <a:pt x="446" y="646"/>
                    <a:pt x="440" y="639"/>
                  </a:cubicBezTo>
                  <a:cubicBezTo>
                    <a:pt x="432" y="629"/>
                    <a:pt x="425" y="617"/>
                    <a:pt x="417" y="607"/>
                  </a:cubicBezTo>
                  <a:cubicBezTo>
                    <a:pt x="412" y="600"/>
                    <a:pt x="407" y="593"/>
                    <a:pt x="402" y="586"/>
                  </a:cubicBezTo>
                  <a:cubicBezTo>
                    <a:pt x="397" y="579"/>
                    <a:pt x="393" y="572"/>
                    <a:pt x="388" y="564"/>
                  </a:cubicBezTo>
                  <a:cubicBezTo>
                    <a:pt x="387" y="562"/>
                    <a:pt x="385" y="560"/>
                    <a:pt x="384" y="558"/>
                  </a:cubicBezTo>
                  <a:cubicBezTo>
                    <a:pt x="376" y="547"/>
                    <a:pt x="368" y="535"/>
                    <a:pt x="361" y="524"/>
                  </a:cubicBezTo>
                  <a:cubicBezTo>
                    <a:pt x="359" y="522"/>
                    <a:pt x="358" y="518"/>
                    <a:pt x="356" y="516"/>
                  </a:cubicBezTo>
                  <a:cubicBezTo>
                    <a:pt x="352" y="509"/>
                    <a:pt x="348" y="502"/>
                    <a:pt x="344" y="495"/>
                  </a:cubicBezTo>
                  <a:cubicBezTo>
                    <a:pt x="338" y="484"/>
                    <a:pt x="332" y="474"/>
                    <a:pt x="326" y="463"/>
                  </a:cubicBezTo>
                  <a:cubicBezTo>
                    <a:pt x="323" y="457"/>
                    <a:pt x="318" y="452"/>
                    <a:pt x="315" y="446"/>
                  </a:cubicBezTo>
                  <a:cubicBezTo>
                    <a:pt x="312" y="441"/>
                    <a:pt x="310" y="436"/>
                    <a:pt x="307" y="431"/>
                  </a:cubicBezTo>
                  <a:cubicBezTo>
                    <a:pt x="305" y="427"/>
                    <a:pt x="302" y="422"/>
                    <a:pt x="299" y="418"/>
                  </a:cubicBezTo>
                  <a:cubicBezTo>
                    <a:pt x="297" y="415"/>
                    <a:pt x="296" y="412"/>
                    <a:pt x="294" y="409"/>
                  </a:cubicBezTo>
                  <a:cubicBezTo>
                    <a:pt x="291" y="401"/>
                    <a:pt x="287" y="394"/>
                    <a:pt x="283" y="386"/>
                  </a:cubicBezTo>
                  <a:cubicBezTo>
                    <a:pt x="279" y="380"/>
                    <a:pt x="275" y="374"/>
                    <a:pt x="271" y="368"/>
                  </a:cubicBezTo>
                  <a:cubicBezTo>
                    <a:pt x="268" y="363"/>
                    <a:pt x="267" y="358"/>
                    <a:pt x="264" y="354"/>
                  </a:cubicBezTo>
                  <a:cubicBezTo>
                    <a:pt x="260" y="347"/>
                    <a:pt x="255" y="341"/>
                    <a:pt x="251" y="335"/>
                  </a:cubicBezTo>
                  <a:cubicBezTo>
                    <a:pt x="247" y="329"/>
                    <a:pt x="244" y="323"/>
                    <a:pt x="240" y="317"/>
                  </a:cubicBezTo>
                  <a:cubicBezTo>
                    <a:pt x="237" y="311"/>
                    <a:pt x="234" y="306"/>
                    <a:pt x="231" y="301"/>
                  </a:cubicBezTo>
                  <a:cubicBezTo>
                    <a:pt x="225" y="291"/>
                    <a:pt x="219" y="281"/>
                    <a:pt x="212" y="271"/>
                  </a:cubicBezTo>
                  <a:cubicBezTo>
                    <a:pt x="207" y="263"/>
                    <a:pt x="202" y="255"/>
                    <a:pt x="197" y="247"/>
                  </a:cubicBezTo>
                  <a:cubicBezTo>
                    <a:pt x="193" y="243"/>
                    <a:pt x="189" y="239"/>
                    <a:pt x="186" y="235"/>
                  </a:cubicBezTo>
                  <a:cubicBezTo>
                    <a:pt x="180" y="226"/>
                    <a:pt x="174" y="217"/>
                    <a:pt x="168" y="208"/>
                  </a:cubicBezTo>
                  <a:cubicBezTo>
                    <a:pt x="167" y="207"/>
                    <a:pt x="165" y="206"/>
                    <a:pt x="164" y="205"/>
                  </a:cubicBezTo>
                  <a:cubicBezTo>
                    <a:pt x="157" y="196"/>
                    <a:pt x="150" y="187"/>
                    <a:pt x="143" y="179"/>
                  </a:cubicBezTo>
                  <a:cubicBezTo>
                    <a:pt x="136" y="170"/>
                    <a:pt x="128" y="161"/>
                    <a:pt x="120" y="152"/>
                  </a:cubicBezTo>
                  <a:cubicBezTo>
                    <a:pt x="116" y="147"/>
                    <a:pt x="111" y="141"/>
                    <a:pt x="105" y="136"/>
                  </a:cubicBezTo>
                  <a:cubicBezTo>
                    <a:pt x="98" y="128"/>
                    <a:pt x="91" y="121"/>
                    <a:pt x="83" y="114"/>
                  </a:cubicBezTo>
                  <a:cubicBezTo>
                    <a:pt x="77" y="108"/>
                    <a:pt x="71" y="103"/>
                    <a:pt x="64" y="97"/>
                  </a:cubicBezTo>
                  <a:cubicBezTo>
                    <a:pt x="57" y="91"/>
                    <a:pt x="50" y="85"/>
                    <a:pt x="43" y="79"/>
                  </a:cubicBezTo>
                  <a:cubicBezTo>
                    <a:pt x="38" y="75"/>
                    <a:pt x="32" y="72"/>
                    <a:pt x="26" y="68"/>
                  </a:cubicBezTo>
                  <a:cubicBezTo>
                    <a:pt x="18" y="63"/>
                    <a:pt x="10" y="57"/>
                    <a:pt x="2" y="51"/>
                  </a:cubicBezTo>
                  <a:cubicBezTo>
                    <a:pt x="1" y="50"/>
                    <a:pt x="1" y="48"/>
                    <a:pt x="1" y="47"/>
                  </a:cubicBezTo>
                  <a:cubicBezTo>
                    <a:pt x="1" y="34"/>
                    <a:pt x="1" y="21"/>
                    <a:pt x="1" y="8"/>
                  </a:cubicBezTo>
                  <a:cubicBezTo>
                    <a:pt x="1" y="5"/>
                    <a:pt x="4" y="3"/>
                    <a:pt x="5" y="1"/>
                  </a:cubicBezTo>
                  <a:cubicBezTo>
                    <a:pt x="21" y="1"/>
                    <a:pt x="37" y="1"/>
                    <a:pt x="53" y="1"/>
                  </a:cubicBezTo>
                  <a:cubicBezTo>
                    <a:pt x="58" y="1"/>
                    <a:pt x="63" y="2"/>
                    <a:pt x="68" y="2"/>
                  </a:cubicBezTo>
                  <a:cubicBezTo>
                    <a:pt x="70" y="3"/>
                    <a:pt x="73" y="2"/>
                    <a:pt x="73" y="3"/>
                  </a:cubicBezTo>
                  <a:cubicBezTo>
                    <a:pt x="75" y="9"/>
                    <a:pt x="80" y="6"/>
                    <a:pt x="83" y="7"/>
                  </a:cubicBezTo>
                  <a:cubicBezTo>
                    <a:pt x="96" y="9"/>
                    <a:pt x="108" y="11"/>
                    <a:pt x="121" y="13"/>
                  </a:cubicBezTo>
                  <a:cubicBezTo>
                    <a:pt x="121" y="13"/>
                    <a:pt x="122" y="13"/>
                    <a:pt x="123" y="13"/>
                  </a:cubicBezTo>
                  <a:cubicBezTo>
                    <a:pt x="129" y="16"/>
                    <a:pt x="134" y="21"/>
                    <a:pt x="142" y="21"/>
                  </a:cubicBezTo>
                  <a:cubicBezTo>
                    <a:pt x="144" y="21"/>
                    <a:pt x="145" y="22"/>
                    <a:pt x="147" y="23"/>
                  </a:cubicBezTo>
                  <a:cubicBezTo>
                    <a:pt x="153" y="26"/>
                    <a:pt x="159" y="29"/>
                    <a:pt x="164" y="33"/>
                  </a:cubicBezTo>
                  <a:cubicBezTo>
                    <a:pt x="171" y="37"/>
                    <a:pt x="178" y="41"/>
                    <a:pt x="184" y="46"/>
                  </a:cubicBezTo>
                  <a:cubicBezTo>
                    <a:pt x="190" y="50"/>
                    <a:pt x="195" y="55"/>
                    <a:pt x="200" y="60"/>
                  </a:cubicBezTo>
                  <a:cubicBezTo>
                    <a:pt x="204" y="64"/>
                    <a:pt x="207" y="67"/>
                    <a:pt x="211" y="71"/>
                  </a:cubicBezTo>
                  <a:cubicBezTo>
                    <a:pt x="218" y="78"/>
                    <a:pt x="225" y="86"/>
                    <a:pt x="232" y="93"/>
                  </a:cubicBezTo>
                  <a:cubicBezTo>
                    <a:pt x="237" y="99"/>
                    <a:pt x="244" y="104"/>
                    <a:pt x="248" y="110"/>
                  </a:cubicBezTo>
                  <a:cubicBezTo>
                    <a:pt x="255" y="119"/>
                    <a:pt x="264" y="126"/>
                    <a:pt x="270" y="136"/>
                  </a:cubicBezTo>
                  <a:cubicBezTo>
                    <a:pt x="277" y="148"/>
                    <a:pt x="287" y="158"/>
                    <a:pt x="296" y="168"/>
                  </a:cubicBezTo>
                  <a:cubicBezTo>
                    <a:pt x="300" y="172"/>
                    <a:pt x="303" y="176"/>
                    <a:pt x="306" y="181"/>
                  </a:cubicBezTo>
                  <a:cubicBezTo>
                    <a:pt x="309" y="185"/>
                    <a:pt x="312" y="189"/>
                    <a:pt x="315" y="194"/>
                  </a:cubicBezTo>
                  <a:cubicBezTo>
                    <a:pt x="319" y="200"/>
                    <a:pt x="323" y="206"/>
                    <a:pt x="327" y="212"/>
                  </a:cubicBezTo>
                  <a:cubicBezTo>
                    <a:pt x="333" y="220"/>
                    <a:pt x="339" y="228"/>
                    <a:pt x="344" y="236"/>
                  </a:cubicBezTo>
                  <a:cubicBezTo>
                    <a:pt x="349" y="243"/>
                    <a:pt x="353" y="250"/>
                    <a:pt x="357" y="257"/>
                  </a:cubicBezTo>
                  <a:cubicBezTo>
                    <a:pt x="361" y="263"/>
                    <a:pt x="365" y="268"/>
                    <a:pt x="368" y="274"/>
                  </a:cubicBezTo>
                  <a:cubicBezTo>
                    <a:pt x="374" y="284"/>
                    <a:pt x="378" y="294"/>
                    <a:pt x="384" y="304"/>
                  </a:cubicBezTo>
                  <a:cubicBezTo>
                    <a:pt x="390" y="315"/>
                    <a:pt x="396" y="326"/>
                    <a:pt x="403" y="337"/>
                  </a:cubicBezTo>
                  <a:cubicBezTo>
                    <a:pt x="405" y="340"/>
                    <a:pt x="407" y="344"/>
                    <a:pt x="409" y="347"/>
                  </a:cubicBezTo>
                  <a:cubicBezTo>
                    <a:pt x="412" y="352"/>
                    <a:pt x="414" y="356"/>
                    <a:pt x="417" y="360"/>
                  </a:cubicBezTo>
                  <a:cubicBezTo>
                    <a:pt x="419" y="364"/>
                    <a:pt x="420" y="368"/>
                    <a:pt x="423" y="371"/>
                  </a:cubicBezTo>
                  <a:cubicBezTo>
                    <a:pt x="432" y="379"/>
                    <a:pt x="433" y="390"/>
                    <a:pt x="440" y="399"/>
                  </a:cubicBezTo>
                  <a:cubicBezTo>
                    <a:pt x="444" y="404"/>
                    <a:pt x="446" y="410"/>
                    <a:pt x="450" y="416"/>
                  </a:cubicBezTo>
                  <a:cubicBezTo>
                    <a:pt x="456" y="423"/>
                    <a:pt x="460" y="433"/>
                    <a:pt x="465" y="441"/>
                  </a:cubicBezTo>
                  <a:cubicBezTo>
                    <a:pt x="466" y="443"/>
                    <a:pt x="468" y="445"/>
                    <a:pt x="469" y="447"/>
                  </a:cubicBezTo>
                  <a:cubicBezTo>
                    <a:pt x="471" y="452"/>
                    <a:pt x="472" y="457"/>
                    <a:pt x="475" y="462"/>
                  </a:cubicBezTo>
                  <a:cubicBezTo>
                    <a:pt x="481" y="471"/>
                    <a:pt x="487" y="479"/>
                    <a:pt x="493" y="487"/>
                  </a:cubicBezTo>
                  <a:cubicBezTo>
                    <a:pt x="495" y="490"/>
                    <a:pt x="496" y="492"/>
                    <a:pt x="498" y="494"/>
                  </a:cubicBezTo>
                  <a:cubicBezTo>
                    <a:pt x="503" y="503"/>
                    <a:pt x="509" y="512"/>
                    <a:pt x="514" y="520"/>
                  </a:cubicBezTo>
                  <a:cubicBezTo>
                    <a:pt x="517" y="525"/>
                    <a:pt x="521" y="528"/>
                    <a:pt x="522" y="533"/>
                  </a:cubicBezTo>
                  <a:cubicBezTo>
                    <a:pt x="523" y="540"/>
                    <a:pt x="527" y="539"/>
                    <a:pt x="529" y="539"/>
                  </a:cubicBezTo>
                  <a:cubicBezTo>
                    <a:pt x="534" y="533"/>
                    <a:pt x="539" y="529"/>
                    <a:pt x="542" y="523"/>
                  </a:cubicBezTo>
                  <a:cubicBezTo>
                    <a:pt x="548" y="514"/>
                    <a:pt x="553" y="504"/>
                    <a:pt x="558" y="494"/>
                  </a:cubicBezTo>
                  <a:cubicBezTo>
                    <a:pt x="560" y="491"/>
                    <a:pt x="561" y="487"/>
                    <a:pt x="563" y="484"/>
                  </a:cubicBezTo>
                  <a:cubicBezTo>
                    <a:pt x="570" y="473"/>
                    <a:pt x="579" y="463"/>
                    <a:pt x="585" y="451"/>
                  </a:cubicBezTo>
                  <a:cubicBezTo>
                    <a:pt x="588" y="445"/>
                    <a:pt x="591" y="437"/>
                    <a:pt x="596" y="431"/>
                  </a:cubicBezTo>
                  <a:cubicBezTo>
                    <a:pt x="597" y="429"/>
                    <a:pt x="599" y="428"/>
                    <a:pt x="600" y="426"/>
                  </a:cubicBezTo>
                  <a:cubicBezTo>
                    <a:pt x="603" y="420"/>
                    <a:pt x="606" y="413"/>
                    <a:pt x="610" y="407"/>
                  </a:cubicBezTo>
                  <a:cubicBezTo>
                    <a:pt x="611" y="405"/>
                    <a:pt x="613" y="404"/>
                    <a:pt x="614" y="403"/>
                  </a:cubicBezTo>
                  <a:cubicBezTo>
                    <a:pt x="619" y="394"/>
                    <a:pt x="623" y="385"/>
                    <a:pt x="628" y="377"/>
                  </a:cubicBezTo>
                  <a:cubicBezTo>
                    <a:pt x="634" y="366"/>
                    <a:pt x="641" y="357"/>
                    <a:pt x="647" y="346"/>
                  </a:cubicBezTo>
                  <a:cubicBezTo>
                    <a:pt x="651" y="340"/>
                    <a:pt x="654" y="334"/>
                    <a:pt x="657" y="327"/>
                  </a:cubicBezTo>
                  <a:cubicBezTo>
                    <a:pt x="659" y="325"/>
                    <a:pt x="660" y="322"/>
                    <a:pt x="662" y="320"/>
                  </a:cubicBezTo>
                  <a:cubicBezTo>
                    <a:pt x="666" y="312"/>
                    <a:pt x="670" y="304"/>
                    <a:pt x="675" y="296"/>
                  </a:cubicBezTo>
                  <a:cubicBezTo>
                    <a:pt x="680" y="288"/>
                    <a:pt x="687" y="281"/>
                    <a:pt x="690" y="272"/>
                  </a:cubicBezTo>
                  <a:cubicBezTo>
                    <a:pt x="695" y="261"/>
                    <a:pt x="703" y="252"/>
                    <a:pt x="709" y="242"/>
                  </a:cubicBezTo>
                  <a:cubicBezTo>
                    <a:pt x="711" y="240"/>
                    <a:pt x="713" y="237"/>
                    <a:pt x="715" y="234"/>
                  </a:cubicBezTo>
                  <a:cubicBezTo>
                    <a:pt x="718" y="229"/>
                    <a:pt x="720" y="224"/>
                    <a:pt x="723" y="220"/>
                  </a:cubicBezTo>
                  <a:cubicBezTo>
                    <a:pt x="726" y="215"/>
                    <a:pt x="731" y="211"/>
                    <a:pt x="734" y="207"/>
                  </a:cubicBezTo>
                  <a:cubicBezTo>
                    <a:pt x="738" y="200"/>
                    <a:pt x="741" y="193"/>
                    <a:pt x="746" y="187"/>
                  </a:cubicBezTo>
                  <a:cubicBezTo>
                    <a:pt x="756" y="174"/>
                    <a:pt x="765" y="161"/>
                    <a:pt x="775" y="147"/>
                  </a:cubicBezTo>
                  <a:cubicBezTo>
                    <a:pt x="783" y="136"/>
                    <a:pt x="793" y="126"/>
                    <a:pt x="803" y="116"/>
                  </a:cubicBezTo>
                  <a:cubicBezTo>
                    <a:pt x="812" y="105"/>
                    <a:pt x="821" y="94"/>
                    <a:pt x="831" y="84"/>
                  </a:cubicBezTo>
                  <a:cubicBezTo>
                    <a:pt x="842" y="73"/>
                    <a:pt x="854" y="62"/>
                    <a:pt x="866" y="52"/>
                  </a:cubicBezTo>
                  <a:cubicBezTo>
                    <a:pt x="876" y="43"/>
                    <a:pt x="888" y="34"/>
                    <a:pt x="900" y="27"/>
                  </a:cubicBezTo>
                  <a:cubicBezTo>
                    <a:pt x="911" y="21"/>
                    <a:pt x="922" y="16"/>
                    <a:pt x="934" y="13"/>
                  </a:cubicBezTo>
                  <a:cubicBezTo>
                    <a:pt x="948" y="10"/>
                    <a:pt x="962" y="4"/>
                    <a:pt x="977" y="7"/>
                  </a:cubicBezTo>
                  <a:cubicBezTo>
                    <a:pt x="979" y="7"/>
                    <a:pt x="983" y="7"/>
                    <a:pt x="983" y="6"/>
                  </a:cubicBezTo>
                  <a:cubicBezTo>
                    <a:pt x="985" y="1"/>
                    <a:pt x="990" y="3"/>
                    <a:pt x="994" y="2"/>
                  </a:cubicBezTo>
                  <a:cubicBezTo>
                    <a:pt x="997" y="2"/>
                    <a:pt x="999" y="1"/>
                    <a:pt x="1002" y="1"/>
                  </a:cubicBezTo>
                  <a:cubicBezTo>
                    <a:pt x="1074" y="1"/>
                    <a:pt x="1146" y="1"/>
                    <a:pt x="1218"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1" name="Freeform 1475"/>
            <p:cNvSpPr>
              <a:spLocks/>
            </p:cNvSpPr>
            <p:nvPr/>
          </p:nvSpPr>
          <p:spPr bwMode="auto">
            <a:xfrm>
              <a:off x="1206500" y="9345613"/>
              <a:ext cx="534987" cy="282575"/>
            </a:xfrm>
            <a:custGeom>
              <a:avLst/>
              <a:gdLst>
                <a:gd name="T0" fmla="*/ 1206 w 1517"/>
                <a:gd name="T1" fmla="*/ 6 h 806"/>
                <a:gd name="T2" fmla="*/ 1282 w 1517"/>
                <a:gd name="T3" fmla="*/ 26 h 806"/>
                <a:gd name="T4" fmla="*/ 1358 w 1517"/>
                <a:gd name="T5" fmla="*/ 85 h 806"/>
                <a:gd name="T6" fmla="*/ 1403 w 1517"/>
                <a:gd name="T7" fmla="*/ 136 h 806"/>
                <a:gd name="T8" fmla="*/ 1465 w 1517"/>
                <a:gd name="T9" fmla="*/ 221 h 806"/>
                <a:gd name="T10" fmla="*/ 1510 w 1517"/>
                <a:gd name="T11" fmla="*/ 291 h 806"/>
                <a:gd name="T12" fmla="*/ 1490 w 1517"/>
                <a:gd name="T13" fmla="*/ 318 h 806"/>
                <a:gd name="T14" fmla="*/ 1437 w 1517"/>
                <a:gd name="T15" fmla="*/ 347 h 806"/>
                <a:gd name="T16" fmla="*/ 1398 w 1517"/>
                <a:gd name="T17" fmla="*/ 359 h 806"/>
                <a:gd name="T18" fmla="*/ 1364 w 1517"/>
                <a:gd name="T19" fmla="*/ 301 h 806"/>
                <a:gd name="T20" fmla="*/ 1335 w 1517"/>
                <a:gd name="T21" fmla="*/ 257 h 806"/>
                <a:gd name="T22" fmla="*/ 1307 w 1517"/>
                <a:gd name="T23" fmla="*/ 219 h 806"/>
                <a:gd name="T24" fmla="*/ 1240 w 1517"/>
                <a:gd name="T25" fmla="*/ 140 h 806"/>
                <a:gd name="T26" fmla="*/ 1175 w 1517"/>
                <a:gd name="T27" fmla="*/ 82 h 806"/>
                <a:gd name="T28" fmla="*/ 1128 w 1517"/>
                <a:gd name="T29" fmla="*/ 49 h 806"/>
                <a:gd name="T30" fmla="*/ 1049 w 1517"/>
                <a:gd name="T31" fmla="*/ 40 h 806"/>
                <a:gd name="T32" fmla="*/ 1007 w 1517"/>
                <a:gd name="T33" fmla="*/ 63 h 806"/>
                <a:gd name="T34" fmla="*/ 928 w 1517"/>
                <a:gd name="T35" fmla="*/ 126 h 806"/>
                <a:gd name="T36" fmla="*/ 920 w 1517"/>
                <a:gd name="T37" fmla="*/ 175 h 806"/>
                <a:gd name="T38" fmla="*/ 965 w 1517"/>
                <a:gd name="T39" fmla="*/ 244 h 806"/>
                <a:gd name="T40" fmla="*/ 995 w 1517"/>
                <a:gd name="T41" fmla="*/ 290 h 806"/>
                <a:gd name="T42" fmla="*/ 1023 w 1517"/>
                <a:gd name="T43" fmla="*/ 340 h 806"/>
                <a:gd name="T44" fmla="*/ 1062 w 1517"/>
                <a:gd name="T45" fmla="*/ 408 h 806"/>
                <a:gd name="T46" fmla="*/ 1114 w 1517"/>
                <a:gd name="T47" fmla="*/ 494 h 806"/>
                <a:gd name="T48" fmla="*/ 1096 w 1517"/>
                <a:gd name="T49" fmla="*/ 534 h 806"/>
                <a:gd name="T50" fmla="*/ 1040 w 1517"/>
                <a:gd name="T51" fmla="*/ 566 h 806"/>
                <a:gd name="T52" fmla="*/ 991 w 1517"/>
                <a:gd name="T53" fmla="*/ 548 h 806"/>
                <a:gd name="T54" fmla="*/ 966 w 1517"/>
                <a:gd name="T55" fmla="*/ 503 h 806"/>
                <a:gd name="T56" fmla="*/ 941 w 1517"/>
                <a:gd name="T57" fmla="*/ 461 h 806"/>
                <a:gd name="T58" fmla="*/ 909 w 1517"/>
                <a:gd name="T59" fmla="*/ 402 h 806"/>
                <a:gd name="T60" fmla="*/ 879 w 1517"/>
                <a:gd name="T61" fmla="*/ 349 h 806"/>
                <a:gd name="T62" fmla="*/ 851 w 1517"/>
                <a:gd name="T63" fmla="*/ 305 h 806"/>
                <a:gd name="T64" fmla="*/ 812 w 1517"/>
                <a:gd name="T65" fmla="*/ 273 h 806"/>
                <a:gd name="T66" fmla="*/ 792 w 1517"/>
                <a:gd name="T67" fmla="*/ 307 h 806"/>
                <a:gd name="T68" fmla="*/ 762 w 1517"/>
                <a:gd name="T69" fmla="*/ 357 h 806"/>
                <a:gd name="T70" fmla="*/ 727 w 1517"/>
                <a:gd name="T71" fmla="*/ 414 h 806"/>
                <a:gd name="T72" fmla="*/ 695 w 1517"/>
                <a:gd name="T73" fmla="*/ 473 h 806"/>
                <a:gd name="T74" fmla="*/ 638 w 1517"/>
                <a:gd name="T75" fmla="*/ 565 h 806"/>
                <a:gd name="T76" fmla="*/ 566 w 1517"/>
                <a:gd name="T77" fmla="*/ 664 h 806"/>
                <a:gd name="T78" fmla="*/ 522 w 1517"/>
                <a:gd name="T79" fmla="*/ 714 h 806"/>
                <a:gd name="T80" fmla="*/ 435 w 1517"/>
                <a:gd name="T81" fmla="*/ 783 h 806"/>
                <a:gd name="T82" fmla="*/ 180 w 1517"/>
                <a:gd name="T83" fmla="*/ 802 h 806"/>
                <a:gd name="T84" fmla="*/ 54 w 1517"/>
                <a:gd name="T85" fmla="*/ 787 h 806"/>
                <a:gd name="T86" fmla="*/ 4 w 1517"/>
                <a:gd name="T87" fmla="*/ 758 h 806"/>
                <a:gd name="T88" fmla="*/ 74 w 1517"/>
                <a:gd name="T89" fmla="*/ 678 h 806"/>
                <a:gd name="T90" fmla="*/ 116 w 1517"/>
                <a:gd name="T91" fmla="*/ 699 h 806"/>
                <a:gd name="T92" fmla="*/ 182 w 1517"/>
                <a:gd name="T93" fmla="*/ 748 h 806"/>
                <a:gd name="T94" fmla="*/ 249 w 1517"/>
                <a:gd name="T95" fmla="*/ 765 h 806"/>
                <a:gd name="T96" fmla="*/ 268 w 1517"/>
                <a:gd name="T97" fmla="*/ 760 h 806"/>
                <a:gd name="T98" fmla="*/ 340 w 1517"/>
                <a:gd name="T99" fmla="*/ 721 h 806"/>
                <a:gd name="T100" fmla="*/ 395 w 1517"/>
                <a:gd name="T101" fmla="*/ 668 h 806"/>
                <a:gd name="T102" fmla="*/ 446 w 1517"/>
                <a:gd name="T103" fmla="*/ 611 h 806"/>
                <a:gd name="T104" fmla="*/ 477 w 1517"/>
                <a:gd name="T105" fmla="*/ 571 h 806"/>
                <a:gd name="T106" fmla="*/ 535 w 1517"/>
                <a:gd name="T107" fmla="*/ 483 h 806"/>
                <a:gd name="T108" fmla="*/ 568 w 1517"/>
                <a:gd name="T109" fmla="*/ 428 h 806"/>
                <a:gd name="T110" fmla="*/ 617 w 1517"/>
                <a:gd name="T111" fmla="*/ 341 h 806"/>
                <a:gd name="T112" fmla="*/ 658 w 1517"/>
                <a:gd name="T113" fmla="*/ 274 h 806"/>
                <a:gd name="T114" fmla="*/ 702 w 1517"/>
                <a:gd name="T115" fmla="*/ 206 h 806"/>
                <a:gd name="T116" fmla="*/ 738 w 1517"/>
                <a:gd name="T117" fmla="*/ 157 h 806"/>
                <a:gd name="T118" fmla="*/ 789 w 1517"/>
                <a:gd name="T119" fmla="*/ 99 h 806"/>
                <a:gd name="T120" fmla="*/ 864 w 1517"/>
                <a:gd name="T121" fmla="*/ 35 h 806"/>
                <a:gd name="T122" fmla="*/ 912 w 1517"/>
                <a:gd name="T123" fmla="*/ 12 h 806"/>
                <a:gd name="T124" fmla="*/ 1187 w 1517"/>
                <a:gd name="T125" fmla="*/ 1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7" h="806">
                  <a:moveTo>
                    <a:pt x="1187" y="1"/>
                  </a:moveTo>
                  <a:cubicBezTo>
                    <a:pt x="1188" y="1"/>
                    <a:pt x="1190" y="2"/>
                    <a:pt x="1191" y="2"/>
                  </a:cubicBezTo>
                  <a:cubicBezTo>
                    <a:pt x="1196" y="3"/>
                    <a:pt x="1202" y="0"/>
                    <a:pt x="1206" y="6"/>
                  </a:cubicBezTo>
                  <a:cubicBezTo>
                    <a:pt x="1207" y="8"/>
                    <a:pt x="1213" y="7"/>
                    <a:pt x="1217" y="7"/>
                  </a:cubicBezTo>
                  <a:cubicBezTo>
                    <a:pt x="1232" y="6"/>
                    <a:pt x="1245" y="10"/>
                    <a:pt x="1258" y="16"/>
                  </a:cubicBezTo>
                  <a:cubicBezTo>
                    <a:pt x="1266" y="19"/>
                    <a:pt x="1274" y="22"/>
                    <a:pt x="1282" y="26"/>
                  </a:cubicBezTo>
                  <a:cubicBezTo>
                    <a:pt x="1294" y="32"/>
                    <a:pt x="1306" y="38"/>
                    <a:pt x="1316" y="49"/>
                  </a:cubicBezTo>
                  <a:cubicBezTo>
                    <a:pt x="1322" y="55"/>
                    <a:pt x="1329" y="59"/>
                    <a:pt x="1335" y="64"/>
                  </a:cubicBezTo>
                  <a:cubicBezTo>
                    <a:pt x="1343" y="71"/>
                    <a:pt x="1351" y="78"/>
                    <a:pt x="1358" y="85"/>
                  </a:cubicBezTo>
                  <a:cubicBezTo>
                    <a:pt x="1364" y="91"/>
                    <a:pt x="1369" y="97"/>
                    <a:pt x="1375" y="103"/>
                  </a:cubicBezTo>
                  <a:cubicBezTo>
                    <a:pt x="1379" y="108"/>
                    <a:pt x="1383" y="114"/>
                    <a:pt x="1387" y="119"/>
                  </a:cubicBezTo>
                  <a:cubicBezTo>
                    <a:pt x="1392" y="125"/>
                    <a:pt x="1398" y="130"/>
                    <a:pt x="1403" y="136"/>
                  </a:cubicBezTo>
                  <a:cubicBezTo>
                    <a:pt x="1412" y="148"/>
                    <a:pt x="1421" y="161"/>
                    <a:pt x="1430" y="173"/>
                  </a:cubicBezTo>
                  <a:cubicBezTo>
                    <a:pt x="1437" y="182"/>
                    <a:pt x="1444" y="190"/>
                    <a:pt x="1451" y="199"/>
                  </a:cubicBezTo>
                  <a:cubicBezTo>
                    <a:pt x="1456" y="206"/>
                    <a:pt x="1460" y="214"/>
                    <a:pt x="1465" y="221"/>
                  </a:cubicBezTo>
                  <a:cubicBezTo>
                    <a:pt x="1469" y="228"/>
                    <a:pt x="1474" y="235"/>
                    <a:pt x="1479" y="242"/>
                  </a:cubicBezTo>
                  <a:cubicBezTo>
                    <a:pt x="1483" y="248"/>
                    <a:pt x="1488" y="255"/>
                    <a:pt x="1492" y="262"/>
                  </a:cubicBezTo>
                  <a:cubicBezTo>
                    <a:pt x="1498" y="272"/>
                    <a:pt x="1504" y="281"/>
                    <a:pt x="1510" y="291"/>
                  </a:cubicBezTo>
                  <a:cubicBezTo>
                    <a:pt x="1512" y="295"/>
                    <a:pt x="1515" y="298"/>
                    <a:pt x="1516" y="302"/>
                  </a:cubicBezTo>
                  <a:cubicBezTo>
                    <a:pt x="1517" y="303"/>
                    <a:pt x="1516" y="307"/>
                    <a:pt x="1514" y="307"/>
                  </a:cubicBezTo>
                  <a:cubicBezTo>
                    <a:pt x="1506" y="311"/>
                    <a:pt x="1498" y="314"/>
                    <a:pt x="1490" y="318"/>
                  </a:cubicBezTo>
                  <a:cubicBezTo>
                    <a:pt x="1484" y="321"/>
                    <a:pt x="1478" y="325"/>
                    <a:pt x="1472" y="329"/>
                  </a:cubicBezTo>
                  <a:cubicBezTo>
                    <a:pt x="1469" y="331"/>
                    <a:pt x="1466" y="333"/>
                    <a:pt x="1462" y="335"/>
                  </a:cubicBezTo>
                  <a:cubicBezTo>
                    <a:pt x="1454" y="339"/>
                    <a:pt x="1445" y="342"/>
                    <a:pt x="1437" y="347"/>
                  </a:cubicBezTo>
                  <a:cubicBezTo>
                    <a:pt x="1431" y="350"/>
                    <a:pt x="1426" y="354"/>
                    <a:pt x="1420" y="358"/>
                  </a:cubicBezTo>
                  <a:cubicBezTo>
                    <a:pt x="1416" y="361"/>
                    <a:pt x="1412" y="364"/>
                    <a:pt x="1408" y="365"/>
                  </a:cubicBezTo>
                  <a:cubicBezTo>
                    <a:pt x="1405" y="365"/>
                    <a:pt x="1400" y="362"/>
                    <a:pt x="1398" y="359"/>
                  </a:cubicBezTo>
                  <a:cubicBezTo>
                    <a:pt x="1396" y="356"/>
                    <a:pt x="1395" y="351"/>
                    <a:pt x="1393" y="348"/>
                  </a:cubicBezTo>
                  <a:cubicBezTo>
                    <a:pt x="1389" y="342"/>
                    <a:pt x="1386" y="337"/>
                    <a:pt x="1382" y="331"/>
                  </a:cubicBezTo>
                  <a:cubicBezTo>
                    <a:pt x="1376" y="321"/>
                    <a:pt x="1370" y="311"/>
                    <a:pt x="1364" y="301"/>
                  </a:cubicBezTo>
                  <a:cubicBezTo>
                    <a:pt x="1363" y="300"/>
                    <a:pt x="1361" y="298"/>
                    <a:pt x="1360" y="296"/>
                  </a:cubicBezTo>
                  <a:cubicBezTo>
                    <a:pt x="1355" y="290"/>
                    <a:pt x="1350" y="284"/>
                    <a:pt x="1346" y="278"/>
                  </a:cubicBezTo>
                  <a:cubicBezTo>
                    <a:pt x="1342" y="271"/>
                    <a:pt x="1339" y="264"/>
                    <a:pt x="1335" y="257"/>
                  </a:cubicBezTo>
                  <a:cubicBezTo>
                    <a:pt x="1334" y="256"/>
                    <a:pt x="1332" y="256"/>
                    <a:pt x="1332" y="254"/>
                  </a:cubicBezTo>
                  <a:cubicBezTo>
                    <a:pt x="1325" y="246"/>
                    <a:pt x="1319" y="237"/>
                    <a:pt x="1312" y="228"/>
                  </a:cubicBezTo>
                  <a:cubicBezTo>
                    <a:pt x="1310" y="226"/>
                    <a:pt x="1309" y="222"/>
                    <a:pt x="1307" y="219"/>
                  </a:cubicBezTo>
                  <a:cubicBezTo>
                    <a:pt x="1300" y="210"/>
                    <a:pt x="1293" y="201"/>
                    <a:pt x="1286" y="193"/>
                  </a:cubicBezTo>
                  <a:cubicBezTo>
                    <a:pt x="1277" y="182"/>
                    <a:pt x="1269" y="171"/>
                    <a:pt x="1260" y="160"/>
                  </a:cubicBezTo>
                  <a:cubicBezTo>
                    <a:pt x="1254" y="153"/>
                    <a:pt x="1247" y="147"/>
                    <a:pt x="1240" y="140"/>
                  </a:cubicBezTo>
                  <a:cubicBezTo>
                    <a:pt x="1232" y="131"/>
                    <a:pt x="1224" y="122"/>
                    <a:pt x="1215" y="113"/>
                  </a:cubicBezTo>
                  <a:cubicBezTo>
                    <a:pt x="1209" y="107"/>
                    <a:pt x="1202" y="102"/>
                    <a:pt x="1195" y="96"/>
                  </a:cubicBezTo>
                  <a:cubicBezTo>
                    <a:pt x="1188" y="91"/>
                    <a:pt x="1182" y="87"/>
                    <a:pt x="1175" y="82"/>
                  </a:cubicBezTo>
                  <a:cubicBezTo>
                    <a:pt x="1168" y="76"/>
                    <a:pt x="1161" y="70"/>
                    <a:pt x="1153" y="65"/>
                  </a:cubicBezTo>
                  <a:cubicBezTo>
                    <a:pt x="1147" y="61"/>
                    <a:pt x="1141" y="58"/>
                    <a:pt x="1134" y="54"/>
                  </a:cubicBezTo>
                  <a:cubicBezTo>
                    <a:pt x="1132" y="53"/>
                    <a:pt x="1131" y="50"/>
                    <a:pt x="1128" y="49"/>
                  </a:cubicBezTo>
                  <a:cubicBezTo>
                    <a:pt x="1118" y="43"/>
                    <a:pt x="1108" y="39"/>
                    <a:pt x="1096" y="38"/>
                  </a:cubicBezTo>
                  <a:cubicBezTo>
                    <a:pt x="1090" y="38"/>
                    <a:pt x="1083" y="35"/>
                    <a:pt x="1077" y="35"/>
                  </a:cubicBezTo>
                  <a:cubicBezTo>
                    <a:pt x="1068" y="36"/>
                    <a:pt x="1058" y="37"/>
                    <a:pt x="1049" y="40"/>
                  </a:cubicBezTo>
                  <a:cubicBezTo>
                    <a:pt x="1041" y="43"/>
                    <a:pt x="1034" y="49"/>
                    <a:pt x="1026" y="53"/>
                  </a:cubicBezTo>
                  <a:cubicBezTo>
                    <a:pt x="1021" y="55"/>
                    <a:pt x="1016" y="56"/>
                    <a:pt x="1011" y="59"/>
                  </a:cubicBezTo>
                  <a:cubicBezTo>
                    <a:pt x="1009" y="59"/>
                    <a:pt x="1008" y="62"/>
                    <a:pt x="1007" y="63"/>
                  </a:cubicBezTo>
                  <a:cubicBezTo>
                    <a:pt x="1000" y="68"/>
                    <a:pt x="994" y="73"/>
                    <a:pt x="987" y="77"/>
                  </a:cubicBezTo>
                  <a:cubicBezTo>
                    <a:pt x="975" y="82"/>
                    <a:pt x="969" y="93"/>
                    <a:pt x="958" y="99"/>
                  </a:cubicBezTo>
                  <a:cubicBezTo>
                    <a:pt x="946" y="107"/>
                    <a:pt x="938" y="118"/>
                    <a:pt x="928" y="126"/>
                  </a:cubicBezTo>
                  <a:cubicBezTo>
                    <a:pt x="921" y="131"/>
                    <a:pt x="918" y="139"/>
                    <a:pt x="911" y="144"/>
                  </a:cubicBezTo>
                  <a:cubicBezTo>
                    <a:pt x="906" y="148"/>
                    <a:pt x="905" y="152"/>
                    <a:pt x="907" y="157"/>
                  </a:cubicBezTo>
                  <a:cubicBezTo>
                    <a:pt x="911" y="164"/>
                    <a:pt x="916" y="169"/>
                    <a:pt x="920" y="175"/>
                  </a:cubicBezTo>
                  <a:cubicBezTo>
                    <a:pt x="924" y="181"/>
                    <a:pt x="927" y="187"/>
                    <a:pt x="931" y="192"/>
                  </a:cubicBezTo>
                  <a:cubicBezTo>
                    <a:pt x="939" y="203"/>
                    <a:pt x="947" y="213"/>
                    <a:pt x="954" y="224"/>
                  </a:cubicBezTo>
                  <a:cubicBezTo>
                    <a:pt x="958" y="230"/>
                    <a:pt x="961" y="238"/>
                    <a:pt x="965" y="244"/>
                  </a:cubicBezTo>
                  <a:cubicBezTo>
                    <a:pt x="967" y="247"/>
                    <a:pt x="969" y="250"/>
                    <a:pt x="971" y="252"/>
                  </a:cubicBezTo>
                  <a:cubicBezTo>
                    <a:pt x="974" y="257"/>
                    <a:pt x="977" y="263"/>
                    <a:pt x="980" y="268"/>
                  </a:cubicBezTo>
                  <a:cubicBezTo>
                    <a:pt x="985" y="275"/>
                    <a:pt x="990" y="283"/>
                    <a:pt x="995" y="290"/>
                  </a:cubicBezTo>
                  <a:cubicBezTo>
                    <a:pt x="998" y="295"/>
                    <a:pt x="1001" y="300"/>
                    <a:pt x="1004" y="304"/>
                  </a:cubicBezTo>
                  <a:cubicBezTo>
                    <a:pt x="1008" y="311"/>
                    <a:pt x="1012" y="318"/>
                    <a:pt x="1016" y="325"/>
                  </a:cubicBezTo>
                  <a:cubicBezTo>
                    <a:pt x="1018" y="330"/>
                    <a:pt x="1020" y="335"/>
                    <a:pt x="1023" y="340"/>
                  </a:cubicBezTo>
                  <a:cubicBezTo>
                    <a:pt x="1024" y="342"/>
                    <a:pt x="1026" y="344"/>
                    <a:pt x="1028" y="347"/>
                  </a:cubicBezTo>
                  <a:cubicBezTo>
                    <a:pt x="1034" y="357"/>
                    <a:pt x="1040" y="368"/>
                    <a:pt x="1046" y="379"/>
                  </a:cubicBezTo>
                  <a:cubicBezTo>
                    <a:pt x="1051" y="388"/>
                    <a:pt x="1055" y="400"/>
                    <a:pt x="1062" y="408"/>
                  </a:cubicBezTo>
                  <a:cubicBezTo>
                    <a:pt x="1070" y="417"/>
                    <a:pt x="1074" y="426"/>
                    <a:pt x="1079" y="436"/>
                  </a:cubicBezTo>
                  <a:cubicBezTo>
                    <a:pt x="1084" y="444"/>
                    <a:pt x="1091" y="451"/>
                    <a:pt x="1094" y="459"/>
                  </a:cubicBezTo>
                  <a:cubicBezTo>
                    <a:pt x="1098" y="473"/>
                    <a:pt x="1109" y="482"/>
                    <a:pt x="1114" y="494"/>
                  </a:cubicBezTo>
                  <a:cubicBezTo>
                    <a:pt x="1117" y="501"/>
                    <a:pt x="1123" y="506"/>
                    <a:pt x="1126" y="512"/>
                  </a:cubicBezTo>
                  <a:cubicBezTo>
                    <a:pt x="1127" y="513"/>
                    <a:pt x="1127" y="517"/>
                    <a:pt x="1125" y="518"/>
                  </a:cubicBezTo>
                  <a:cubicBezTo>
                    <a:pt x="1116" y="524"/>
                    <a:pt x="1106" y="528"/>
                    <a:pt x="1096" y="534"/>
                  </a:cubicBezTo>
                  <a:cubicBezTo>
                    <a:pt x="1090" y="538"/>
                    <a:pt x="1084" y="542"/>
                    <a:pt x="1078" y="546"/>
                  </a:cubicBezTo>
                  <a:cubicBezTo>
                    <a:pt x="1075" y="548"/>
                    <a:pt x="1071" y="549"/>
                    <a:pt x="1068" y="551"/>
                  </a:cubicBezTo>
                  <a:cubicBezTo>
                    <a:pt x="1058" y="556"/>
                    <a:pt x="1050" y="563"/>
                    <a:pt x="1040" y="566"/>
                  </a:cubicBezTo>
                  <a:cubicBezTo>
                    <a:pt x="1030" y="569"/>
                    <a:pt x="1024" y="577"/>
                    <a:pt x="1015" y="580"/>
                  </a:cubicBezTo>
                  <a:cubicBezTo>
                    <a:pt x="1009" y="582"/>
                    <a:pt x="1007" y="576"/>
                    <a:pt x="1005" y="572"/>
                  </a:cubicBezTo>
                  <a:cubicBezTo>
                    <a:pt x="1000" y="564"/>
                    <a:pt x="996" y="556"/>
                    <a:pt x="991" y="548"/>
                  </a:cubicBezTo>
                  <a:cubicBezTo>
                    <a:pt x="990" y="546"/>
                    <a:pt x="988" y="543"/>
                    <a:pt x="987" y="540"/>
                  </a:cubicBezTo>
                  <a:cubicBezTo>
                    <a:pt x="982" y="532"/>
                    <a:pt x="977" y="525"/>
                    <a:pt x="973" y="517"/>
                  </a:cubicBezTo>
                  <a:cubicBezTo>
                    <a:pt x="970" y="513"/>
                    <a:pt x="968" y="507"/>
                    <a:pt x="966" y="503"/>
                  </a:cubicBezTo>
                  <a:cubicBezTo>
                    <a:pt x="965" y="500"/>
                    <a:pt x="962" y="497"/>
                    <a:pt x="961" y="495"/>
                  </a:cubicBezTo>
                  <a:cubicBezTo>
                    <a:pt x="958" y="489"/>
                    <a:pt x="955" y="483"/>
                    <a:pt x="952" y="478"/>
                  </a:cubicBezTo>
                  <a:cubicBezTo>
                    <a:pt x="948" y="472"/>
                    <a:pt x="945" y="466"/>
                    <a:pt x="941" y="461"/>
                  </a:cubicBezTo>
                  <a:cubicBezTo>
                    <a:pt x="937" y="452"/>
                    <a:pt x="932" y="444"/>
                    <a:pt x="928" y="435"/>
                  </a:cubicBezTo>
                  <a:cubicBezTo>
                    <a:pt x="924" y="429"/>
                    <a:pt x="920" y="424"/>
                    <a:pt x="917" y="418"/>
                  </a:cubicBezTo>
                  <a:cubicBezTo>
                    <a:pt x="914" y="412"/>
                    <a:pt x="912" y="407"/>
                    <a:pt x="909" y="402"/>
                  </a:cubicBezTo>
                  <a:cubicBezTo>
                    <a:pt x="904" y="393"/>
                    <a:pt x="898" y="384"/>
                    <a:pt x="893" y="375"/>
                  </a:cubicBezTo>
                  <a:cubicBezTo>
                    <a:pt x="891" y="371"/>
                    <a:pt x="888" y="368"/>
                    <a:pt x="886" y="364"/>
                  </a:cubicBezTo>
                  <a:cubicBezTo>
                    <a:pt x="884" y="359"/>
                    <a:pt x="882" y="354"/>
                    <a:pt x="879" y="349"/>
                  </a:cubicBezTo>
                  <a:cubicBezTo>
                    <a:pt x="876" y="343"/>
                    <a:pt x="871" y="337"/>
                    <a:pt x="867" y="331"/>
                  </a:cubicBezTo>
                  <a:cubicBezTo>
                    <a:pt x="863" y="324"/>
                    <a:pt x="859" y="317"/>
                    <a:pt x="856" y="310"/>
                  </a:cubicBezTo>
                  <a:cubicBezTo>
                    <a:pt x="854" y="309"/>
                    <a:pt x="853" y="307"/>
                    <a:pt x="851" y="305"/>
                  </a:cubicBezTo>
                  <a:cubicBezTo>
                    <a:pt x="844" y="294"/>
                    <a:pt x="836" y="283"/>
                    <a:pt x="829" y="272"/>
                  </a:cubicBezTo>
                  <a:cubicBezTo>
                    <a:pt x="827" y="270"/>
                    <a:pt x="827" y="268"/>
                    <a:pt x="826" y="265"/>
                  </a:cubicBezTo>
                  <a:cubicBezTo>
                    <a:pt x="818" y="262"/>
                    <a:pt x="815" y="267"/>
                    <a:pt x="812" y="273"/>
                  </a:cubicBezTo>
                  <a:cubicBezTo>
                    <a:pt x="811" y="277"/>
                    <a:pt x="808" y="279"/>
                    <a:pt x="806" y="282"/>
                  </a:cubicBezTo>
                  <a:cubicBezTo>
                    <a:pt x="803" y="288"/>
                    <a:pt x="800" y="294"/>
                    <a:pt x="796" y="300"/>
                  </a:cubicBezTo>
                  <a:cubicBezTo>
                    <a:pt x="795" y="302"/>
                    <a:pt x="794" y="305"/>
                    <a:pt x="792" y="307"/>
                  </a:cubicBezTo>
                  <a:cubicBezTo>
                    <a:pt x="787" y="311"/>
                    <a:pt x="784" y="317"/>
                    <a:pt x="782" y="324"/>
                  </a:cubicBezTo>
                  <a:cubicBezTo>
                    <a:pt x="781" y="326"/>
                    <a:pt x="779" y="328"/>
                    <a:pt x="778" y="330"/>
                  </a:cubicBezTo>
                  <a:cubicBezTo>
                    <a:pt x="772" y="339"/>
                    <a:pt x="767" y="348"/>
                    <a:pt x="762" y="357"/>
                  </a:cubicBezTo>
                  <a:cubicBezTo>
                    <a:pt x="758" y="363"/>
                    <a:pt x="754" y="369"/>
                    <a:pt x="750" y="375"/>
                  </a:cubicBezTo>
                  <a:cubicBezTo>
                    <a:pt x="747" y="381"/>
                    <a:pt x="744" y="388"/>
                    <a:pt x="740" y="394"/>
                  </a:cubicBezTo>
                  <a:cubicBezTo>
                    <a:pt x="736" y="401"/>
                    <a:pt x="731" y="407"/>
                    <a:pt x="727" y="414"/>
                  </a:cubicBezTo>
                  <a:cubicBezTo>
                    <a:pt x="725" y="418"/>
                    <a:pt x="723" y="421"/>
                    <a:pt x="721" y="425"/>
                  </a:cubicBezTo>
                  <a:cubicBezTo>
                    <a:pt x="717" y="431"/>
                    <a:pt x="714" y="438"/>
                    <a:pt x="711" y="444"/>
                  </a:cubicBezTo>
                  <a:cubicBezTo>
                    <a:pt x="706" y="454"/>
                    <a:pt x="702" y="465"/>
                    <a:pt x="695" y="473"/>
                  </a:cubicBezTo>
                  <a:cubicBezTo>
                    <a:pt x="687" y="482"/>
                    <a:pt x="684" y="493"/>
                    <a:pt x="677" y="503"/>
                  </a:cubicBezTo>
                  <a:cubicBezTo>
                    <a:pt x="672" y="510"/>
                    <a:pt x="667" y="518"/>
                    <a:pt x="663" y="526"/>
                  </a:cubicBezTo>
                  <a:cubicBezTo>
                    <a:pt x="654" y="539"/>
                    <a:pt x="647" y="552"/>
                    <a:pt x="638" y="565"/>
                  </a:cubicBezTo>
                  <a:cubicBezTo>
                    <a:pt x="631" y="576"/>
                    <a:pt x="622" y="586"/>
                    <a:pt x="615" y="597"/>
                  </a:cubicBezTo>
                  <a:cubicBezTo>
                    <a:pt x="607" y="610"/>
                    <a:pt x="597" y="623"/>
                    <a:pt x="587" y="635"/>
                  </a:cubicBezTo>
                  <a:cubicBezTo>
                    <a:pt x="579" y="644"/>
                    <a:pt x="573" y="655"/>
                    <a:pt x="566" y="664"/>
                  </a:cubicBezTo>
                  <a:cubicBezTo>
                    <a:pt x="560" y="672"/>
                    <a:pt x="553" y="679"/>
                    <a:pt x="546" y="686"/>
                  </a:cubicBezTo>
                  <a:cubicBezTo>
                    <a:pt x="542" y="691"/>
                    <a:pt x="539" y="696"/>
                    <a:pt x="534" y="700"/>
                  </a:cubicBezTo>
                  <a:cubicBezTo>
                    <a:pt x="530" y="705"/>
                    <a:pt x="526" y="709"/>
                    <a:pt x="522" y="714"/>
                  </a:cubicBezTo>
                  <a:cubicBezTo>
                    <a:pt x="514" y="721"/>
                    <a:pt x="506" y="729"/>
                    <a:pt x="498" y="736"/>
                  </a:cubicBezTo>
                  <a:cubicBezTo>
                    <a:pt x="485" y="748"/>
                    <a:pt x="472" y="760"/>
                    <a:pt x="458" y="771"/>
                  </a:cubicBezTo>
                  <a:cubicBezTo>
                    <a:pt x="451" y="776"/>
                    <a:pt x="443" y="779"/>
                    <a:pt x="435" y="783"/>
                  </a:cubicBezTo>
                  <a:cubicBezTo>
                    <a:pt x="424" y="787"/>
                    <a:pt x="413" y="793"/>
                    <a:pt x="402" y="795"/>
                  </a:cubicBezTo>
                  <a:cubicBezTo>
                    <a:pt x="391" y="798"/>
                    <a:pt x="380" y="796"/>
                    <a:pt x="370" y="797"/>
                  </a:cubicBezTo>
                  <a:cubicBezTo>
                    <a:pt x="306" y="806"/>
                    <a:pt x="243" y="800"/>
                    <a:pt x="180" y="802"/>
                  </a:cubicBezTo>
                  <a:cubicBezTo>
                    <a:pt x="158" y="802"/>
                    <a:pt x="136" y="803"/>
                    <a:pt x="115" y="801"/>
                  </a:cubicBezTo>
                  <a:cubicBezTo>
                    <a:pt x="103" y="800"/>
                    <a:pt x="90" y="796"/>
                    <a:pt x="78" y="793"/>
                  </a:cubicBezTo>
                  <a:cubicBezTo>
                    <a:pt x="70" y="791"/>
                    <a:pt x="62" y="790"/>
                    <a:pt x="54" y="787"/>
                  </a:cubicBezTo>
                  <a:cubicBezTo>
                    <a:pt x="50" y="786"/>
                    <a:pt x="45" y="783"/>
                    <a:pt x="41" y="781"/>
                  </a:cubicBezTo>
                  <a:cubicBezTo>
                    <a:pt x="34" y="777"/>
                    <a:pt x="27" y="773"/>
                    <a:pt x="20" y="768"/>
                  </a:cubicBezTo>
                  <a:cubicBezTo>
                    <a:pt x="14" y="765"/>
                    <a:pt x="9" y="762"/>
                    <a:pt x="4" y="758"/>
                  </a:cubicBezTo>
                  <a:cubicBezTo>
                    <a:pt x="1" y="755"/>
                    <a:pt x="0" y="751"/>
                    <a:pt x="4" y="747"/>
                  </a:cubicBezTo>
                  <a:cubicBezTo>
                    <a:pt x="19" y="732"/>
                    <a:pt x="34" y="718"/>
                    <a:pt x="49" y="703"/>
                  </a:cubicBezTo>
                  <a:cubicBezTo>
                    <a:pt x="57" y="695"/>
                    <a:pt x="66" y="687"/>
                    <a:pt x="74" y="678"/>
                  </a:cubicBezTo>
                  <a:cubicBezTo>
                    <a:pt x="76" y="675"/>
                    <a:pt x="78" y="672"/>
                    <a:pt x="81" y="669"/>
                  </a:cubicBezTo>
                  <a:cubicBezTo>
                    <a:pt x="86" y="674"/>
                    <a:pt x="91" y="678"/>
                    <a:pt x="96" y="682"/>
                  </a:cubicBezTo>
                  <a:cubicBezTo>
                    <a:pt x="103" y="688"/>
                    <a:pt x="109" y="694"/>
                    <a:pt x="116" y="699"/>
                  </a:cubicBezTo>
                  <a:cubicBezTo>
                    <a:pt x="121" y="704"/>
                    <a:pt x="128" y="707"/>
                    <a:pt x="133" y="713"/>
                  </a:cubicBezTo>
                  <a:cubicBezTo>
                    <a:pt x="140" y="720"/>
                    <a:pt x="148" y="726"/>
                    <a:pt x="157" y="731"/>
                  </a:cubicBezTo>
                  <a:cubicBezTo>
                    <a:pt x="166" y="736"/>
                    <a:pt x="173" y="743"/>
                    <a:pt x="182" y="748"/>
                  </a:cubicBezTo>
                  <a:cubicBezTo>
                    <a:pt x="186" y="751"/>
                    <a:pt x="190" y="753"/>
                    <a:pt x="194" y="755"/>
                  </a:cubicBezTo>
                  <a:cubicBezTo>
                    <a:pt x="202" y="758"/>
                    <a:pt x="210" y="762"/>
                    <a:pt x="218" y="764"/>
                  </a:cubicBezTo>
                  <a:cubicBezTo>
                    <a:pt x="228" y="766"/>
                    <a:pt x="239" y="765"/>
                    <a:pt x="249" y="765"/>
                  </a:cubicBezTo>
                  <a:cubicBezTo>
                    <a:pt x="253" y="765"/>
                    <a:pt x="256" y="765"/>
                    <a:pt x="259" y="764"/>
                  </a:cubicBezTo>
                  <a:cubicBezTo>
                    <a:pt x="262" y="764"/>
                    <a:pt x="266" y="766"/>
                    <a:pt x="267" y="761"/>
                  </a:cubicBezTo>
                  <a:cubicBezTo>
                    <a:pt x="267" y="760"/>
                    <a:pt x="268" y="760"/>
                    <a:pt x="268" y="760"/>
                  </a:cubicBezTo>
                  <a:cubicBezTo>
                    <a:pt x="280" y="762"/>
                    <a:pt x="288" y="753"/>
                    <a:pt x="297" y="749"/>
                  </a:cubicBezTo>
                  <a:cubicBezTo>
                    <a:pt x="306" y="746"/>
                    <a:pt x="312" y="740"/>
                    <a:pt x="320" y="735"/>
                  </a:cubicBezTo>
                  <a:cubicBezTo>
                    <a:pt x="327" y="730"/>
                    <a:pt x="334" y="726"/>
                    <a:pt x="340" y="721"/>
                  </a:cubicBezTo>
                  <a:cubicBezTo>
                    <a:pt x="346" y="716"/>
                    <a:pt x="351" y="710"/>
                    <a:pt x="357" y="705"/>
                  </a:cubicBezTo>
                  <a:cubicBezTo>
                    <a:pt x="364" y="699"/>
                    <a:pt x="372" y="694"/>
                    <a:pt x="378" y="688"/>
                  </a:cubicBezTo>
                  <a:cubicBezTo>
                    <a:pt x="384" y="682"/>
                    <a:pt x="390" y="675"/>
                    <a:pt x="395" y="668"/>
                  </a:cubicBezTo>
                  <a:cubicBezTo>
                    <a:pt x="397" y="667"/>
                    <a:pt x="400" y="665"/>
                    <a:pt x="401" y="663"/>
                  </a:cubicBezTo>
                  <a:cubicBezTo>
                    <a:pt x="409" y="654"/>
                    <a:pt x="415" y="644"/>
                    <a:pt x="424" y="637"/>
                  </a:cubicBezTo>
                  <a:cubicBezTo>
                    <a:pt x="434" y="629"/>
                    <a:pt x="437" y="618"/>
                    <a:pt x="446" y="611"/>
                  </a:cubicBezTo>
                  <a:cubicBezTo>
                    <a:pt x="449" y="610"/>
                    <a:pt x="450" y="607"/>
                    <a:pt x="452" y="604"/>
                  </a:cubicBezTo>
                  <a:cubicBezTo>
                    <a:pt x="456" y="599"/>
                    <a:pt x="459" y="593"/>
                    <a:pt x="463" y="588"/>
                  </a:cubicBezTo>
                  <a:cubicBezTo>
                    <a:pt x="467" y="582"/>
                    <a:pt x="472" y="577"/>
                    <a:pt x="477" y="571"/>
                  </a:cubicBezTo>
                  <a:cubicBezTo>
                    <a:pt x="485" y="560"/>
                    <a:pt x="493" y="549"/>
                    <a:pt x="500" y="538"/>
                  </a:cubicBezTo>
                  <a:cubicBezTo>
                    <a:pt x="506" y="530"/>
                    <a:pt x="511" y="521"/>
                    <a:pt x="516" y="513"/>
                  </a:cubicBezTo>
                  <a:cubicBezTo>
                    <a:pt x="522" y="503"/>
                    <a:pt x="528" y="493"/>
                    <a:pt x="535" y="483"/>
                  </a:cubicBezTo>
                  <a:cubicBezTo>
                    <a:pt x="539" y="478"/>
                    <a:pt x="542" y="471"/>
                    <a:pt x="545" y="465"/>
                  </a:cubicBezTo>
                  <a:cubicBezTo>
                    <a:pt x="547" y="460"/>
                    <a:pt x="551" y="456"/>
                    <a:pt x="554" y="451"/>
                  </a:cubicBezTo>
                  <a:cubicBezTo>
                    <a:pt x="559" y="443"/>
                    <a:pt x="563" y="436"/>
                    <a:pt x="568" y="428"/>
                  </a:cubicBezTo>
                  <a:cubicBezTo>
                    <a:pt x="574" y="417"/>
                    <a:pt x="581" y="405"/>
                    <a:pt x="588" y="393"/>
                  </a:cubicBezTo>
                  <a:cubicBezTo>
                    <a:pt x="594" y="384"/>
                    <a:pt x="600" y="375"/>
                    <a:pt x="606" y="365"/>
                  </a:cubicBezTo>
                  <a:cubicBezTo>
                    <a:pt x="610" y="358"/>
                    <a:pt x="613" y="349"/>
                    <a:pt x="617" y="341"/>
                  </a:cubicBezTo>
                  <a:cubicBezTo>
                    <a:pt x="618" y="339"/>
                    <a:pt x="620" y="338"/>
                    <a:pt x="621" y="336"/>
                  </a:cubicBezTo>
                  <a:cubicBezTo>
                    <a:pt x="627" y="325"/>
                    <a:pt x="633" y="314"/>
                    <a:pt x="640" y="303"/>
                  </a:cubicBezTo>
                  <a:cubicBezTo>
                    <a:pt x="646" y="293"/>
                    <a:pt x="652" y="284"/>
                    <a:pt x="658" y="274"/>
                  </a:cubicBezTo>
                  <a:cubicBezTo>
                    <a:pt x="664" y="265"/>
                    <a:pt x="668" y="255"/>
                    <a:pt x="674" y="245"/>
                  </a:cubicBezTo>
                  <a:cubicBezTo>
                    <a:pt x="679" y="238"/>
                    <a:pt x="684" y="230"/>
                    <a:pt x="689" y="223"/>
                  </a:cubicBezTo>
                  <a:cubicBezTo>
                    <a:pt x="693" y="217"/>
                    <a:pt x="698" y="212"/>
                    <a:pt x="702" y="206"/>
                  </a:cubicBezTo>
                  <a:cubicBezTo>
                    <a:pt x="705" y="201"/>
                    <a:pt x="709" y="195"/>
                    <a:pt x="713" y="189"/>
                  </a:cubicBezTo>
                  <a:cubicBezTo>
                    <a:pt x="715" y="186"/>
                    <a:pt x="719" y="183"/>
                    <a:pt x="721" y="179"/>
                  </a:cubicBezTo>
                  <a:cubicBezTo>
                    <a:pt x="727" y="172"/>
                    <a:pt x="732" y="165"/>
                    <a:pt x="738" y="157"/>
                  </a:cubicBezTo>
                  <a:cubicBezTo>
                    <a:pt x="744" y="149"/>
                    <a:pt x="752" y="143"/>
                    <a:pt x="757" y="133"/>
                  </a:cubicBezTo>
                  <a:cubicBezTo>
                    <a:pt x="760" y="127"/>
                    <a:pt x="767" y="123"/>
                    <a:pt x="772" y="118"/>
                  </a:cubicBezTo>
                  <a:cubicBezTo>
                    <a:pt x="778" y="111"/>
                    <a:pt x="783" y="105"/>
                    <a:pt x="789" y="99"/>
                  </a:cubicBezTo>
                  <a:cubicBezTo>
                    <a:pt x="797" y="90"/>
                    <a:pt x="806" y="82"/>
                    <a:pt x="815" y="74"/>
                  </a:cubicBezTo>
                  <a:cubicBezTo>
                    <a:pt x="820" y="69"/>
                    <a:pt x="826" y="63"/>
                    <a:pt x="832" y="59"/>
                  </a:cubicBezTo>
                  <a:cubicBezTo>
                    <a:pt x="842" y="51"/>
                    <a:pt x="853" y="43"/>
                    <a:pt x="864" y="35"/>
                  </a:cubicBezTo>
                  <a:cubicBezTo>
                    <a:pt x="869" y="32"/>
                    <a:pt x="875" y="28"/>
                    <a:pt x="880" y="24"/>
                  </a:cubicBezTo>
                  <a:cubicBezTo>
                    <a:pt x="884" y="22"/>
                    <a:pt x="888" y="19"/>
                    <a:pt x="893" y="17"/>
                  </a:cubicBezTo>
                  <a:cubicBezTo>
                    <a:pt x="899" y="15"/>
                    <a:pt x="906" y="13"/>
                    <a:pt x="912" y="12"/>
                  </a:cubicBezTo>
                  <a:cubicBezTo>
                    <a:pt x="924" y="10"/>
                    <a:pt x="935" y="9"/>
                    <a:pt x="947" y="7"/>
                  </a:cubicBezTo>
                  <a:cubicBezTo>
                    <a:pt x="953" y="5"/>
                    <a:pt x="959" y="3"/>
                    <a:pt x="965" y="1"/>
                  </a:cubicBezTo>
                  <a:cubicBezTo>
                    <a:pt x="1039" y="1"/>
                    <a:pt x="1113" y="1"/>
                    <a:pt x="1187"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2" name="Freeform 1476"/>
            <p:cNvSpPr>
              <a:spLocks/>
            </p:cNvSpPr>
            <p:nvPr/>
          </p:nvSpPr>
          <p:spPr bwMode="auto">
            <a:xfrm>
              <a:off x="1616075" y="9607550"/>
              <a:ext cx="76200" cy="50800"/>
            </a:xfrm>
            <a:custGeom>
              <a:avLst/>
              <a:gdLst>
                <a:gd name="T0" fmla="*/ 64 w 216"/>
                <a:gd name="T1" fmla="*/ 144 h 144"/>
                <a:gd name="T2" fmla="*/ 61 w 216"/>
                <a:gd name="T3" fmla="*/ 143 h 144"/>
                <a:gd name="T4" fmla="*/ 32 w 216"/>
                <a:gd name="T5" fmla="*/ 133 h 144"/>
                <a:gd name="T6" fmla="*/ 14 w 216"/>
                <a:gd name="T7" fmla="*/ 116 h 144"/>
                <a:gd name="T8" fmla="*/ 2 w 216"/>
                <a:gd name="T9" fmla="*/ 93 h 144"/>
                <a:gd name="T10" fmla="*/ 1 w 216"/>
                <a:gd name="T11" fmla="*/ 71 h 144"/>
                <a:gd name="T12" fmla="*/ 7 w 216"/>
                <a:gd name="T13" fmla="*/ 46 h 144"/>
                <a:gd name="T14" fmla="*/ 28 w 216"/>
                <a:gd name="T15" fmla="*/ 19 h 144"/>
                <a:gd name="T16" fmla="*/ 83 w 216"/>
                <a:gd name="T17" fmla="*/ 5 h 144"/>
                <a:gd name="T18" fmla="*/ 148 w 216"/>
                <a:gd name="T19" fmla="*/ 0 h 144"/>
                <a:gd name="T20" fmla="*/ 177 w 216"/>
                <a:gd name="T21" fmla="*/ 9 h 144"/>
                <a:gd name="T22" fmla="*/ 191 w 216"/>
                <a:gd name="T23" fmla="*/ 19 h 144"/>
                <a:gd name="T24" fmla="*/ 206 w 216"/>
                <a:gd name="T25" fmla="*/ 42 h 144"/>
                <a:gd name="T26" fmla="*/ 216 w 216"/>
                <a:gd name="T27" fmla="*/ 80 h 144"/>
                <a:gd name="T28" fmla="*/ 206 w 216"/>
                <a:gd name="T29" fmla="*/ 120 h 144"/>
                <a:gd name="T30" fmla="*/ 196 w 216"/>
                <a:gd name="T31" fmla="*/ 138 h 144"/>
                <a:gd name="T32" fmla="*/ 187 w 216"/>
                <a:gd name="T33" fmla="*/ 144 h 144"/>
                <a:gd name="T34" fmla="*/ 64 w 216"/>
                <a:gd name="T3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144">
                  <a:moveTo>
                    <a:pt x="64" y="144"/>
                  </a:moveTo>
                  <a:cubicBezTo>
                    <a:pt x="63" y="144"/>
                    <a:pt x="62" y="143"/>
                    <a:pt x="61" y="143"/>
                  </a:cubicBezTo>
                  <a:cubicBezTo>
                    <a:pt x="50" y="143"/>
                    <a:pt x="40" y="140"/>
                    <a:pt x="32" y="133"/>
                  </a:cubicBezTo>
                  <a:cubicBezTo>
                    <a:pt x="26" y="128"/>
                    <a:pt x="16" y="126"/>
                    <a:pt x="14" y="116"/>
                  </a:cubicBezTo>
                  <a:cubicBezTo>
                    <a:pt x="12" y="108"/>
                    <a:pt x="5" y="101"/>
                    <a:pt x="2" y="93"/>
                  </a:cubicBezTo>
                  <a:cubicBezTo>
                    <a:pt x="0" y="86"/>
                    <a:pt x="0" y="78"/>
                    <a:pt x="1" y="71"/>
                  </a:cubicBezTo>
                  <a:cubicBezTo>
                    <a:pt x="2" y="62"/>
                    <a:pt x="2" y="53"/>
                    <a:pt x="7" y="46"/>
                  </a:cubicBezTo>
                  <a:cubicBezTo>
                    <a:pt x="12" y="36"/>
                    <a:pt x="18" y="26"/>
                    <a:pt x="28" y="19"/>
                  </a:cubicBezTo>
                  <a:cubicBezTo>
                    <a:pt x="45" y="8"/>
                    <a:pt x="63" y="5"/>
                    <a:pt x="83" y="5"/>
                  </a:cubicBezTo>
                  <a:cubicBezTo>
                    <a:pt x="105" y="4"/>
                    <a:pt x="126" y="2"/>
                    <a:pt x="148" y="0"/>
                  </a:cubicBezTo>
                  <a:cubicBezTo>
                    <a:pt x="159" y="0"/>
                    <a:pt x="168" y="3"/>
                    <a:pt x="177" y="9"/>
                  </a:cubicBezTo>
                  <a:cubicBezTo>
                    <a:pt x="181" y="12"/>
                    <a:pt x="187" y="15"/>
                    <a:pt x="191" y="19"/>
                  </a:cubicBezTo>
                  <a:cubicBezTo>
                    <a:pt x="197" y="26"/>
                    <a:pt x="201" y="34"/>
                    <a:pt x="206" y="42"/>
                  </a:cubicBezTo>
                  <a:cubicBezTo>
                    <a:pt x="214" y="54"/>
                    <a:pt x="216" y="66"/>
                    <a:pt x="216" y="80"/>
                  </a:cubicBezTo>
                  <a:cubicBezTo>
                    <a:pt x="216" y="94"/>
                    <a:pt x="214" y="108"/>
                    <a:pt x="206" y="120"/>
                  </a:cubicBezTo>
                  <a:cubicBezTo>
                    <a:pt x="203" y="126"/>
                    <a:pt x="200" y="132"/>
                    <a:pt x="196" y="138"/>
                  </a:cubicBezTo>
                  <a:cubicBezTo>
                    <a:pt x="194" y="141"/>
                    <a:pt x="190" y="142"/>
                    <a:pt x="187" y="144"/>
                  </a:cubicBezTo>
                  <a:cubicBezTo>
                    <a:pt x="146" y="144"/>
                    <a:pt x="105" y="144"/>
                    <a:pt x="64"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3" name="Freeform 1477"/>
            <p:cNvSpPr>
              <a:spLocks/>
            </p:cNvSpPr>
            <p:nvPr/>
          </p:nvSpPr>
          <p:spPr bwMode="auto">
            <a:xfrm>
              <a:off x="1620838" y="9520238"/>
              <a:ext cx="103187" cy="57150"/>
            </a:xfrm>
            <a:custGeom>
              <a:avLst/>
              <a:gdLst>
                <a:gd name="T0" fmla="*/ 235 w 290"/>
                <a:gd name="T1" fmla="*/ 3 h 161"/>
                <a:gd name="T2" fmla="*/ 270 w 290"/>
                <a:gd name="T3" fmla="*/ 14 h 161"/>
                <a:gd name="T4" fmla="*/ 278 w 290"/>
                <a:gd name="T5" fmla="*/ 24 h 161"/>
                <a:gd name="T6" fmla="*/ 282 w 290"/>
                <a:gd name="T7" fmla="*/ 30 h 161"/>
                <a:gd name="T8" fmla="*/ 287 w 290"/>
                <a:gd name="T9" fmla="*/ 65 h 161"/>
                <a:gd name="T10" fmla="*/ 279 w 290"/>
                <a:gd name="T11" fmla="*/ 83 h 161"/>
                <a:gd name="T12" fmla="*/ 261 w 290"/>
                <a:gd name="T13" fmla="*/ 101 h 161"/>
                <a:gd name="T14" fmla="*/ 252 w 290"/>
                <a:gd name="T15" fmla="*/ 106 h 161"/>
                <a:gd name="T16" fmla="*/ 227 w 290"/>
                <a:gd name="T17" fmla="*/ 112 h 161"/>
                <a:gd name="T18" fmla="*/ 205 w 290"/>
                <a:gd name="T19" fmla="*/ 119 h 161"/>
                <a:gd name="T20" fmla="*/ 181 w 290"/>
                <a:gd name="T21" fmla="*/ 126 h 161"/>
                <a:gd name="T22" fmla="*/ 158 w 290"/>
                <a:gd name="T23" fmla="*/ 132 h 161"/>
                <a:gd name="T24" fmla="*/ 130 w 290"/>
                <a:gd name="T25" fmla="*/ 141 h 161"/>
                <a:gd name="T26" fmla="*/ 107 w 290"/>
                <a:gd name="T27" fmla="*/ 149 h 161"/>
                <a:gd name="T28" fmla="*/ 102 w 290"/>
                <a:gd name="T29" fmla="*/ 150 h 161"/>
                <a:gd name="T30" fmla="*/ 77 w 290"/>
                <a:gd name="T31" fmla="*/ 156 h 161"/>
                <a:gd name="T32" fmla="*/ 47 w 290"/>
                <a:gd name="T33" fmla="*/ 160 h 161"/>
                <a:gd name="T34" fmla="*/ 29 w 290"/>
                <a:gd name="T35" fmla="*/ 152 h 161"/>
                <a:gd name="T36" fmla="*/ 20 w 290"/>
                <a:gd name="T37" fmla="*/ 147 h 161"/>
                <a:gd name="T38" fmla="*/ 9 w 290"/>
                <a:gd name="T39" fmla="*/ 132 h 161"/>
                <a:gd name="T40" fmla="*/ 1 w 290"/>
                <a:gd name="T41" fmla="*/ 108 h 161"/>
                <a:gd name="T42" fmla="*/ 9 w 290"/>
                <a:gd name="T43" fmla="*/ 84 h 161"/>
                <a:gd name="T44" fmla="*/ 20 w 290"/>
                <a:gd name="T45" fmla="*/ 69 h 161"/>
                <a:gd name="T46" fmla="*/ 35 w 290"/>
                <a:gd name="T47" fmla="*/ 60 h 161"/>
                <a:gd name="T48" fmla="*/ 50 w 290"/>
                <a:gd name="T49" fmla="*/ 55 h 161"/>
                <a:gd name="T50" fmla="*/ 81 w 290"/>
                <a:gd name="T51" fmla="*/ 45 h 161"/>
                <a:gd name="T52" fmla="*/ 106 w 290"/>
                <a:gd name="T53" fmla="*/ 36 h 161"/>
                <a:gd name="T54" fmla="*/ 147 w 290"/>
                <a:gd name="T55" fmla="*/ 26 h 161"/>
                <a:gd name="T56" fmla="*/ 176 w 290"/>
                <a:gd name="T57" fmla="*/ 17 h 161"/>
                <a:gd name="T58" fmla="*/ 211 w 290"/>
                <a:gd name="T59" fmla="*/ 7 h 161"/>
                <a:gd name="T60" fmla="*/ 222 w 290"/>
                <a:gd name="T61" fmla="*/ 3 h 161"/>
                <a:gd name="T62" fmla="*/ 235 w 290"/>
                <a:gd name="T63" fmla="*/ 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0" h="161">
                  <a:moveTo>
                    <a:pt x="235" y="3"/>
                  </a:moveTo>
                  <a:cubicBezTo>
                    <a:pt x="248" y="0"/>
                    <a:pt x="259" y="8"/>
                    <a:pt x="270" y="14"/>
                  </a:cubicBezTo>
                  <a:cubicBezTo>
                    <a:pt x="274" y="16"/>
                    <a:pt x="275" y="21"/>
                    <a:pt x="278" y="24"/>
                  </a:cubicBezTo>
                  <a:cubicBezTo>
                    <a:pt x="279" y="26"/>
                    <a:pt x="280" y="28"/>
                    <a:pt x="282" y="30"/>
                  </a:cubicBezTo>
                  <a:cubicBezTo>
                    <a:pt x="290" y="41"/>
                    <a:pt x="288" y="53"/>
                    <a:pt x="287" y="65"/>
                  </a:cubicBezTo>
                  <a:cubicBezTo>
                    <a:pt x="286" y="72"/>
                    <a:pt x="281" y="77"/>
                    <a:pt x="279" y="83"/>
                  </a:cubicBezTo>
                  <a:cubicBezTo>
                    <a:pt x="277" y="93"/>
                    <a:pt x="267" y="95"/>
                    <a:pt x="261" y="101"/>
                  </a:cubicBezTo>
                  <a:cubicBezTo>
                    <a:pt x="259" y="103"/>
                    <a:pt x="255" y="105"/>
                    <a:pt x="252" y="106"/>
                  </a:cubicBezTo>
                  <a:cubicBezTo>
                    <a:pt x="244" y="108"/>
                    <a:pt x="235" y="110"/>
                    <a:pt x="227" y="112"/>
                  </a:cubicBezTo>
                  <a:cubicBezTo>
                    <a:pt x="220" y="114"/>
                    <a:pt x="212" y="117"/>
                    <a:pt x="205" y="119"/>
                  </a:cubicBezTo>
                  <a:cubicBezTo>
                    <a:pt x="197" y="122"/>
                    <a:pt x="189" y="124"/>
                    <a:pt x="181" y="126"/>
                  </a:cubicBezTo>
                  <a:cubicBezTo>
                    <a:pt x="173" y="129"/>
                    <a:pt x="165" y="130"/>
                    <a:pt x="158" y="132"/>
                  </a:cubicBezTo>
                  <a:cubicBezTo>
                    <a:pt x="148" y="135"/>
                    <a:pt x="139" y="138"/>
                    <a:pt x="130" y="141"/>
                  </a:cubicBezTo>
                  <a:cubicBezTo>
                    <a:pt x="122" y="143"/>
                    <a:pt x="115" y="146"/>
                    <a:pt x="107" y="149"/>
                  </a:cubicBezTo>
                  <a:cubicBezTo>
                    <a:pt x="106" y="149"/>
                    <a:pt x="104" y="149"/>
                    <a:pt x="102" y="150"/>
                  </a:cubicBezTo>
                  <a:cubicBezTo>
                    <a:pt x="93" y="152"/>
                    <a:pt x="84" y="152"/>
                    <a:pt x="77" y="156"/>
                  </a:cubicBezTo>
                  <a:cubicBezTo>
                    <a:pt x="67" y="161"/>
                    <a:pt x="57" y="159"/>
                    <a:pt x="47" y="160"/>
                  </a:cubicBezTo>
                  <a:cubicBezTo>
                    <a:pt x="40" y="160"/>
                    <a:pt x="35" y="156"/>
                    <a:pt x="29" y="152"/>
                  </a:cubicBezTo>
                  <a:cubicBezTo>
                    <a:pt x="26" y="150"/>
                    <a:pt x="22" y="150"/>
                    <a:pt x="20" y="147"/>
                  </a:cubicBezTo>
                  <a:cubicBezTo>
                    <a:pt x="16" y="143"/>
                    <a:pt x="13" y="137"/>
                    <a:pt x="9" y="132"/>
                  </a:cubicBezTo>
                  <a:cubicBezTo>
                    <a:pt x="3" y="125"/>
                    <a:pt x="2" y="116"/>
                    <a:pt x="1" y="108"/>
                  </a:cubicBezTo>
                  <a:cubicBezTo>
                    <a:pt x="0" y="102"/>
                    <a:pt x="5" y="90"/>
                    <a:pt x="9" y="84"/>
                  </a:cubicBezTo>
                  <a:cubicBezTo>
                    <a:pt x="13" y="79"/>
                    <a:pt x="15" y="73"/>
                    <a:pt x="20" y="69"/>
                  </a:cubicBezTo>
                  <a:cubicBezTo>
                    <a:pt x="24" y="65"/>
                    <a:pt x="30" y="63"/>
                    <a:pt x="35" y="60"/>
                  </a:cubicBezTo>
                  <a:cubicBezTo>
                    <a:pt x="40" y="58"/>
                    <a:pt x="45" y="56"/>
                    <a:pt x="50" y="55"/>
                  </a:cubicBezTo>
                  <a:cubicBezTo>
                    <a:pt x="60" y="52"/>
                    <a:pt x="71" y="50"/>
                    <a:pt x="81" y="45"/>
                  </a:cubicBezTo>
                  <a:cubicBezTo>
                    <a:pt x="89" y="41"/>
                    <a:pt x="98" y="39"/>
                    <a:pt x="106" y="36"/>
                  </a:cubicBezTo>
                  <a:cubicBezTo>
                    <a:pt x="119" y="32"/>
                    <a:pt x="133" y="29"/>
                    <a:pt x="147" y="26"/>
                  </a:cubicBezTo>
                  <a:cubicBezTo>
                    <a:pt x="157" y="23"/>
                    <a:pt x="167" y="20"/>
                    <a:pt x="176" y="17"/>
                  </a:cubicBezTo>
                  <a:cubicBezTo>
                    <a:pt x="188" y="14"/>
                    <a:pt x="200" y="10"/>
                    <a:pt x="211" y="7"/>
                  </a:cubicBezTo>
                  <a:cubicBezTo>
                    <a:pt x="215" y="6"/>
                    <a:pt x="218" y="4"/>
                    <a:pt x="222" y="3"/>
                  </a:cubicBezTo>
                  <a:cubicBezTo>
                    <a:pt x="226" y="2"/>
                    <a:pt x="230" y="3"/>
                    <a:pt x="235"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4" name="Freeform 1478"/>
            <p:cNvSpPr>
              <a:spLocks/>
            </p:cNvSpPr>
            <p:nvPr/>
          </p:nvSpPr>
          <p:spPr bwMode="auto">
            <a:xfrm>
              <a:off x="1333500" y="9415463"/>
              <a:ext cx="17462" cy="155575"/>
            </a:xfrm>
            <a:custGeom>
              <a:avLst/>
              <a:gdLst>
                <a:gd name="T0" fmla="*/ 0 w 47"/>
                <a:gd name="T1" fmla="*/ 219 h 440"/>
                <a:gd name="T2" fmla="*/ 0 w 47"/>
                <a:gd name="T3" fmla="*/ 25 h 440"/>
                <a:gd name="T4" fmla="*/ 30 w 47"/>
                <a:gd name="T5" fmla="*/ 4 h 440"/>
                <a:gd name="T6" fmla="*/ 47 w 47"/>
                <a:gd name="T7" fmla="*/ 31 h 440"/>
                <a:gd name="T8" fmla="*/ 47 w 47"/>
                <a:gd name="T9" fmla="*/ 411 h 440"/>
                <a:gd name="T10" fmla="*/ 36 w 47"/>
                <a:gd name="T11" fmla="*/ 433 h 440"/>
                <a:gd name="T12" fmla="*/ 14 w 47"/>
                <a:gd name="T13" fmla="*/ 436 h 440"/>
                <a:gd name="T14" fmla="*/ 0 w 47"/>
                <a:gd name="T15" fmla="*/ 412 h 440"/>
                <a:gd name="T16" fmla="*/ 0 w 47"/>
                <a:gd name="T17" fmla="*/ 21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0">
                  <a:moveTo>
                    <a:pt x="0" y="219"/>
                  </a:moveTo>
                  <a:cubicBezTo>
                    <a:pt x="0" y="154"/>
                    <a:pt x="0" y="89"/>
                    <a:pt x="0" y="25"/>
                  </a:cubicBezTo>
                  <a:cubicBezTo>
                    <a:pt x="0" y="8"/>
                    <a:pt x="15" y="0"/>
                    <a:pt x="30" y="4"/>
                  </a:cubicBezTo>
                  <a:cubicBezTo>
                    <a:pt x="41" y="8"/>
                    <a:pt x="47" y="18"/>
                    <a:pt x="47" y="31"/>
                  </a:cubicBezTo>
                  <a:cubicBezTo>
                    <a:pt x="47" y="157"/>
                    <a:pt x="47" y="284"/>
                    <a:pt x="47" y="411"/>
                  </a:cubicBezTo>
                  <a:cubicBezTo>
                    <a:pt x="47" y="421"/>
                    <a:pt x="43" y="430"/>
                    <a:pt x="36" y="433"/>
                  </a:cubicBezTo>
                  <a:cubicBezTo>
                    <a:pt x="31" y="436"/>
                    <a:pt x="24" y="440"/>
                    <a:pt x="14" y="436"/>
                  </a:cubicBezTo>
                  <a:cubicBezTo>
                    <a:pt x="2" y="430"/>
                    <a:pt x="0" y="423"/>
                    <a:pt x="0" y="412"/>
                  </a:cubicBezTo>
                  <a:cubicBezTo>
                    <a:pt x="0" y="348"/>
                    <a:pt x="0" y="283"/>
                    <a:pt x="0" y="2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5" name="Freeform 1479"/>
            <p:cNvSpPr>
              <a:spLocks/>
            </p:cNvSpPr>
            <p:nvPr/>
          </p:nvSpPr>
          <p:spPr bwMode="auto">
            <a:xfrm>
              <a:off x="1690688" y="9607550"/>
              <a:ext cx="61912" cy="52387"/>
            </a:xfrm>
            <a:custGeom>
              <a:avLst/>
              <a:gdLst>
                <a:gd name="T0" fmla="*/ 20 w 175"/>
                <a:gd name="T1" fmla="*/ 143 h 148"/>
                <a:gd name="T2" fmla="*/ 25 w 175"/>
                <a:gd name="T3" fmla="*/ 121 h 148"/>
                <a:gd name="T4" fmla="*/ 27 w 175"/>
                <a:gd name="T5" fmla="*/ 118 h 148"/>
                <a:gd name="T6" fmla="*/ 32 w 175"/>
                <a:gd name="T7" fmla="*/ 88 h 148"/>
                <a:gd name="T8" fmla="*/ 32 w 175"/>
                <a:gd name="T9" fmla="*/ 78 h 148"/>
                <a:gd name="T10" fmla="*/ 24 w 175"/>
                <a:gd name="T11" fmla="*/ 42 h 148"/>
                <a:gd name="T12" fmla="*/ 7 w 175"/>
                <a:gd name="T13" fmla="*/ 11 h 148"/>
                <a:gd name="T14" fmla="*/ 0 w 175"/>
                <a:gd name="T15" fmla="*/ 2 h 148"/>
                <a:gd name="T16" fmla="*/ 10 w 175"/>
                <a:gd name="T17" fmla="*/ 1 h 148"/>
                <a:gd name="T18" fmla="*/ 108 w 175"/>
                <a:gd name="T19" fmla="*/ 1 h 148"/>
                <a:gd name="T20" fmla="*/ 132 w 175"/>
                <a:gd name="T21" fmla="*/ 8 h 148"/>
                <a:gd name="T22" fmla="*/ 146 w 175"/>
                <a:gd name="T23" fmla="*/ 15 h 148"/>
                <a:gd name="T24" fmla="*/ 156 w 175"/>
                <a:gd name="T25" fmla="*/ 26 h 148"/>
                <a:gd name="T26" fmla="*/ 168 w 175"/>
                <a:gd name="T27" fmla="*/ 46 h 148"/>
                <a:gd name="T28" fmla="*/ 174 w 175"/>
                <a:gd name="T29" fmla="*/ 75 h 148"/>
                <a:gd name="T30" fmla="*/ 164 w 175"/>
                <a:gd name="T31" fmla="*/ 104 h 148"/>
                <a:gd name="T32" fmla="*/ 151 w 175"/>
                <a:gd name="T33" fmla="*/ 122 h 148"/>
                <a:gd name="T34" fmla="*/ 142 w 175"/>
                <a:gd name="T35" fmla="*/ 129 h 148"/>
                <a:gd name="T36" fmla="*/ 133 w 175"/>
                <a:gd name="T37" fmla="*/ 134 h 148"/>
                <a:gd name="T38" fmla="*/ 124 w 175"/>
                <a:gd name="T39" fmla="*/ 138 h 148"/>
                <a:gd name="T40" fmla="*/ 20 w 175"/>
                <a:gd name="T41" fmla="*/ 1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48">
                  <a:moveTo>
                    <a:pt x="20" y="143"/>
                  </a:moveTo>
                  <a:cubicBezTo>
                    <a:pt x="17" y="134"/>
                    <a:pt x="22" y="128"/>
                    <a:pt x="25" y="121"/>
                  </a:cubicBezTo>
                  <a:cubicBezTo>
                    <a:pt x="26" y="120"/>
                    <a:pt x="27" y="119"/>
                    <a:pt x="27" y="118"/>
                  </a:cubicBezTo>
                  <a:cubicBezTo>
                    <a:pt x="29" y="108"/>
                    <a:pt x="31" y="98"/>
                    <a:pt x="32" y="88"/>
                  </a:cubicBezTo>
                  <a:cubicBezTo>
                    <a:pt x="32" y="84"/>
                    <a:pt x="32" y="81"/>
                    <a:pt x="32" y="78"/>
                  </a:cubicBezTo>
                  <a:cubicBezTo>
                    <a:pt x="33" y="65"/>
                    <a:pt x="28" y="54"/>
                    <a:pt x="24" y="42"/>
                  </a:cubicBezTo>
                  <a:cubicBezTo>
                    <a:pt x="21" y="30"/>
                    <a:pt x="12" y="22"/>
                    <a:pt x="7" y="11"/>
                  </a:cubicBezTo>
                  <a:cubicBezTo>
                    <a:pt x="6" y="8"/>
                    <a:pt x="3" y="6"/>
                    <a:pt x="0" y="2"/>
                  </a:cubicBezTo>
                  <a:cubicBezTo>
                    <a:pt x="4" y="2"/>
                    <a:pt x="7" y="1"/>
                    <a:pt x="10" y="1"/>
                  </a:cubicBezTo>
                  <a:cubicBezTo>
                    <a:pt x="42" y="0"/>
                    <a:pt x="75" y="0"/>
                    <a:pt x="108" y="1"/>
                  </a:cubicBezTo>
                  <a:cubicBezTo>
                    <a:pt x="116" y="1"/>
                    <a:pt x="124" y="5"/>
                    <a:pt x="132" y="8"/>
                  </a:cubicBezTo>
                  <a:cubicBezTo>
                    <a:pt x="137" y="10"/>
                    <a:pt x="142" y="12"/>
                    <a:pt x="146" y="15"/>
                  </a:cubicBezTo>
                  <a:cubicBezTo>
                    <a:pt x="150" y="18"/>
                    <a:pt x="153" y="22"/>
                    <a:pt x="156" y="26"/>
                  </a:cubicBezTo>
                  <a:cubicBezTo>
                    <a:pt x="160" y="32"/>
                    <a:pt x="166" y="39"/>
                    <a:pt x="168" y="46"/>
                  </a:cubicBezTo>
                  <a:cubicBezTo>
                    <a:pt x="172" y="56"/>
                    <a:pt x="175" y="66"/>
                    <a:pt x="174" y="75"/>
                  </a:cubicBezTo>
                  <a:cubicBezTo>
                    <a:pt x="173" y="85"/>
                    <a:pt x="168" y="95"/>
                    <a:pt x="164" y="104"/>
                  </a:cubicBezTo>
                  <a:cubicBezTo>
                    <a:pt x="161" y="110"/>
                    <a:pt x="156" y="116"/>
                    <a:pt x="151" y="122"/>
                  </a:cubicBezTo>
                  <a:cubicBezTo>
                    <a:pt x="149" y="125"/>
                    <a:pt x="145" y="127"/>
                    <a:pt x="142" y="129"/>
                  </a:cubicBezTo>
                  <a:cubicBezTo>
                    <a:pt x="139" y="131"/>
                    <a:pt x="136" y="132"/>
                    <a:pt x="133" y="134"/>
                  </a:cubicBezTo>
                  <a:cubicBezTo>
                    <a:pt x="130" y="136"/>
                    <a:pt x="127" y="137"/>
                    <a:pt x="124" y="138"/>
                  </a:cubicBezTo>
                  <a:cubicBezTo>
                    <a:pt x="90" y="148"/>
                    <a:pt x="55" y="141"/>
                    <a:pt x="20" y="1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6" name="Freeform 1480"/>
            <p:cNvSpPr>
              <a:spLocks/>
            </p:cNvSpPr>
            <p:nvPr/>
          </p:nvSpPr>
          <p:spPr bwMode="auto">
            <a:xfrm>
              <a:off x="1600200" y="9445625"/>
              <a:ext cx="79375" cy="63500"/>
            </a:xfrm>
            <a:custGeom>
              <a:avLst/>
              <a:gdLst>
                <a:gd name="T0" fmla="*/ 198 w 228"/>
                <a:gd name="T1" fmla="*/ 0 h 178"/>
                <a:gd name="T2" fmla="*/ 213 w 228"/>
                <a:gd name="T3" fmla="*/ 10 h 178"/>
                <a:gd name="T4" fmla="*/ 224 w 228"/>
                <a:gd name="T5" fmla="*/ 27 h 178"/>
                <a:gd name="T6" fmla="*/ 227 w 228"/>
                <a:gd name="T7" fmla="*/ 36 h 178"/>
                <a:gd name="T8" fmla="*/ 223 w 228"/>
                <a:gd name="T9" fmla="*/ 44 h 178"/>
                <a:gd name="T10" fmla="*/ 206 w 228"/>
                <a:gd name="T11" fmla="*/ 59 h 178"/>
                <a:gd name="T12" fmla="*/ 185 w 228"/>
                <a:gd name="T13" fmla="*/ 74 h 178"/>
                <a:gd name="T14" fmla="*/ 158 w 228"/>
                <a:gd name="T15" fmla="*/ 93 h 178"/>
                <a:gd name="T16" fmla="*/ 135 w 228"/>
                <a:gd name="T17" fmla="*/ 110 h 178"/>
                <a:gd name="T18" fmla="*/ 118 w 228"/>
                <a:gd name="T19" fmla="*/ 121 h 178"/>
                <a:gd name="T20" fmla="*/ 109 w 228"/>
                <a:gd name="T21" fmla="*/ 126 h 178"/>
                <a:gd name="T22" fmla="*/ 71 w 228"/>
                <a:gd name="T23" fmla="*/ 151 h 178"/>
                <a:gd name="T24" fmla="*/ 48 w 228"/>
                <a:gd name="T25" fmla="*/ 168 h 178"/>
                <a:gd name="T26" fmla="*/ 27 w 228"/>
                <a:gd name="T27" fmla="*/ 174 h 178"/>
                <a:gd name="T28" fmla="*/ 9 w 228"/>
                <a:gd name="T29" fmla="*/ 162 h 178"/>
                <a:gd name="T30" fmla="*/ 1 w 228"/>
                <a:gd name="T31" fmla="*/ 147 h 178"/>
                <a:gd name="T32" fmla="*/ 6 w 228"/>
                <a:gd name="T33" fmla="*/ 132 h 178"/>
                <a:gd name="T34" fmla="*/ 29 w 228"/>
                <a:gd name="T35" fmla="*/ 112 h 178"/>
                <a:gd name="T36" fmla="*/ 54 w 228"/>
                <a:gd name="T37" fmla="*/ 94 h 178"/>
                <a:gd name="T38" fmla="*/ 76 w 228"/>
                <a:gd name="T39" fmla="*/ 78 h 178"/>
                <a:gd name="T40" fmla="*/ 93 w 228"/>
                <a:gd name="T41" fmla="*/ 65 h 178"/>
                <a:gd name="T42" fmla="*/ 121 w 228"/>
                <a:gd name="T43" fmla="*/ 47 h 178"/>
                <a:gd name="T44" fmla="*/ 141 w 228"/>
                <a:gd name="T45" fmla="*/ 36 h 178"/>
                <a:gd name="T46" fmla="*/ 163 w 228"/>
                <a:gd name="T47" fmla="*/ 19 h 178"/>
                <a:gd name="T48" fmla="*/ 183 w 228"/>
                <a:gd name="T49" fmla="*/ 8 h 178"/>
                <a:gd name="T50" fmla="*/ 198 w 228"/>
                <a:gd name="T5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178">
                  <a:moveTo>
                    <a:pt x="198" y="0"/>
                  </a:moveTo>
                  <a:cubicBezTo>
                    <a:pt x="203" y="3"/>
                    <a:pt x="209" y="6"/>
                    <a:pt x="213" y="10"/>
                  </a:cubicBezTo>
                  <a:cubicBezTo>
                    <a:pt x="219" y="14"/>
                    <a:pt x="223" y="19"/>
                    <a:pt x="224" y="27"/>
                  </a:cubicBezTo>
                  <a:cubicBezTo>
                    <a:pt x="225" y="29"/>
                    <a:pt x="228" y="33"/>
                    <a:pt x="227" y="36"/>
                  </a:cubicBezTo>
                  <a:cubicBezTo>
                    <a:pt x="227" y="39"/>
                    <a:pt x="225" y="42"/>
                    <a:pt x="223" y="44"/>
                  </a:cubicBezTo>
                  <a:cubicBezTo>
                    <a:pt x="218" y="50"/>
                    <a:pt x="213" y="55"/>
                    <a:pt x="206" y="59"/>
                  </a:cubicBezTo>
                  <a:cubicBezTo>
                    <a:pt x="199" y="64"/>
                    <a:pt x="192" y="69"/>
                    <a:pt x="185" y="74"/>
                  </a:cubicBezTo>
                  <a:cubicBezTo>
                    <a:pt x="176" y="80"/>
                    <a:pt x="167" y="86"/>
                    <a:pt x="158" y="93"/>
                  </a:cubicBezTo>
                  <a:cubicBezTo>
                    <a:pt x="150" y="98"/>
                    <a:pt x="143" y="105"/>
                    <a:pt x="135" y="110"/>
                  </a:cubicBezTo>
                  <a:cubicBezTo>
                    <a:pt x="130" y="114"/>
                    <a:pt x="124" y="117"/>
                    <a:pt x="118" y="121"/>
                  </a:cubicBezTo>
                  <a:cubicBezTo>
                    <a:pt x="115" y="123"/>
                    <a:pt x="112" y="125"/>
                    <a:pt x="109" y="126"/>
                  </a:cubicBezTo>
                  <a:cubicBezTo>
                    <a:pt x="96" y="134"/>
                    <a:pt x="84" y="142"/>
                    <a:pt x="71" y="151"/>
                  </a:cubicBezTo>
                  <a:cubicBezTo>
                    <a:pt x="63" y="156"/>
                    <a:pt x="57" y="164"/>
                    <a:pt x="48" y="168"/>
                  </a:cubicBezTo>
                  <a:cubicBezTo>
                    <a:pt x="42" y="172"/>
                    <a:pt x="35" y="178"/>
                    <a:pt x="27" y="174"/>
                  </a:cubicBezTo>
                  <a:cubicBezTo>
                    <a:pt x="20" y="172"/>
                    <a:pt x="14" y="167"/>
                    <a:pt x="9" y="162"/>
                  </a:cubicBezTo>
                  <a:cubicBezTo>
                    <a:pt x="5" y="158"/>
                    <a:pt x="2" y="152"/>
                    <a:pt x="1" y="147"/>
                  </a:cubicBezTo>
                  <a:cubicBezTo>
                    <a:pt x="0" y="142"/>
                    <a:pt x="3" y="136"/>
                    <a:pt x="6" y="132"/>
                  </a:cubicBezTo>
                  <a:cubicBezTo>
                    <a:pt x="13" y="124"/>
                    <a:pt x="21" y="118"/>
                    <a:pt x="29" y="112"/>
                  </a:cubicBezTo>
                  <a:cubicBezTo>
                    <a:pt x="37" y="106"/>
                    <a:pt x="46" y="100"/>
                    <a:pt x="54" y="94"/>
                  </a:cubicBezTo>
                  <a:cubicBezTo>
                    <a:pt x="61" y="89"/>
                    <a:pt x="69" y="84"/>
                    <a:pt x="76" y="78"/>
                  </a:cubicBezTo>
                  <a:cubicBezTo>
                    <a:pt x="82" y="74"/>
                    <a:pt x="88" y="70"/>
                    <a:pt x="93" y="65"/>
                  </a:cubicBezTo>
                  <a:cubicBezTo>
                    <a:pt x="102" y="58"/>
                    <a:pt x="113" y="55"/>
                    <a:pt x="121" y="47"/>
                  </a:cubicBezTo>
                  <a:cubicBezTo>
                    <a:pt x="127" y="42"/>
                    <a:pt x="135" y="40"/>
                    <a:pt x="141" y="36"/>
                  </a:cubicBezTo>
                  <a:cubicBezTo>
                    <a:pt x="148" y="31"/>
                    <a:pt x="155" y="24"/>
                    <a:pt x="163" y="19"/>
                  </a:cubicBezTo>
                  <a:cubicBezTo>
                    <a:pt x="169" y="15"/>
                    <a:pt x="176" y="11"/>
                    <a:pt x="183" y="8"/>
                  </a:cubicBezTo>
                  <a:cubicBezTo>
                    <a:pt x="187" y="5"/>
                    <a:pt x="192" y="3"/>
                    <a:pt x="19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7" name="Freeform 1481"/>
            <p:cNvSpPr>
              <a:spLocks/>
            </p:cNvSpPr>
            <p:nvPr/>
          </p:nvSpPr>
          <p:spPr bwMode="auto">
            <a:xfrm>
              <a:off x="1100138" y="9501188"/>
              <a:ext cx="17462" cy="100012"/>
            </a:xfrm>
            <a:custGeom>
              <a:avLst/>
              <a:gdLst>
                <a:gd name="T0" fmla="*/ 0 w 51"/>
                <a:gd name="T1" fmla="*/ 141 h 285"/>
                <a:gd name="T2" fmla="*/ 0 w 51"/>
                <a:gd name="T3" fmla="*/ 26 h 285"/>
                <a:gd name="T4" fmla="*/ 25 w 51"/>
                <a:gd name="T5" fmla="*/ 1 h 285"/>
                <a:gd name="T6" fmla="*/ 43 w 51"/>
                <a:gd name="T7" fmla="*/ 7 h 285"/>
                <a:gd name="T8" fmla="*/ 51 w 51"/>
                <a:gd name="T9" fmla="*/ 24 h 285"/>
                <a:gd name="T10" fmla="*/ 51 w 51"/>
                <a:gd name="T11" fmla="*/ 260 h 285"/>
                <a:gd name="T12" fmla="*/ 37 w 51"/>
                <a:gd name="T13" fmla="*/ 282 h 285"/>
                <a:gd name="T14" fmla="*/ 13 w 51"/>
                <a:gd name="T15" fmla="*/ 280 h 285"/>
                <a:gd name="T16" fmla="*/ 0 w 51"/>
                <a:gd name="T17" fmla="*/ 257 h 285"/>
                <a:gd name="T18" fmla="*/ 0 w 51"/>
                <a:gd name="T19" fmla="*/ 14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85">
                  <a:moveTo>
                    <a:pt x="0" y="141"/>
                  </a:moveTo>
                  <a:cubicBezTo>
                    <a:pt x="0" y="103"/>
                    <a:pt x="0" y="64"/>
                    <a:pt x="0" y="26"/>
                  </a:cubicBezTo>
                  <a:cubicBezTo>
                    <a:pt x="0" y="8"/>
                    <a:pt x="8" y="1"/>
                    <a:pt x="25" y="1"/>
                  </a:cubicBezTo>
                  <a:cubicBezTo>
                    <a:pt x="32" y="1"/>
                    <a:pt x="39" y="0"/>
                    <a:pt x="43" y="7"/>
                  </a:cubicBezTo>
                  <a:cubicBezTo>
                    <a:pt x="46" y="12"/>
                    <a:pt x="51" y="17"/>
                    <a:pt x="51" y="24"/>
                  </a:cubicBezTo>
                  <a:cubicBezTo>
                    <a:pt x="51" y="103"/>
                    <a:pt x="51" y="181"/>
                    <a:pt x="51" y="260"/>
                  </a:cubicBezTo>
                  <a:cubicBezTo>
                    <a:pt x="50" y="269"/>
                    <a:pt x="46" y="278"/>
                    <a:pt x="37" y="282"/>
                  </a:cubicBezTo>
                  <a:cubicBezTo>
                    <a:pt x="30" y="285"/>
                    <a:pt x="21" y="284"/>
                    <a:pt x="13" y="280"/>
                  </a:cubicBezTo>
                  <a:cubicBezTo>
                    <a:pt x="2" y="275"/>
                    <a:pt x="0" y="267"/>
                    <a:pt x="0" y="257"/>
                  </a:cubicBezTo>
                  <a:cubicBezTo>
                    <a:pt x="0" y="219"/>
                    <a:pt x="0" y="180"/>
                    <a:pt x="0" y="1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8" name="Freeform 1482"/>
            <p:cNvSpPr>
              <a:spLocks/>
            </p:cNvSpPr>
            <p:nvPr/>
          </p:nvSpPr>
          <p:spPr bwMode="auto">
            <a:xfrm>
              <a:off x="1568450" y="9385300"/>
              <a:ext cx="60325" cy="69850"/>
            </a:xfrm>
            <a:custGeom>
              <a:avLst/>
              <a:gdLst>
                <a:gd name="T0" fmla="*/ 136 w 170"/>
                <a:gd name="T1" fmla="*/ 1 h 196"/>
                <a:gd name="T2" fmla="*/ 164 w 170"/>
                <a:gd name="T3" fmla="*/ 18 h 196"/>
                <a:gd name="T4" fmla="*/ 168 w 170"/>
                <a:gd name="T5" fmla="*/ 30 h 196"/>
                <a:gd name="T6" fmla="*/ 162 w 170"/>
                <a:gd name="T7" fmla="*/ 42 h 196"/>
                <a:gd name="T8" fmla="*/ 140 w 170"/>
                <a:gd name="T9" fmla="*/ 70 h 196"/>
                <a:gd name="T10" fmla="*/ 122 w 170"/>
                <a:gd name="T11" fmla="*/ 91 h 196"/>
                <a:gd name="T12" fmla="*/ 106 w 170"/>
                <a:gd name="T13" fmla="*/ 114 h 196"/>
                <a:gd name="T14" fmla="*/ 85 w 170"/>
                <a:gd name="T15" fmla="*/ 138 h 196"/>
                <a:gd name="T16" fmla="*/ 68 w 170"/>
                <a:gd name="T17" fmla="*/ 160 h 196"/>
                <a:gd name="T18" fmla="*/ 42 w 170"/>
                <a:gd name="T19" fmla="*/ 191 h 196"/>
                <a:gd name="T20" fmla="*/ 31 w 170"/>
                <a:gd name="T21" fmla="*/ 196 h 196"/>
                <a:gd name="T22" fmla="*/ 20 w 170"/>
                <a:gd name="T23" fmla="*/ 193 h 196"/>
                <a:gd name="T24" fmla="*/ 4 w 170"/>
                <a:gd name="T25" fmla="*/ 182 h 196"/>
                <a:gd name="T26" fmla="*/ 4 w 170"/>
                <a:gd name="T27" fmla="*/ 159 h 196"/>
                <a:gd name="T28" fmla="*/ 16 w 170"/>
                <a:gd name="T29" fmla="*/ 144 h 196"/>
                <a:gd name="T30" fmla="*/ 32 w 170"/>
                <a:gd name="T31" fmla="*/ 122 h 196"/>
                <a:gd name="T32" fmla="*/ 54 w 170"/>
                <a:gd name="T33" fmla="*/ 95 h 196"/>
                <a:gd name="T34" fmla="*/ 77 w 170"/>
                <a:gd name="T35" fmla="*/ 67 h 196"/>
                <a:gd name="T36" fmla="*/ 93 w 170"/>
                <a:gd name="T37" fmla="*/ 45 h 196"/>
                <a:gd name="T38" fmla="*/ 110 w 170"/>
                <a:gd name="T39" fmla="*/ 24 h 196"/>
                <a:gd name="T40" fmla="*/ 122 w 170"/>
                <a:gd name="T41" fmla="*/ 9 h 196"/>
                <a:gd name="T42" fmla="*/ 136 w 170"/>
                <a:gd name="T43" fmla="*/ 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 h="196">
                  <a:moveTo>
                    <a:pt x="136" y="1"/>
                  </a:moveTo>
                  <a:cubicBezTo>
                    <a:pt x="150" y="1"/>
                    <a:pt x="159" y="7"/>
                    <a:pt x="164" y="18"/>
                  </a:cubicBezTo>
                  <a:cubicBezTo>
                    <a:pt x="166" y="22"/>
                    <a:pt x="170" y="26"/>
                    <a:pt x="168" y="30"/>
                  </a:cubicBezTo>
                  <a:cubicBezTo>
                    <a:pt x="167" y="34"/>
                    <a:pt x="164" y="38"/>
                    <a:pt x="162" y="42"/>
                  </a:cubicBezTo>
                  <a:cubicBezTo>
                    <a:pt x="154" y="51"/>
                    <a:pt x="147" y="61"/>
                    <a:pt x="140" y="70"/>
                  </a:cubicBezTo>
                  <a:cubicBezTo>
                    <a:pt x="134" y="77"/>
                    <a:pt x="128" y="84"/>
                    <a:pt x="122" y="91"/>
                  </a:cubicBezTo>
                  <a:cubicBezTo>
                    <a:pt x="117" y="98"/>
                    <a:pt x="112" y="106"/>
                    <a:pt x="106" y="114"/>
                  </a:cubicBezTo>
                  <a:cubicBezTo>
                    <a:pt x="99" y="122"/>
                    <a:pt x="92" y="130"/>
                    <a:pt x="85" y="138"/>
                  </a:cubicBezTo>
                  <a:cubicBezTo>
                    <a:pt x="79" y="146"/>
                    <a:pt x="74" y="153"/>
                    <a:pt x="68" y="160"/>
                  </a:cubicBezTo>
                  <a:cubicBezTo>
                    <a:pt x="59" y="170"/>
                    <a:pt x="51" y="181"/>
                    <a:pt x="42" y="191"/>
                  </a:cubicBezTo>
                  <a:cubicBezTo>
                    <a:pt x="40" y="194"/>
                    <a:pt x="35" y="195"/>
                    <a:pt x="31" y="196"/>
                  </a:cubicBezTo>
                  <a:cubicBezTo>
                    <a:pt x="27" y="196"/>
                    <a:pt x="24" y="195"/>
                    <a:pt x="20" y="193"/>
                  </a:cubicBezTo>
                  <a:cubicBezTo>
                    <a:pt x="13" y="191"/>
                    <a:pt x="8" y="187"/>
                    <a:pt x="4" y="182"/>
                  </a:cubicBezTo>
                  <a:cubicBezTo>
                    <a:pt x="0" y="177"/>
                    <a:pt x="1" y="164"/>
                    <a:pt x="4" y="159"/>
                  </a:cubicBezTo>
                  <a:cubicBezTo>
                    <a:pt x="8" y="155"/>
                    <a:pt x="12" y="149"/>
                    <a:pt x="16" y="144"/>
                  </a:cubicBezTo>
                  <a:cubicBezTo>
                    <a:pt x="21" y="137"/>
                    <a:pt x="26" y="129"/>
                    <a:pt x="32" y="122"/>
                  </a:cubicBezTo>
                  <a:cubicBezTo>
                    <a:pt x="39" y="113"/>
                    <a:pt x="47" y="105"/>
                    <a:pt x="54" y="95"/>
                  </a:cubicBezTo>
                  <a:cubicBezTo>
                    <a:pt x="62" y="86"/>
                    <a:pt x="68" y="76"/>
                    <a:pt x="77" y="67"/>
                  </a:cubicBezTo>
                  <a:cubicBezTo>
                    <a:pt x="83" y="61"/>
                    <a:pt x="87" y="52"/>
                    <a:pt x="93" y="45"/>
                  </a:cubicBezTo>
                  <a:cubicBezTo>
                    <a:pt x="98" y="38"/>
                    <a:pt x="106" y="32"/>
                    <a:pt x="110" y="24"/>
                  </a:cubicBezTo>
                  <a:cubicBezTo>
                    <a:pt x="113" y="18"/>
                    <a:pt x="118" y="15"/>
                    <a:pt x="122" y="9"/>
                  </a:cubicBezTo>
                  <a:cubicBezTo>
                    <a:pt x="126" y="3"/>
                    <a:pt x="130" y="0"/>
                    <a:pt x="13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9" name="Freeform 1483"/>
            <p:cNvSpPr>
              <a:spLocks/>
            </p:cNvSpPr>
            <p:nvPr/>
          </p:nvSpPr>
          <p:spPr bwMode="auto">
            <a:xfrm>
              <a:off x="1393825" y="9364663"/>
              <a:ext cx="17462" cy="66675"/>
            </a:xfrm>
            <a:custGeom>
              <a:avLst/>
              <a:gdLst>
                <a:gd name="T0" fmla="*/ 0 w 51"/>
                <a:gd name="T1" fmla="*/ 186 h 188"/>
                <a:gd name="T2" fmla="*/ 0 w 51"/>
                <a:gd name="T3" fmla="*/ 121 h 188"/>
                <a:gd name="T4" fmla="*/ 0 w 51"/>
                <a:gd name="T5" fmla="*/ 29 h 188"/>
                <a:gd name="T6" fmla="*/ 10 w 51"/>
                <a:gd name="T7" fmla="*/ 7 h 188"/>
                <a:gd name="T8" fmla="*/ 33 w 51"/>
                <a:gd name="T9" fmla="*/ 3 h 188"/>
                <a:gd name="T10" fmla="*/ 46 w 51"/>
                <a:gd name="T11" fmla="*/ 15 h 188"/>
                <a:gd name="T12" fmla="*/ 51 w 51"/>
                <a:gd name="T13" fmla="*/ 35 h 188"/>
                <a:gd name="T14" fmla="*/ 51 w 51"/>
                <a:gd name="T15" fmla="*/ 180 h 188"/>
                <a:gd name="T16" fmla="*/ 43 w 51"/>
                <a:gd name="T17" fmla="*/ 188 h 188"/>
                <a:gd name="T18" fmla="*/ 9 w 51"/>
                <a:gd name="T19" fmla="*/ 188 h 188"/>
                <a:gd name="T20" fmla="*/ 0 w 51"/>
                <a:gd name="T21"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188">
                  <a:moveTo>
                    <a:pt x="0" y="186"/>
                  </a:moveTo>
                  <a:cubicBezTo>
                    <a:pt x="0" y="164"/>
                    <a:pt x="0" y="142"/>
                    <a:pt x="0" y="121"/>
                  </a:cubicBezTo>
                  <a:cubicBezTo>
                    <a:pt x="0" y="90"/>
                    <a:pt x="0" y="60"/>
                    <a:pt x="0" y="29"/>
                  </a:cubicBezTo>
                  <a:cubicBezTo>
                    <a:pt x="0" y="20"/>
                    <a:pt x="5" y="13"/>
                    <a:pt x="10" y="7"/>
                  </a:cubicBezTo>
                  <a:cubicBezTo>
                    <a:pt x="16" y="0"/>
                    <a:pt x="26" y="0"/>
                    <a:pt x="33" y="3"/>
                  </a:cubicBezTo>
                  <a:cubicBezTo>
                    <a:pt x="38" y="4"/>
                    <a:pt x="43" y="10"/>
                    <a:pt x="46" y="15"/>
                  </a:cubicBezTo>
                  <a:cubicBezTo>
                    <a:pt x="50" y="21"/>
                    <a:pt x="51" y="28"/>
                    <a:pt x="51" y="35"/>
                  </a:cubicBezTo>
                  <a:cubicBezTo>
                    <a:pt x="50" y="83"/>
                    <a:pt x="50" y="132"/>
                    <a:pt x="51" y="180"/>
                  </a:cubicBezTo>
                  <a:cubicBezTo>
                    <a:pt x="51" y="186"/>
                    <a:pt x="49" y="188"/>
                    <a:pt x="43" y="188"/>
                  </a:cubicBezTo>
                  <a:cubicBezTo>
                    <a:pt x="32" y="188"/>
                    <a:pt x="20" y="188"/>
                    <a:pt x="9" y="188"/>
                  </a:cubicBezTo>
                  <a:cubicBezTo>
                    <a:pt x="6" y="188"/>
                    <a:pt x="4" y="187"/>
                    <a:pt x="0" y="1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0" name="Freeform 1484"/>
            <p:cNvSpPr>
              <a:spLocks/>
            </p:cNvSpPr>
            <p:nvPr/>
          </p:nvSpPr>
          <p:spPr bwMode="auto">
            <a:xfrm>
              <a:off x="1279525" y="9501188"/>
              <a:ext cx="20637" cy="49212"/>
            </a:xfrm>
            <a:custGeom>
              <a:avLst/>
              <a:gdLst>
                <a:gd name="T0" fmla="*/ 54 w 59"/>
                <a:gd name="T1" fmla="*/ 140 h 140"/>
                <a:gd name="T2" fmla="*/ 10 w 59"/>
                <a:gd name="T3" fmla="*/ 140 h 140"/>
                <a:gd name="T4" fmla="*/ 4 w 59"/>
                <a:gd name="T5" fmla="*/ 85 h 140"/>
                <a:gd name="T6" fmla="*/ 5 w 59"/>
                <a:gd name="T7" fmla="*/ 27 h 140"/>
                <a:gd name="T8" fmla="*/ 15 w 59"/>
                <a:gd name="T9" fmla="*/ 8 h 140"/>
                <a:gd name="T10" fmla="*/ 42 w 59"/>
                <a:gd name="T11" fmla="*/ 4 h 140"/>
                <a:gd name="T12" fmla="*/ 50 w 59"/>
                <a:gd name="T13" fmla="*/ 14 h 140"/>
                <a:gd name="T14" fmla="*/ 55 w 59"/>
                <a:gd name="T15" fmla="*/ 68 h 140"/>
                <a:gd name="T16" fmla="*/ 55 w 59"/>
                <a:gd name="T17" fmla="*/ 128 h 140"/>
                <a:gd name="T18" fmla="*/ 54 w 59"/>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40">
                  <a:moveTo>
                    <a:pt x="54" y="140"/>
                  </a:moveTo>
                  <a:cubicBezTo>
                    <a:pt x="38" y="140"/>
                    <a:pt x="24" y="140"/>
                    <a:pt x="10" y="140"/>
                  </a:cubicBezTo>
                  <a:cubicBezTo>
                    <a:pt x="0" y="122"/>
                    <a:pt x="5" y="103"/>
                    <a:pt x="4" y="85"/>
                  </a:cubicBezTo>
                  <a:cubicBezTo>
                    <a:pt x="4" y="66"/>
                    <a:pt x="3" y="46"/>
                    <a:pt x="5" y="27"/>
                  </a:cubicBezTo>
                  <a:cubicBezTo>
                    <a:pt x="5" y="20"/>
                    <a:pt x="9" y="13"/>
                    <a:pt x="15" y="8"/>
                  </a:cubicBezTo>
                  <a:cubicBezTo>
                    <a:pt x="23" y="0"/>
                    <a:pt x="33" y="1"/>
                    <a:pt x="42" y="4"/>
                  </a:cubicBezTo>
                  <a:cubicBezTo>
                    <a:pt x="45" y="5"/>
                    <a:pt x="48" y="10"/>
                    <a:pt x="50" y="14"/>
                  </a:cubicBezTo>
                  <a:cubicBezTo>
                    <a:pt x="59" y="31"/>
                    <a:pt x="55" y="50"/>
                    <a:pt x="55" y="68"/>
                  </a:cubicBezTo>
                  <a:cubicBezTo>
                    <a:pt x="56" y="88"/>
                    <a:pt x="55" y="108"/>
                    <a:pt x="55" y="128"/>
                  </a:cubicBezTo>
                  <a:cubicBezTo>
                    <a:pt x="55" y="132"/>
                    <a:pt x="55" y="136"/>
                    <a:pt x="54" y="14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1" name="Freeform 1485"/>
            <p:cNvSpPr>
              <a:spLocks/>
            </p:cNvSpPr>
            <p:nvPr/>
          </p:nvSpPr>
          <p:spPr bwMode="auto">
            <a:xfrm>
              <a:off x="1281113" y="9559925"/>
              <a:ext cx="17462" cy="41275"/>
            </a:xfrm>
            <a:custGeom>
              <a:avLst/>
              <a:gdLst>
                <a:gd name="T0" fmla="*/ 0 w 47"/>
                <a:gd name="T1" fmla="*/ 54 h 115"/>
                <a:gd name="T2" fmla="*/ 0 w 47"/>
                <a:gd name="T3" fmla="*/ 10 h 115"/>
                <a:gd name="T4" fmla="*/ 10 w 47"/>
                <a:gd name="T5" fmla="*/ 0 h 115"/>
                <a:gd name="T6" fmla="*/ 35 w 47"/>
                <a:gd name="T7" fmla="*/ 1 h 115"/>
                <a:gd name="T8" fmla="*/ 47 w 47"/>
                <a:gd name="T9" fmla="*/ 11 h 115"/>
                <a:gd name="T10" fmla="*/ 46 w 47"/>
                <a:gd name="T11" fmla="*/ 98 h 115"/>
                <a:gd name="T12" fmla="*/ 37 w 47"/>
                <a:gd name="T13" fmla="*/ 110 h 115"/>
                <a:gd name="T14" fmla="*/ 22 w 47"/>
                <a:gd name="T15" fmla="*/ 115 h 115"/>
                <a:gd name="T16" fmla="*/ 1 w 47"/>
                <a:gd name="T17" fmla="*/ 103 h 115"/>
                <a:gd name="T18" fmla="*/ 0 w 47"/>
                <a:gd name="T19" fmla="*/ 98 h 115"/>
                <a:gd name="T20" fmla="*/ 0 w 47"/>
                <a:gd name="T21"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5">
                  <a:moveTo>
                    <a:pt x="0" y="54"/>
                  </a:moveTo>
                  <a:cubicBezTo>
                    <a:pt x="0" y="39"/>
                    <a:pt x="0" y="25"/>
                    <a:pt x="0" y="10"/>
                  </a:cubicBezTo>
                  <a:cubicBezTo>
                    <a:pt x="0" y="3"/>
                    <a:pt x="2" y="0"/>
                    <a:pt x="10" y="0"/>
                  </a:cubicBezTo>
                  <a:cubicBezTo>
                    <a:pt x="18" y="1"/>
                    <a:pt x="26" y="1"/>
                    <a:pt x="35" y="1"/>
                  </a:cubicBezTo>
                  <a:cubicBezTo>
                    <a:pt x="43" y="1"/>
                    <a:pt x="47" y="4"/>
                    <a:pt x="47" y="11"/>
                  </a:cubicBezTo>
                  <a:cubicBezTo>
                    <a:pt x="47" y="40"/>
                    <a:pt x="47" y="69"/>
                    <a:pt x="46" y="98"/>
                  </a:cubicBezTo>
                  <a:cubicBezTo>
                    <a:pt x="46" y="104"/>
                    <a:pt x="42" y="107"/>
                    <a:pt x="37" y="110"/>
                  </a:cubicBezTo>
                  <a:cubicBezTo>
                    <a:pt x="32" y="112"/>
                    <a:pt x="28" y="115"/>
                    <a:pt x="22" y="115"/>
                  </a:cubicBezTo>
                  <a:cubicBezTo>
                    <a:pt x="13" y="115"/>
                    <a:pt x="7" y="109"/>
                    <a:pt x="1" y="103"/>
                  </a:cubicBezTo>
                  <a:cubicBezTo>
                    <a:pt x="0" y="102"/>
                    <a:pt x="0" y="100"/>
                    <a:pt x="0" y="98"/>
                  </a:cubicBezTo>
                  <a:cubicBezTo>
                    <a:pt x="0" y="83"/>
                    <a:pt x="0" y="68"/>
                    <a:pt x="0"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2" name="Freeform 1486"/>
            <p:cNvSpPr>
              <a:spLocks/>
            </p:cNvSpPr>
            <p:nvPr/>
          </p:nvSpPr>
          <p:spPr bwMode="auto">
            <a:xfrm>
              <a:off x="1392238" y="9442450"/>
              <a:ext cx="19050" cy="38100"/>
            </a:xfrm>
            <a:custGeom>
              <a:avLst/>
              <a:gdLst>
                <a:gd name="T0" fmla="*/ 56 w 56"/>
                <a:gd name="T1" fmla="*/ 0 h 108"/>
                <a:gd name="T2" fmla="*/ 56 w 56"/>
                <a:gd name="T3" fmla="*/ 78 h 108"/>
                <a:gd name="T4" fmla="*/ 47 w 56"/>
                <a:gd name="T5" fmla="*/ 100 h 108"/>
                <a:gd name="T6" fmla="*/ 41 w 56"/>
                <a:gd name="T7" fmla="*/ 104 h 108"/>
                <a:gd name="T8" fmla="*/ 32 w 56"/>
                <a:gd name="T9" fmla="*/ 108 h 108"/>
                <a:gd name="T10" fmla="*/ 14 w 56"/>
                <a:gd name="T11" fmla="*/ 99 h 108"/>
                <a:gd name="T12" fmla="*/ 9 w 56"/>
                <a:gd name="T13" fmla="*/ 97 h 108"/>
                <a:gd name="T14" fmla="*/ 4 w 56"/>
                <a:gd name="T15" fmla="*/ 0 h 108"/>
                <a:gd name="T16" fmla="*/ 56 w 56"/>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08">
                  <a:moveTo>
                    <a:pt x="56" y="0"/>
                  </a:moveTo>
                  <a:cubicBezTo>
                    <a:pt x="56" y="26"/>
                    <a:pt x="55" y="52"/>
                    <a:pt x="56" y="78"/>
                  </a:cubicBezTo>
                  <a:cubicBezTo>
                    <a:pt x="56" y="87"/>
                    <a:pt x="55" y="95"/>
                    <a:pt x="47" y="100"/>
                  </a:cubicBezTo>
                  <a:cubicBezTo>
                    <a:pt x="45" y="102"/>
                    <a:pt x="43" y="103"/>
                    <a:pt x="41" y="104"/>
                  </a:cubicBezTo>
                  <a:cubicBezTo>
                    <a:pt x="38" y="105"/>
                    <a:pt x="35" y="108"/>
                    <a:pt x="32" y="108"/>
                  </a:cubicBezTo>
                  <a:cubicBezTo>
                    <a:pt x="26" y="107"/>
                    <a:pt x="19" y="105"/>
                    <a:pt x="14" y="99"/>
                  </a:cubicBezTo>
                  <a:cubicBezTo>
                    <a:pt x="13" y="98"/>
                    <a:pt x="12" y="98"/>
                    <a:pt x="9" y="97"/>
                  </a:cubicBezTo>
                  <a:cubicBezTo>
                    <a:pt x="0" y="66"/>
                    <a:pt x="8" y="33"/>
                    <a:pt x="4" y="0"/>
                  </a:cubicBezTo>
                  <a:cubicBezTo>
                    <a:pt x="22" y="0"/>
                    <a:pt x="39" y="0"/>
                    <a:pt x="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33" name="Rectangle 76"/>
          <p:cNvSpPr txBox="1">
            <a:spLocks/>
          </p:cNvSpPr>
          <p:nvPr/>
        </p:nvSpPr>
        <p:spPr bwMode="gray">
          <a:xfrm>
            <a:off x="5663189" y="1687868"/>
            <a:ext cx="3341487" cy="683426"/>
          </a:xfrm>
          <a:prstGeom prst="rect">
            <a:avLst/>
          </a:prstGeom>
          <a:solidFill>
            <a:schemeClr val="accent3">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GB" sz="1600" dirty="0">
                <a:solidFill>
                  <a:schemeClr val="accent3">
                    <a:lumMod val="50000"/>
                  </a:schemeClr>
                </a:solidFill>
              </a:rPr>
              <a:t>Intelligent transportation and distribution</a:t>
            </a:r>
          </a:p>
        </p:txBody>
      </p:sp>
      <p:sp>
        <p:nvSpPr>
          <p:cNvPr id="534" name="Rectangle 76"/>
          <p:cNvSpPr txBox="1">
            <a:spLocks/>
          </p:cNvSpPr>
          <p:nvPr/>
        </p:nvSpPr>
        <p:spPr bwMode="gray">
          <a:xfrm>
            <a:off x="5375817" y="1687868"/>
            <a:ext cx="287372" cy="683426"/>
          </a:xfrm>
          <a:prstGeom prst="rect">
            <a:avLst/>
          </a:prstGeom>
          <a:solidFill>
            <a:schemeClr val="accent3">
              <a:lumMod val="75000"/>
            </a:schemeClr>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7</a:t>
            </a:r>
            <a:endParaRPr lang="en-GB" b="1" dirty="0">
              <a:solidFill>
                <a:srgbClr val="FFFFFF"/>
              </a:solidFill>
              <a:latin typeface="+mj-lt"/>
            </a:endParaRPr>
          </a:p>
        </p:txBody>
      </p:sp>
      <p:grpSp>
        <p:nvGrpSpPr>
          <p:cNvPr id="535" name="Group 534"/>
          <p:cNvGrpSpPr>
            <a:grpSpLocks/>
          </p:cNvGrpSpPr>
          <p:nvPr/>
        </p:nvGrpSpPr>
        <p:grpSpPr>
          <a:xfrm>
            <a:off x="5772043" y="1801274"/>
            <a:ext cx="642807" cy="456614"/>
            <a:chOff x="-1530350" y="5753101"/>
            <a:chExt cx="1149350" cy="803274"/>
          </a:xfrm>
          <a:solidFill>
            <a:schemeClr val="accent3">
              <a:lumMod val="50000"/>
            </a:schemeClr>
          </a:solidFill>
        </p:grpSpPr>
        <p:sp>
          <p:nvSpPr>
            <p:cNvPr id="536" name="Freeform 1316"/>
            <p:cNvSpPr>
              <a:spLocks/>
            </p:cNvSpPr>
            <p:nvPr/>
          </p:nvSpPr>
          <p:spPr bwMode="auto">
            <a:xfrm>
              <a:off x="-638175" y="6234113"/>
              <a:ext cx="257175" cy="268287"/>
            </a:xfrm>
            <a:custGeom>
              <a:avLst/>
              <a:gdLst>
                <a:gd name="T0" fmla="*/ 354 w 354"/>
                <a:gd name="T1" fmla="*/ 327 h 367"/>
                <a:gd name="T2" fmla="*/ 345 w 354"/>
                <a:gd name="T3" fmla="*/ 343 h 367"/>
                <a:gd name="T4" fmla="*/ 324 w 354"/>
                <a:gd name="T5" fmla="*/ 359 h 367"/>
                <a:gd name="T6" fmla="*/ 283 w 354"/>
                <a:gd name="T7" fmla="*/ 363 h 367"/>
                <a:gd name="T8" fmla="*/ 155 w 354"/>
                <a:gd name="T9" fmla="*/ 363 h 367"/>
                <a:gd name="T10" fmla="*/ 148 w 354"/>
                <a:gd name="T11" fmla="*/ 363 h 367"/>
                <a:gd name="T12" fmla="*/ 151 w 354"/>
                <a:gd name="T13" fmla="*/ 354 h 367"/>
                <a:gd name="T14" fmla="*/ 159 w 354"/>
                <a:gd name="T15" fmla="*/ 324 h 367"/>
                <a:gd name="T16" fmla="*/ 160 w 354"/>
                <a:gd name="T17" fmla="*/ 318 h 367"/>
                <a:gd name="T18" fmla="*/ 160 w 354"/>
                <a:gd name="T19" fmla="*/ 276 h 367"/>
                <a:gd name="T20" fmla="*/ 153 w 354"/>
                <a:gd name="T21" fmla="*/ 245 h 367"/>
                <a:gd name="T22" fmla="*/ 143 w 354"/>
                <a:gd name="T23" fmla="*/ 220 h 367"/>
                <a:gd name="T24" fmla="*/ 125 w 354"/>
                <a:gd name="T25" fmla="*/ 191 h 367"/>
                <a:gd name="T26" fmla="*/ 101 w 354"/>
                <a:gd name="T27" fmla="*/ 164 h 367"/>
                <a:gd name="T28" fmla="*/ 85 w 354"/>
                <a:gd name="T29" fmla="*/ 152 h 367"/>
                <a:gd name="T30" fmla="*/ 51 w 354"/>
                <a:gd name="T31" fmla="*/ 134 h 367"/>
                <a:gd name="T32" fmla="*/ 24 w 354"/>
                <a:gd name="T33" fmla="*/ 127 h 367"/>
                <a:gd name="T34" fmla="*/ 5 w 354"/>
                <a:gd name="T35" fmla="*/ 124 h 367"/>
                <a:gd name="T36" fmla="*/ 0 w 354"/>
                <a:gd name="T37" fmla="*/ 118 h 367"/>
                <a:gd name="T38" fmla="*/ 0 w 354"/>
                <a:gd name="T39" fmla="*/ 7 h 367"/>
                <a:gd name="T40" fmla="*/ 6 w 354"/>
                <a:gd name="T41" fmla="*/ 1 h 367"/>
                <a:gd name="T42" fmla="*/ 21 w 354"/>
                <a:gd name="T43" fmla="*/ 4 h 367"/>
                <a:gd name="T44" fmla="*/ 42 w 354"/>
                <a:gd name="T45" fmla="*/ 6 h 367"/>
                <a:gd name="T46" fmla="*/ 78 w 354"/>
                <a:gd name="T47" fmla="*/ 15 h 367"/>
                <a:gd name="T48" fmla="*/ 85 w 354"/>
                <a:gd name="T49" fmla="*/ 21 h 367"/>
                <a:gd name="T50" fmla="*/ 99 w 354"/>
                <a:gd name="T51" fmla="*/ 49 h 367"/>
                <a:gd name="T52" fmla="*/ 128 w 354"/>
                <a:gd name="T53" fmla="*/ 87 h 367"/>
                <a:gd name="T54" fmla="*/ 142 w 354"/>
                <a:gd name="T55" fmla="*/ 93 h 367"/>
                <a:gd name="T56" fmla="*/ 164 w 354"/>
                <a:gd name="T57" fmla="*/ 101 h 367"/>
                <a:gd name="T58" fmla="*/ 172 w 354"/>
                <a:gd name="T59" fmla="*/ 101 h 367"/>
                <a:gd name="T60" fmla="*/ 198 w 354"/>
                <a:gd name="T61" fmla="*/ 107 h 367"/>
                <a:gd name="T62" fmla="*/ 218 w 354"/>
                <a:gd name="T63" fmla="*/ 111 h 367"/>
                <a:gd name="T64" fmla="*/ 247 w 354"/>
                <a:gd name="T65" fmla="*/ 120 h 367"/>
                <a:gd name="T66" fmla="*/ 267 w 354"/>
                <a:gd name="T67" fmla="*/ 122 h 367"/>
                <a:gd name="T68" fmla="*/ 298 w 354"/>
                <a:gd name="T69" fmla="*/ 128 h 367"/>
                <a:gd name="T70" fmla="*/ 312 w 354"/>
                <a:gd name="T71" fmla="*/ 130 h 367"/>
                <a:gd name="T72" fmla="*/ 326 w 354"/>
                <a:gd name="T73" fmla="*/ 134 h 367"/>
                <a:gd name="T74" fmla="*/ 330 w 354"/>
                <a:gd name="T75" fmla="*/ 137 h 367"/>
                <a:gd name="T76" fmla="*/ 334 w 354"/>
                <a:gd name="T77" fmla="*/ 149 h 367"/>
                <a:gd name="T78" fmla="*/ 340 w 354"/>
                <a:gd name="T79" fmla="*/ 192 h 367"/>
                <a:gd name="T80" fmla="*/ 344 w 354"/>
                <a:gd name="T81" fmla="*/ 238 h 367"/>
                <a:gd name="T82" fmla="*/ 349 w 354"/>
                <a:gd name="T83" fmla="*/ 269 h 367"/>
                <a:gd name="T84" fmla="*/ 354 w 354"/>
                <a:gd name="T85" fmla="*/ 290 h 367"/>
                <a:gd name="T86" fmla="*/ 354 w 354"/>
                <a:gd name="T87" fmla="*/ 32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4" h="367">
                  <a:moveTo>
                    <a:pt x="354" y="327"/>
                  </a:moveTo>
                  <a:cubicBezTo>
                    <a:pt x="347" y="330"/>
                    <a:pt x="347" y="337"/>
                    <a:pt x="345" y="343"/>
                  </a:cubicBezTo>
                  <a:cubicBezTo>
                    <a:pt x="340" y="351"/>
                    <a:pt x="332" y="355"/>
                    <a:pt x="324" y="359"/>
                  </a:cubicBezTo>
                  <a:cubicBezTo>
                    <a:pt x="310" y="367"/>
                    <a:pt x="297" y="363"/>
                    <a:pt x="283" y="363"/>
                  </a:cubicBezTo>
                  <a:cubicBezTo>
                    <a:pt x="241" y="364"/>
                    <a:pt x="198" y="363"/>
                    <a:pt x="155" y="363"/>
                  </a:cubicBezTo>
                  <a:cubicBezTo>
                    <a:pt x="153" y="363"/>
                    <a:pt x="150" y="363"/>
                    <a:pt x="148" y="363"/>
                  </a:cubicBezTo>
                  <a:cubicBezTo>
                    <a:pt x="150" y="359"/>
                    <a:pt x="150" y="357"/>
                    <a:pt x="151" y="354"/>
                  </a:cubicBezTo>
                  <a:cubicBezTo>
                    <a:pt x="154" y="344"/>
                    <a:pt x="157" y="334"/>
                    <a:pt x="159" y="324"/>
                  </a:cubicBezTo>
                  <a:cubicBezTo>
                    <a:pt x="160" y="322"/>
                    <a:pt x="160" y="320"/>
                    <a:pt x="160" y="318"/>
                  </a:cubicBezTo>
                  <a:cubicBezTo>
                    <a:pt x="160" y="304"/>
                    <a:pt x="161" y="290"/>
                    <a:pt x="160" y="276"/>
                  </a:cubicBezTo>
                  <a:cubicBezTo>
                    <a:pt x="159" y="265"/>
                    <a:pt x="156" y="255"/>
                    <a:pt x="153" y="245"/>
                  </a:cubicBezTo>
                  <a:cubicBezTo>
                    <a:pt x="150" y="236"/>
                    <a:pt x="146" y="228"/>
                    <a:pt x="143" y="220"/>
                  </a:cubicBezTo>
                  <a:cubicBezTo>
                    <a:pt x="138" y="210"/>
                    <a:pt x="131" y="201"/>
                    <a:pt x="125" y="191"/>
                  </a:cubicBezTo>
                  <a:cubicBezTo>
                    <a:pt x="118" y="181"/>
                    <a:pt x="109" y="173"/>
                    <a:pt x="101" y="164"/>
                  </a:cubicBezTo>
                  <a:cubicBezTo>
                    <a:pt x="96" y="159"/>
                    <a:pt x="91" y="155"/>
                    <a:pt x="85" y="152"/>
                  </a:cubicBezTo>
                  <a:cubicBezTo>
                    <a:pt x="74" y="145"/>
                    <a:pt x="63" y="139"/>
                    <a:pt x="51" y="134"/>
                  </a:cubicBezTo>
                  <a:cubicBezTo>
                    <a:pt x="42" y="130"/>
                    <a:pt x="33" y="129"/>
                    <a:pt x="24" y="127"/>
                  </a:cubicBezTo>
                  <a:cubicBezTo>
                    <a:pt x="18" y="126"/>
                    <a:pt x="11" y="125"/>
                    <a:pt x="5" y="124"/>
                  </a:cubicBezTo>
                  <a:cubicBezTo>
                    <a:pt x="2" y="124"/>
                    <a:pt x="0" y="122"/>
                    <a:pt x="0" y="118"/>
                  </a:cubicBezTo>
                  <a:cubicBezTo>
                    <a:pt x="0" y="81"/>
                    <a:pt x="0" y="44"/>
                    <a:pt x="0" y="7"/>
                  </a:cubicBezTo>
                  <a:cubicBezTo>
                    <a:pt x="0" y="2"/>
                    <a:pt x="2" y="0"/>
                    <a:pt x="6" y="1"/>
                  </a:cubicBezTo>
                  <a:cubicBezTo>
                    <a:pt x="11" y="1"/>
                    <a:pt x="16" y="3"/>
                    <a:pt x="21" y="4"/>
                  </a:cubicBezTo>
                  <a:cubicBezTo>
                    <a:pt x="28" y="5"/>
                    <a:pt x="35" y="5"/>
                    <a:pt x="42" y="6"/>
                  </a:cubicBezTo>
                  <a:cubicBezTo>
                    <a:pt x="54" y="9"/>
                    <a:pt x="66" y="12"/>
                    <a:pt x="78" y="15"/>
                  </a:cubicBezTo>
                  <a:cubicBezTo>
                    <a:pt x="80" y="16"/>
                    <a:pt x="83" y="18"/>
                    <a:pt x="85" y="21"/>
                  </a:cubicBezTo>
                  <a:cubicBezTo>
                    <a:pt x="90" y="30"/>
                    <a:pt x="95" y="39"/>
                    <a:pt x="99" y="49"/>
                  </a:cubicBezTo>
                  <a:cubicBezTo>
                    <a:pt x="106" y="63"/>
                    <a:pt x="116" y="76"/>
                    <a:pt x="128" y="87"/>
                  </a:cubicBezTo>
                  <a:cubicBezTo>
                    <a:pt x="132" y="90"/>
                    <a:pt x="137" y="91"/>
                    <a:pt x="142" y="93"/>
                  </a:cubicBezTo>
                  <a:cubicBezTo>
                    <a:pt x="149" y="96"/>
                    <a:pt x="156" y="98"/>
                    <a:pt x="164" y="101"/>
                  </a:cubicBezTo>
                  <a:cubicBezTo>
                    <a:pt x="166" y="102"/>
                    <a:pt x="169" y="101"/>
                    <a:pt x="172" y="101"/>
                  </a:cubicBezTo>
                  <a:cubicBezTo>
                    <a:pt x="180" y="103"/>
                    <a:pt x="189" y="105"/>
                    <a:pt x="198" y="107"/>
                  </a:cubicBezTo>
                  <a:cubicBezTo>
                    <a:pt x="205" y="109"/>
                    <a:pt x="211" y="110"/>
                    <a:pt x="218" y="111"/>
                  </a:cubicBezTo>
                  <a:cubicBezTo>
                    <a:pt x="228" y="114"/>
                    <a:pt x="237" y="117"/>
                    <a:pt x="247" y="120"/>
                  </a:cubicBezTo>
                  <a:cubicBezTo>
                    <a:pt x="254" y="121"/>
                    <a:pt x="260" y="120"/>
                    <a:pt x="267" y="122"/>
                  </a:cubicBezTo>
                  <a:cubicBezTo>
                    <a:pt x="277" y="124"/>
                    <a:pt x="288" y="126"/>
                    <a:pt x="298" y="128"/>
                  </a:cubicBezTo>
                  <a:cubicBezTo>
                    <a:pt x="303" y="129"/>
                    <a:pt x="307" y="129"/>
                    <a:pt x="312" y="130"/>
                  </a:cubicBezTo>
                  <a:cubicBezTo>
                    <a:pt x="316" y="131"/>
                    <a:pt x="321" y="133"/>
                    <a:pt x="326" y="134"/>
                  </a:cubicBezTo>
                  <a:cubicBezTo>
                    <a:pt x="327" y="135"/>
                    <a:pt x="329" y="136"/>
                    <a:pt x="330" y="137"/>
                  </a:cubicBezTo>
                  <a:cubicBezTo>
                    <a:pt x="331" y="141"/>
                    <a:pt x="333" y="145"/>
                    <a:pt x="334" y="149"/>
                  </a:cubicBezTo>
                  <a:cubicBezTo>
                    <a:pt x="336" y="163"/>
                    <a:pt x="338" y="178"/>
                    <a:pt x="340" y="192"/>
                  </a:cubicBezTo>
                  <a:cubicBezTo>
                    <a:pt x="342" y="208"/>
                    <a:pt x="343" y="223"/>
                    <a:pt x="344" y="238"/>
                  </a:cubicBezTo>
                  <a:cubicBezTo>
                    <a:pt x="345" y="249"/>
                    <a:pt x="345" y="260"/>
                    <a:pt x="349" y="269"/>
                  </a:cubicBezTo>
                  <a:cubicBezTo>
                    <a:pt x="352" y="276"/>
                    <a:pt x="351" y="283"/>
                    <a:pt x="354" y="290"/>
                  </a:cubicBezTo>
                  <a:cubicBezTo>
                    <a:pt x="354" y="302"/>
                    <a:pt x="354" y="315"/>
                    <a:pt x="354" y="327"/>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37" name="Freeform 1317"/>
            <p:cNvSpPr>
              <a:spLocks/>
            </p:cNvSpPr>
            <p:nvPr/>
          </p:nvSpPr>
          <p:spPr bwMode="auto">
            <a:xfrm>
              <a:off x="-998538" y="6235700"/>
              <a:ext cx="341313" cy="263525"/>
            </a:xfrm>
            <a:custGeom>
              <a:avLst/>
              <a:gdLst>
                <a:gd name="T0" fmla="*/ 321 w 468"/>
                <a:gd name="T1" fmla="*/ 361 h 361"/>
                <a:gd name="T2" fmla="*/ 0 w 468"/>
                <a:gd name="T3" fmla="*/ 361 h 361"/>
                <a:gd name="T4" fmla="*/ 0 w 468"/>
                <a:gd name="T5" fmla="*/ 353 h 361"/>
                <a:gd name="T6" fmla="*/ 0 w 468"/>
                <a:gd name="T7" fmla="*/ 10 h 361"/>
                <a:gd name="T8" fmla="*/ 10 w 468"/>
                <a:gd name="T9" fmla="*/ 0 h 361"/>
                <a:gd name="T10" fmla="*/ 456 w 468"/>
                <a:gd name="T11" fmla="*/ 0 h 361"/>
                <a:gd name="T12" fmla="*/ 468 w 468"/>
                <a:gd name="T13" fmla="*/ 12 h 361"/>
                <a:gd name="T14" fmla="*/ 468 w 468"/>
                <a:gd name="T15" fmla="*/ 113 h 361"/>
                <a:gd name="T16" fmla="*/ 459 w 468"/>
                <a:gd name="T17" fmla="*/ 123 h 361"/>
                <a:gd name="T18" fmla="*/ 430 w 468"/>
                <a:gd name="T19" fmla="*/ 127 h 361"/>
                <a:gd name="T20" fmla="*/ 396 w 468"/>
                <a:gd name="T21" fmla="*/ 141 h 361"/>
                <a:gd name="T22" fmla="*/ 368 w 468"/>
                <a:gd name="T23" fmla="*/ 163 h 361"/>
                <a:gd name="T24" fmla="*/ 341 w 468"/>
                <a:gd name="T25" fmla="*/ 192 h 361"/>
                <a:gd name="T26" fmla="*/ 327 w 468"/>
                <a:gd name="T27" fmla="*/ 218 h 361"/>
                <a:gd name="T28" fmla="*/ 318 w 468"/>
                <a:gd name="T29" fmla="*/ 233 h 361"/>
                <a:gd name="T30" fmla="*/ 317 w 468"/>
                <a:gd name="T31" fmla="*/ 235 h 361"/>
                <a:gd name="T32" fmla="*/ 311 w 468"/>
                <a:gd name="T33" fmla="*/ 262 h 361"/>
                <a:gd name="T34" fmla="*/ 308 w 468"/>
                <a:gd name="T35" fmla="*/ 298 h 361"/>
                <a:gd name="T36" fmla="*/ 313 w 468"/>
                <a:gd name="T37" fmla="*/ 337 h 361"/>
                <a:gd name="T38" fmla="*/ 321 w 468"/>
                <a:gd name="T39" fmla="*/ 355 h 361"/>
                <a:gd name="T40" fmla="*/ 321 w 468"/>
                <a:gd name="T41"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8" h="361">
                  <a:moveTo>
                    <a:pt x="321" y="361"/>
                  </a:moveTo>
                  <a:cubicBezTo>
                    <a:pt x="214" y="361"/>
                    <a:pt x="108" y="361"/>
                    <a:pt x="0" y="361"/>
                  </a:cubicBezTo>
                  <a:cubicBezTo>
                    <a:pt x="0" y="359"/>
                    <a:pt x="0" y="356"/>
                    <a:pt x="0" y="353"/>
                  </a:cubicBezTo>
                  <a:cubicBezTo>
                    <a:pt x="0" y="239"/>
                    <a:pt x="0" y="125"/>
                    <a:pt x="0" y="10"/>
                  </a:cubicBezTo>
                  <a:cubicBezTo>
                    <a:pt x="0" y="0"/>
                    <a:pt x="0" y="0"/>
                    <a:pt x="10" y="0"/>
                  </a:cubicBezTo>
                  <a:cubicBezTo>
                    <a:pt x="159" y="0"/>
                    <a:pt x="307" y="0"/>
                    <a:pt x="456" y="0"/>
                  </a:cubicBezTo>
                  <a:cubicBezTo>
                    <a:pt x="467" y="0"/>
                    <a:pt x="468" y="1"/>
                    <a:pt x="468" y="12"/>
                  </a:cubicBezTo>
                  <a:cubicBezTo>
                    <a:pt x="468" y="46"/>
                    <a:pt x="468" y="79"/>
                    <a:pt x="468" y="113"/>
                  </a:cubicBezTo>
                  <a:cubicBezTo>
                    <a:pt x="468" y="120"/>
                    <a:pt x="466" y="122"/>
                    <a:pt x="459" y="123"/>
                  </a:cubicBezTo>
                  <a:cubicBezTo>
                    <a:pt x="449" y="123"/>
                    <a:pt x="439" y="124"/>
                    <a:pt x="430" y="127"/>
                  </a:cubicBezTo>
                  <a:cubicBezTo>
                    <a:pt x="418" y="131"/>
                    <a:pt x="407" y="135"/>
                    <a:pt x="396" y="141"/>
                  </a:cubicBezTo>
                  <a:cubicBezTo>
                    <a:pt x="386" y="147"/>
                    <a:pt x="377" y="155"/>
                    <a:pt x="368" y="163"/>
                  </a:cubicBezTo>
                  <a:cubicBezTo>
                    <a:pt x="358" y="172"/>
                    <a:pt x="349" y="181"/>
                    <a:pt x="341" y="192"/>
                  </a:cubicBezTo>
                  <a:cubicBezTo>
                    <a:pt x="335" y="199"/>
                    <a:pt x="332" y="209"/>
                    <a:pt x="327" y="218"/>
                  </a:cubicBezTo>
                  <a:cubicBezTo>
                    <a:pt x="324" y="223"/>
                    <a:pt x="321" y="228"/>
                    <a:pt x="318" y="233"/>
                  </a:cubicBezTo>
                  <a:cubicBezTo>
                    <a:pt x="318" y="234"/>
                    <a:pt x="317" y="234"/>
                    <a:pt x="317" y="235"/>
                  </a:cubicBezTo>
                  <a:cubicBezTo>
                    <a:pt x="315" y="244"/>
                    <a:pt x="313" y="253"/>
                    <a:pt x="311" y="262"/>
                  </a:cubicBezTo>
                  <a:cubicBezTo>
                    <a:pt x="310" y="274"/>
                    <a:pt x="308" y="286"/>
                    <a:pt x="308" y="298"/>
                  </a:cubicBezTo>
                  <a:cubicBezTo>
                    <a:pt x="309" y="311"/>
                    <a:pt x="311" y="324"/>
                    <a:pt x="313" y="337"/>
                  </a:cubicBezTo>
                  <a:cubicBezTo>
                    <a:pt x="314" y="343"/>
                    <a:pt x="318" y="349"/>
                    <a:pt x="321" y="355"/>
                  </a:cubicBezTo>
                  <a:cubicBezTo>
                    <a:pt x="321" y="356"/>
                    <a:pt x="321" y="359"/>
                    <a:pt x="321" y="361"/>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38" name="Freeform 1318"/>
            <p:cNvSpPr>
              <a:spLocks/>
            </p:cNvSpPr>
            <p:nvPr/>
          </p:nvSpPr>
          <p:spPr bwMode="auto">
            <a:xfrm>
              <a:off x="-1293813" y="6235700"/>
              <a:ext cx="274638" cy="263525"/>
            </a:xfrm>
            <a:custGeom>
              <a:avLst/>
              <a:gdLst>
                <a:gd name="T0" fmla="*/ 140 w 376"/>
                <a:gd name="T1" fmla="*/ 362 h 363"/>
                <a:gd name="T2" fmla="*/ 147 w 376"/>
                <a:gd name="T3" fmla="*/ 349 h 363"/>
                <a:gd name="T4" fmla="*/ 147 w 376"/>
                <a:gd name="T5" fmla="*/ 348 h 363"/>
                <a:gd name="T6" fmla="*/ 152 w 376"/>
                <a:gd name="T7" fmla="*/ 271 h 363"/>
                <a:gd name="T8" fmla="*/ 147 w 376"/>
                <a:gd name="T9" fmla="*/ 241 h 363"/>
                <a:gd name="T10" fmla="*/ 143 w 376"/>
                <a:gd name="T11" fmla="*/ 231 h 363"/>
                <a:gd name="T12" fmla="*/ 131 w 376"/>
                <a:gd name="T13" fmla="*/ 209 h 363"/>
                <a:gd name="T14" fmla="*/ 120 w 376"/>
                <a:gd name="T15" fmla="*/ 190 h 363"/>
                <a:gd name="T16" fmla="*/ 112 w 376"/>
                <a:gd name="T17" fmla="*/ 182 h 363"/>
                <a:gd name="T18" fmla="*/ 82 w 376"/>
                <a:gd name="T19" fmla="*/ 152 h 363"/>
                <a:gd name="T20" fmla="*/ 64 w 376"/>
                <a:gd name="T21" fmla="*/ 142 h 363"/>
                <a:gd name="T22" fmla="*/ 45 w 376"/>
                <a:gd name="T23" fmla="*/ 133 h 363"/>
                <a:gd name="T24" fmla="*/ 25 w 376"/>
                <a:gd name="T25" fmla="*/ 128 h 363"/>
                <a:gd name="T26" fmla="*/ 4 w 376"/>
                <a:gd name="T27" fmla="*/ 123 h 363"/>
                <a:gd name="T28" fmla="*/ 1 w 376"/>
                <a:gd name="T29" fmla="*/ 118 h 363"/>
                <a:gd name="T30" fmla="*/ 1 w 376"/>
                <a:gd name="T31" fmla="*/ 9 h 363"/>
                <a:gd name="T32" fmla="*/ 8 w 376"/>
                <a:gd name="T33" fmla="*/ 1 h 363"/>
                <a:gd name="T34" fmla="*/ 13 w 376"/>
                <a:gd name="T35" fmla="*/ 1 h 363"/>
                <a:gd name="T36" fmla="*/ 364 w 376"/>
                <a:gd name="T37" fmla="*/ 1 h 363"/>
                <a:gd name="T38" fmla="*/ 376 w 376"/>
                <a:gd name="T39" fmla="*/ 13 h 363"/>
                <a:gd name="T40" fmla="*/ 376 w 376"/>
                <a:gd name="T41" fmla="*/ 354 h 363"/>
                <a:gd name="T42" fmla="*/ 368 w 376"/>
                <a:gd name="T43" fmla="*/ 363 h 363"/>
                <a:gd name="T44" fmla="*/ 150 w 376"/>
                <a:gd name="T45" fmla="*/ 362 h 363"/>
                <a:gd name="T46" fmla="*/ 140 w 376"/>
                <a:gd name="T47" fmla="*/ 36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63">
                  <a:moveTo>
                    <a:pt x="140" y="362"/>
                  </a:moveTo>
                  <a:cubicBezTo>
                    <a:pt x="143" y="357"/>
                    <a:pt x="145" y="353"/>
                    <a:pt x="147" y="349"/>
                  </a:cubicBezTo>
                  <a:cubicBezTo>
                    <a:pt x="147" y="349"/>
                    <a:pt x="147" y="348"/>
                    <a:pt x="147" y="348"/>
                  </a:cubicBezTo>
                  <a:cubicBezTo>
                    <a:pt x="152" y="322"/>
                    <a:pt x="156" y="297"/>
                    <a:pt x="152" y="271"/>
                  </a:cubicBezTo>
                  <a:cubicBezTo>
                    <a:pt x="151" y="261"/>
                    <a:pt x="149" y="251"/>
                    <a:pt x="147" y="241"/>
                  </a:cubicBezTo>
                  <a:cubicBezTo>
                    <a:pt x="146" y="238"/>
                    <a:pt x="144" y="234"/>
                    <a:pt x="143" y="231"/>
                  </a:cubicBezTo>
                  <a:cubicBezTo>
                    <a:pt x="139" y="224"/>
                    <a:pt x="135" y="216"/>
                    <a:pt x="131" y="209"/>
                  </a:cubicBezTo>
                  <a:cubicBezTo>
                    <a:pt x="127" y="203"/>
                    <a:pt x="124" y="197"/>
                    <a:pt x="120" y="190"/>
                  </a:cubicBezTo>
                  <a:cubicBezTo>
                    <a:pt x="118" y="187"/>
                    <a:pt x="115" y="185"/>
                    <a:pt x="112" y="182"/>
                  </a:cubicBezTo>
                  <a:cubicBezTo>
                    <a:pt x="102" y="172"/>
                    <a:pt x="93" y="161"/>
                    <a:pt x="82" y="152"/>
                  </a:cubicBezTo>
                  <a:cubicBezTo>
                    <a:pt x="77" y="147"/>
                    <a:pt x="70" y="145"/>
                    <a:pt x="64" y="142"/>
                  </a:cubicBezTo>
                  <a:cubicBezTo>
                    <a:pt x="58" y="139"/>
                    <a:pt x="51" y="135"/>
                    <a:pt x="45" y="133"/>
                  </a:cubicBezTo>
                  <a:cubicBezTo>
                    <a:pt x="38" y="130"/>
                    <a:pt x="31" y="129"/>
                    <a:pt x="25" y="128"/>
                  </a:cubicBezTo>
                  <a:cubicBezTo>
                    <a:pt x="18" y="126"/>
                    <a:pt x="11" y="125"/>
                    <a:pt x="4" y="123"/>
                  </a:cubicBezTo>
                  <a:cubicBezTo>
                    <a:pt x="2" y="122"/>
                    <a:pt x="1" y="119"/>
                    <a:pt x="1" y="118"/>
                  </a:cubicBezTo>
                  <a:cubicBezTo>
                    <a:pt x="0" y="81"/>
                    <a:pt x="0" y="45"/>
                    <a:pt x="1" y="9"/>
                  </a:cubicBezTo>
                  <a:cubicBezTo>
                    <a:pt x="1" y="6"/>
                    <a:pt x="5" y="3"/>
                    <a:pt x="8" y="1"/>
                  </a:cubicBezTo>
                  <a:cubicBezTo>
                    <a:pt x="9" y="0"/>
                    <a:pt x="11" y="1"/>
                    <a:pt x="13" y="1"/>
                  </a:cubicBezTo>
                  <a:cubicBezTo>
                    <a:pt x="130" y="1"/>
                    <a:pt x="247" y="1"/>
                    <a:pt x="364" y="1"/>
                  </a:cubicBezTo>
                  <a:cubicBezTo>
                    <a:pt x="374" y="1"/>
                    <a:pt x="376" y="3"/>
                    <a:pt x="376" y="13"/>
                  </a:cubicBezTo>
                  <a:cubicBezTo>
                    <a:pt x="376" y="127"/>
                    <a:pt x="376" y="240"/>
                    <a:pt x="376" y="354"/>
                  </a:cubicBezTo>
                  <a:cubicBezTo>
                    <a:pt x="376" y="361"/>
                    <a:pt x="375" y="363"/>
                    <a:pt x="368" y="363"/>
                  </a:cubicBezTo>
                  <a:cubicBezTo>
                    <a:pt x="295" y="362"/>
                    <a:pt x="222" y="362"/>
                    <a:pt x="150" y="362"/>
                  </a:cubicBezTo>
                  <a:cubicBezTo>
                    <a:pt x="147" y="362"/>
                    <a:pt x="145" y="362"/>
                    <a:pt x="140" y="36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39" name="Freeform 1319"/>
            <p:cNvSpPr>
              <a:spLocks/>
            </p:cNvSpPr>
            <p:nvPr/>
          </p:nvSpPr>
          <p:spPr bwMode="auto">
            <a:xfrm>
              <a:off x="-998538" y="6062663"/>
              <a:ext cx="325438" cy="153987"/>
            </a:xfrm>
            <a:custGeom>
              <a:avLst/>
              <a:gdLst>
                <a:gd name="T0" fmla="*/ 1 w 447"/>
                <a:gd name="T1" fmla="*/ 2 h 211"/>
                <a:gd name="T2" fmla="*/ 10 w 447"/>
                <a:gd name="T3" fmla="*/ 2 h 211"/>
                <a:gd name="T4" fmla="*/ 245 w 447"/>
                <a:gd name="T5" fmla="*/ 2 h 211"/>
                <a:gd name="T6" fmla="*/ 256 w 447"/>
                <a:gd name="T7" fmla="*/ 1 h 211"/>
                <a:gd name="T8" fmla="*/ 284 w 447"/>
                <a:gd name="T9" fmla="*/ 8 h 211"/>
                <a:gd name="T10" fmla="*/ 299 w 447"/>
                <a:gd name="T11" fmla="*/ 18 h 211"/>
                <a:gd name="T12" fmla="*/ 311 w 447"/>
                <a:gd name="T13" fmla="*/ 31 h 211"/>
                <a:gd name="T14" fmla="*/ 335 w 447"/>
                <a:gd name="T15" fmla="*/ 61 h 211"/>
                <a:gd name="T16" fmla="*/ 357 w 447"/>
                <a:gd name="T17" fmla="*/ 90 h 211"/>
                <a:gd name="T18" fmla="*/ 375 w 447"/>
                <a:gd name="T19" fmla="*/ 112 h 211"/>
                <a:gd name="T20" fmla="*/ 391 w 447"/>
                <a:gd name="T21" fmla="*/ 135 h 211"/>
                <a:gd name="T22" fmla="*/ 410 w 447"/>
                <a:gd name="T23" fmla="*/ 161 h 211"/>
                <a:gd name="T24" fmla="*/ 432 w 447"/>
                <a:gd name="T25" fmla="*/ 188 h 211"/>
                <a:gd name="T26" fmla="*/ 443 w 447"/>
                <a:gd name="T27" fmla="*/ 204 h 211"/>
                <a:gd name="T28" fmla="*/ 441 w 447"/>
                <a:gd name="T29" fmla="*/ 210 h 211"/>
                <a:gd name="T30" fmla="*/ 435 w 447"/>
                <a:gd name="T31" fmla="*/ 211 h 211"/>
                <a:gd name="T32" fmla="*/ 366 w 447"/>
                <a:gd name="T33" fmla="*/ 211 h 211"/>
                <a:gd name="T34" fmla="*/ 354 w 447"/>
                <a:gd name="T35" fmla="*/ 201 h 211"/>
                <a:gd name="T36" fmla="*/ 337 w 447"/>
                <a:gd name="T37" fmla="*/ 167 h 211"/>
                <a:gd name="T38" fmla="*/ 299 w 447"/>
                <a:gd name="T39" fmla="*/ 143 h 211"/>
                <a:gd name="T40" fmla="*/ 251 w 447"/>
                <a:gd name="T41" fmla="*/ 144 h 211"/>
                <a:gd name="T42" fmla="*/ 220 w 447"/>
                <a:gd name="T43" fmla="*/ 162 h 211"/>
                <a:gd name="T44" fmla="*/ 203 w 447"/>
                <a:gd name="T45" fmla="*/ 185 h 211"/>
                <a:gd name="T46" fmla="*/ 197 w 447"/>
                <a:gd name="T47" fmla="*/ 200 h 211"/>
                <a:gd name="T48" fmla="*/ 184 w 447"/>
                <a:gd name="T49" fmla="*/ 211 h 211"/>
                <a:gd name="T50" fmla="*/ 9 w 447"/>
                <a:gd name="T51" fmla="*/ 211 h 211"/>
                <a:gd name="T52" fmla="*/ 0 w 447"/>
                <a:gd name="T53" fmla="*/ 203 h 211"/>
                <a:gd name="T54" fmla="*/ 0 w 447"/>
                <a:gd name="T55" fmla="*/ 10 h 211"/>
                <a:gd name="T56" fmla="*/ 1 w 447"/>
                <a:gd name="T57" fmla="*/ 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211">
                  <a:moveTo>
                    <a:pt x="1" y="2"/>
                  </a:moveTo>
                  <a:cubicBezTo>
                    <a:pt x="5" y="2"/>
                    <a:pt x="8" y="2"/>
                    <a:pt x="10" y="2"/>
                  </a:cubicBezTo>
                  <a:cubicBezTo>
                    <a:pt x="88" y="2"/>
                    <a:pt x="167" y="2"/>
                    <a:pt x="245" y="2"/>
                  </a:cubicBezTo>
                  <a:cubicBezTo>
                    <a:pt x="249" y="2"/>
                    <a:pt x="252" y="1"/>
                    <a:pt x="256" y="1"/>
                  </a:cubicBezTo>
                  <a:cubicBezTo>
                    <a:pt x="266" y="0"/>
                    <a:pt x="275" y="4"/>
                    <a:pt x="284" y="8"/>
                  </a:cubicBezTo>
                  <a:cubicBezTo>
                    <a:pt x="289" y="11"/>
                    <a:pt x="294" y="14"/>
                    <a:pt x="299" y="18"/>
                  </a:cubicBezTo>
                  <a:cubicBezTo>
                    <a:pt x="303" y="22"/>
                    <a:pt x="307" y="27"/>
                    <a:pt x="311" y="31"/>
                  </a:cubicBezTo>
                  <a:cubicBezTo>
                    <a:pt x="319" y="41"/>
                    <a:pt x="327" y="51"/>
                    <a:pt x="335" y="61"/>
                  </a:cubicBezTo>
                  <a:cubicBezTo>
                    <a:pt x="342" y="70"/>
                    <a:pt x="351" y="80"/>
                    <a:pt x="357" y="90"/>
                  </a:cubicBezTo>
                  <a:cubicBezTo>
                    <a:pt x="362" y="99"/>
                    <a:pt x="369" y="105"/>
                    <a:pt x="375" y="112"/>
                  </a:cubicBezTo>
                  <a:cubicBezTo>
                    <a:pt x="381" y="119"/>
                    <a:pt x="385" y="127"/>
                    <a:pt x="391" y="135"/>
                  </a:cubicBezTo>
                  <a:cubicBezTo>
                    <a:pt x="397" y="144"/>
                    <a:pt x="404" y="153"/>
                    <a:pt x="410" y="161"/>
                  </a:cubicBezTo>
                  <a:cubicBezTo>
                    <a:pt x="417" y="171"/>
                    <a:pt x="425" y="179"/>
                    <a:pt x="432" y="188"/>
                  </a:cubicBezTo>
                  <a:cubicBezTo>
                    <a:pt x="436" y="193"/>
                    <a:pt x="439" y="199"/>
                    <a:pt x="443" y="204"/>
                  </a:cubicBezTo>
                  <a:cubicBezTo>
                    <a:pt x="447" y="208"/>
                    <a:pt x="445" y="209"/>
                    <a:pt x="441" y="210"/>
                  </a:cubicBezTo>
                  <a:cubicBezTo>
                    <a:pt x="439" y="210"/>
                    <a:pt x="437" y="211"/>
                    <a:pt x="435" y="211"/>
                  </a:cubicBezTo>
                  <a:cubicBezTo>
                    <a:pt x="412" y="211"/>
                    <a:pt x="389" y="211"/>
                    <a:pt x="366" y="211"/>
                  </a:cubicBezTo>
                  <a:cubicBezTo>
                    <a:pt x="356" y="211"/>
                    <a:pt x="356" y="210"/>
                    <a:pt x="354" y="201"/>
                  </a:cubicBezTo>
                  <a:cubicBezTo>
                    <a:pt x="351" y="188"/>
                    <a:pt x="346" y="177"/>
                    <a:pt x="337" y="167"/>
                  </a:cubicBezTo>
                  <a:cubicBezTo>
                    <a:pt x="326" y="156"/>
                    <a:pt x="314" y="145"/>
                    <a:pt x="299" y="143"/>
                  </a:cubicBezTo>
                  <a:cubicBezTo>
                    <a:pt x="283" y="141"/>
                    <a:pt x="266" y="141"/>
                    <a:pt x="251" y="144"/>
                  </a:cubicBezTo>
                  <a:cubicBezTo>
                    <a:pt x="239" y="146"/>
                    <a:pt x="228" y="153"/>
                    <a:pt x="220" y="162"/>
                  </a:cubicBezTo>
                  <a:cubicBezTo>
                    <a:pt x="214" y="170"/>
                    <a:pt x="208" y="177"/>
                    <a:pt x="203" y="185"/>
                  </a:cubicBezTo>
                  <a:cubicBezTo>
                    <a:pt x="200" y="189"/>
                    <a:pt x="199" y="195"/>
                    <a:pt x="197" y="200"/>
                  </a:cubicBezTo>
                  <a:cubicBezTo>
                    <a:pt x="196" y="208"/>
                    <a:pt x="193" y="211"/>
                    <a:pt x="184" y="211"/>
                  </a:cubicBezTo>
                  <a:cubicBezTo>
                    <a:pt x="126" y="211"/>
                    <a:pt x="67" y="211"/>
                    <a:pt x="9" y="211"/>
                  </a:cubicBezTo>
                  <a:cubicBezTo>
                    <a:pt x="2" y="211"/>
                    <a:pt x="0" y="209"/>
                    <a:pt x="0" y="203"/>
                  </a:cubicBezTo>
                  <a:cubicBezTo>
                    <a:pt x="0" y="138"/>
                    <a:pt x="0" y="74"/>
                    <a:pt x="0" y="10"/>
                  </a:cubicBezTo>
                  <a:cubicBezTo>
                    <a:pt x="0" y="8"/>
                    <a:pt x="1" y="5"/>
                    <a:pt x="1" y="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0" name="Freeform 1320"/>
            <p:cNvSpPr>
              <a:spLocks/>
            </p:cNvSpPr>
            <p:nvPr/>
          </p:nvSpPr>
          <p:spPr bwMode="auto">
            <a:xfrm>
              <a:off x="-1293813" y="6064250"/>
              <a:ext cx="274638" cy="152400"/>
            </a:xfrm>
            <a:custGeom>
              <a:avLst/>
              <a:gdLst>
                <a:gd name="T0" fmla="*/ 90 w 376"/>
                <a:gd name="T1" fmla="*/ 152 h 209"/>
                <a:gd name="T2" fmla="*/ 78 w 376"/>
                <a:gd name="T3" fmla="*/ 159 h 209"/>
                <a:gd name="T4" fmla="*/ 53 w 376"/>
                <a:gd name="T5" fmla="*/ 188 h 209"/>
                <a:gd name="T6" fmla="*/ 49 w 376"/>
                <a:gd name="T7" fmla="*/ 203 h 209"/>
                <a:gd name="T8" fmla="*/ 42 w 376"/>
                <a:gd name="T9" fmla="*/ 209 h 209"/>
                <a:gd name="T10" fmla="*/ 8 w 376"/>
                <a:gd name="T11" fmla="*/ 209 h 209"/>
                <a:gd name="T12" fmla="*/ 0 w 376"/>
                <a:gd name="T13" fmla="*/ 199 h 209"/>
                <a:gd name="T14" fmla="*/ 0 w 376"/>
                <a:gd name="T15" fmla="*/ 123 h 209"/>
                <a:gd name="T16" fmla="*/ 0 w 376"/>
                <a:gd name="T17" fmla="*/ 10 h 209"/>
                <a:gd name="T18" fmla="*/ 10 w 376"/>
                <a:gd name="T19" fmla="*/ 0 h 209"/>
                <a:gd name="T20" fmla="*/ 367 w 376"/>
                <a:gd name="T21" fmla="*/ 0 h 209"/>
                <a:gd name="T22" fmla="*/ 376 w 376"/>
                <a:gd name="T23" fmla="*/ 10 h 209"/>
                <a:gd name="T24" fmla="*/ 376 w 376"/>
                <a:gd name="T25" fmla="*/ 198 h 209"/>
                <a:gd name="T26" fmla="*/ 366 w 376"/>
                <a:gd name="T27" fmla="*/ 209 h 209"/>
                <a:gd name="T28" fmla="*/ 190 w 376"/>
                <a:gd name="T29" fmla="*/ 209 h 209"/>
                <a:gd name="T30" fmla="*/ 175 w 376"/>
                <a:gd name="T31" fmla="*/ 194 h 209"/>
                <a:gd name="T32" fmla="*/ 154 w 376"/>
                <a:gd name="T33" fmla="*/ 168 h 209"/>
                <a:gd name="T34" fmla="*/ 147 w 376"/>
                <a:gd name="T35" fmla="*/ 161 h 209"/>
                <a:gd name="T36" fmla="*/ 159 w 376"/>
                <a:gd name="T37" fmla="*/ 151 h 209"/>
                <a:gd name="T38" fmla="*/ 174 w 376"/>
                <a:gd name="T39" fmla="*/ 137 h 209"/>
                <a:gd name="T40" fmla="*/ 179 w 376"/>
                <a:gd name="T41" fmla="*/ 121 h 209"/>
                <a:gd name="T42" fmla="*/ 179 w 376"/>
                <a:gd name="T43" fmla="*/ 101 h 209"/>
                <a:gd name="T44" fmla="*/ 159 w 376"/>
                <a:gd name="T45" fmla="*/ 63 h 209"/>
                <a:gd name="T46" fmla="*/ 116 w 376"/>
                <a:gd name="T47" fmla="*/ 53 h 209"/>
                <a:gd name="T48" fmla="*/ 74 w 376"/>
                <a:gd name="T49" fmla="*/ 85 h 209"/>
                <a:gd name="T50" fmla="*/ 69 w 376"/>
                <a:gd name="T51" fmla="*/ 112 h 209"/>
                <a:gd name="T52" fmla="*/ 83 w 376"/>
                <a:gd name="T53" fmla="*/ 145 h 209"/>
                <a:gd name="T54" fmla="*/ 90 w 376"/>
                <a:gd name="T55" fmla="*/ 15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209">
                  <a:moveTo>
                    <a:pt x="90" y="152"/>
                  </a:moveTo>
                  <a:cubicBezTo>
                    <a:pt x="85" y="155"/>
                    <a:pt x="81" y="157"/>
                    <a:pt x="78" y="159"/>
                  </a:cubicBezTo>
                  <a:cubicBezTo>
                    <a:pt x="67" y="167"/>
                    <a:pt x="59" y="176"/>
                    <a:pt x="53" y="188"/>
                  </a:cubicBezTo>
                  <a:cubicBezTo>
                    <a:pt x="51" y="193"/>
                    <a:pt x="50" y="197"/>
                    <a:pt x="49" y="203"/>
                  </a:cubicBezTo>
                  <a:cubicBezTo>
                    <a:pt x="48" y="205"/>
                    <a:pt x="45" y="209"/>
                    <a:pt x="42" y="209"/>
                  </a:cubicBezTo>
                  <a:cubicBezTo>
                    <a:pt x="31" y="209"/>
                    <a:pt x="19" y="209"/>
                    <a:pt x="8" y="209"/>
                  </a:cubicBezTo>
                  <a:cubicBezTo>
                    <a:pt x="2" y="209"/>
                    <a:pt x="0" y="205"/>
                    <a:pt x="0" y="199"/>
                  </a:cubicBezTo>
                  <a:cubicBezTo>
                    <a:pt x="1" y="174"/>
                    <a:pt x="0" y="149"/>
                    <a:pt x="0" y="123"/>
                  </a:cubicBezTo>
                  <a:cubicBezTo>
                    <a:pt x="0" y="85"/>
                    <a:pt x="0" y="48"/>
                    <a:pt x="0" y="10"/>
                  </a:cubicBezTo>
                  <a:cubicBezTo>
                    <a:pt x="0" y="3"/>
                    <a:pt x="3" y="0"/>
                    <a:pt x="10" y="0"/>
                  </a:cubicBezTo>
                  <a:cubicBezTo>
                    <a:pt x="129" y="0"/>
                    <a:pt x="248" y="0"/>
                    <a:pt x="367" y="0"/>
                  </a:cubicBezTo>
                  <a:cubicBezTo>
                    <a:pt x="374" y="0"/>
                    <a:pt x="376" y="3"/>
                    <a:pt x="376" y="10"/>
                  </a:cubicBezTo>
                  <a:cubicBezTo>
                    <a:pt x="376" y="73"/>
                    <a:pt x="376" y="136"/>
                    <a:pt x="376" y="198"/>
                  </a:cubicBezTo>
                  <a:cubicBezTo>
                    <a:pt x="376" y="205"/>
                    <a:pt x="372" y="209"/>
                    <a:pt x="366" y="209"/>
                  </a:cubicBezTo>
                  <a:cubicBezTo>
                    <a:pt x="307" y="209"/>
                    <a:pt x="249" y="209"/>
                    <a:pt x="190" y="209"/>
                  </a:cubicBezTo>
                  <a:cubicBezTo>
                    <a:pt x="184" y="209"/>
                    <a:pt x="178" y="202"/>
                    <a:pt x="175" y="194"/>
                  </a:cubicBezTo>
                  <a:cubicBezTo>
                    <a:pt x="170" y="183"/>
                    <a:pt x="163" y="174"/>
                    <a:pt x="154" y="168"/>
                  </a:cubicBezTo>
                  <a:cubicBezTo>
                    <a:pt x="152" y="166"/>
                    <a:pt x="150" y="164"/>
                    <a:pt x="147" y="161"/>
                  </a:cubicBezTo>
                  <a:cubicBezTo>
                    <a:pt x="151" y="158"/>
                    <a:pt x="155" y="155"/>
                    <a:pt x="159" y="151"/>
                  </a:cubicBezTo>
                  <a:cubicBezTo>
                    <a:pt x="164" y="147"/>
                    <a:pt x="170" y="142"/>
                    <a:pt x="174" y="137"/>
                  </a:cubicBezTo>
                  <a:cubicBezTo>
                    <a:pt x="177" y="132"/>
                    <a:pt x="178" y="126"/>
                    <a:pt x="179" y="121"/>
                  </a:cubicBezTo>
                  <a:cubicBezTo>
                    <a:pt x="180" y="114"/>
                    <a:pt x="179" y="108"/>
                    <a:pt x="179" y="101"/>
                  </a:cubicBezTo>
                  <a:cubicBezTo>
                    <a:pt x="179" y="85"/>
                    <a:pt x="171" y="72"/>
                    <a:pt x="159" y="63"/>
                  </a:cubicBezTo>
                  <a:cubicBezTo>
                    <a:pt x="147" y="54"/>
                    <a:pt x="132" y="51"/>
                    <a:pt x="116" y="53"/>
                  </a:cubicBezTo>
                  <a:cubicBezTo>
                    <a:pt x="95" y="55"/>
                    <a:pt x="83" y="68"/>
                    <a:pt x="74" y="85"/>
                  </a:cubicBezTo>
                  <a:cubicBezTo>
                    <a:pt x="69" y="92"/>
                    <a:pt x="67" y="103"/>
                    <a:pt x="69" y="112"/>
                  </a:cubicBezTo>
                  <a:cubicBezTo>
                    <a:pt x="70" y="123"/>
                    <a:pt x="75" y="135"/>
                    <a:pt x="83" y="145"/>
                  </a:cubicBezTo>
                  <a:cubicBezTo>
                    <a:pt x="85" y="147"/>
                    <a:pt x="92" y="147"/>
                    <a:pt x="90" y="15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1" name="Freeform 1321"/>
            <p:cNvSpPr>
              <a:spLocks/>
            </p:cNvSpPr>
            <p:nvPr/>
          </p:nvSpPr>
          <p:spPr bwMode="auto">
            <a:xfrm>
              <a:off x="-1530350" y="6232525"/>
              <a:ext cx="219075" cy="266700"/>
            </a:xfrm>
            <a:custGeom>
              <a:avLst/>
              <a:gdLst>
                <a:gd name="T0" fmla="*/ 143 w 299"/>
                <a:gd name="T1" fmla="*/ 366 h 366"/>
                <a:gd name="T2" fmla="*/ 10 w 299"/>
                <a:gd name="T3" fmla="*/ 366 h 366"/>
                <a:gd name="T4" fmla="*/ 0 w 299"/>
                <a:gd name="T5" fmla="*/ 313 h 366"/>
                <a:gd name="T6" fmla="*/ 27 w 299"/>
                <a:gd name="T7" fmla="*/ 307 h 366"/>
                <a:gd name="T8" fmla="*/ 48 w 299"/>
                <a:gd name="T9" fmla="*/ 292 h 366"/>
                <a:gd name="T10" fmla="*/ 62 w 299"/>
                <a:gd name="T11" fmla="*/ 252 h 366"/>
                <a:gd name="T12" fmla="*/ 61 w 299"/>
                <a:gd name="T13" fmla="*/ 230 h 366"/>
                <a:gd name="T14" fmla="*/ 57 w 299"/>
                <a:gd name="T15" fmla="*/ 221 h 366"/>
                <a:gd name="T16" fmla="*/ 42 w 299"/>
                <a:gd name="T17" fmla="*/ 205 h 366"/>
                <a:gd name="T18" fmla="*/ 23 w 299"/>
                <a:gd name="T19" fmla="*/ 195 h 366"/>
                <a:gd name="T20" fmla="*/ 20 w 299"/>
                <a:gd name="T21" fmla="*/ 189 h 366"/>
                <a:gd name="T22" fmla="*/ 25 w 299"/>
                <a:gd name="T23" fmla="*/ 162 h 366"/>
                <a:gd name="T24" fmla="*/ 37 w 299"/>
                <a:gd name="T25" fmla="*/ 131 h 366"/>
                <a:gd name="T26" fmla="*/ 57 w 299"/>
                <a:gd name="T27" fmla="*/ 84 h 366"/>
                <a:gd name="T28" fmla="*/ 79 w 299"/>
                <a:gd name="T29" fmla="*/ 49 h 366"/>
                <a:gd name="T30" fmla="*/ 107 w 299"/>
                <a:gd name="T31" fmla="*/ 14 h 366"/>
                <a:gd name="T32" fmla="*/ 119 w 299"/>
                <a:gd name="T33" fmla="*/ 7 h 366"/>
                <a:gd name="T34" fmla="*/ 154 w 299"/>
                <a:gd name="T35" fmla="*/ 4 h 366"/>
                <a:gd name="T36" fmla="*/ 287 w 299"/>
                <a:gd name="T37" fmla="*/ 4 h 366"/>
                <a:gd name="T38" fmla="*/ 298 w 299"/>
                <a:gd name="T39" fmla="*/ 15 h 366"/>
                <a:gd name="T40" fmla="*/ 298 w 299"/>
                <a:gd name="T41" fmla="*/ 116 h 366"/>
                <a:gd name="T42" fmla="*/ 288 w 299"/>
                <a:gd name="T43" fmla="*/ 127 h 366"/>
                <a:gd name="T44" fmla="*/ 255 w 299"/>
                <a:gd name="T45" fmla="*/ 132 h 366"/>
                <a:gd name="T46" fmla="*/ 239 w 299"/>
                <a:gd name="T47" fmla="*/ 140 h 366"/>
                <a:gd name="T48" fmla="*/ 214 w 299"/>
                <a:gd name="T49" fmla="*/ 151 h 366"/>
                <a:gd name="T50" fmla="*/ 190 w 299"/>
                <a:gd name="T51" fmla="*/ 170 h 366"/>
                <a:gd name="T52" fmla="*/ 169 w 299"/>
                <a:gd name="T53" fmla="*/ 191 h 366"/>
                <a:gd name="T54" fmla="*/ 157 w 299"/>
                <a:gd name="T55" fmla="*/ 209 h 366"/>
                <a:gd name="T56" fmla="*/ 153 w 299"/>
                <a:gd name="T57" fmla="*/ 216 h 366"/>
                <a:gd name="T58" fmla="*/ 143 w 299"/>
                <a:gd name="T59" fmla="*/ 241 h 366"/>
                <a:gd name="T60" fmla="*/ 134 w 299"/>
                <a:gd name="T61" fmla="*/ 332 h 366"/>
                <a:gd name="T62" fmla="*/ 142 w 299"/>
                <a:gd name="T63" fmla="*/ 356 h 366"/>
                <a:gd name="T64" fmla="*/ 143 w 299"/>
                <a:gd name="T65"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9" h="366">
                  <a:moveTo>
                    <a:pt x="143" y="366"/>
                  </a:moveTo>
                  <a:cubicBezTo>
                    <a:pt x="99" y="366"/>
                    <a:pt x="55" y="366"/>
                    <a:pt x="10" y="366"/>
                  </a:cubicBezTo>
                  <a:cubicBezTo>
                    <a:pt x="7" y="349"/>
                    <a:pt x="4" y="332"/>
                    <a:pt x="0" y="313"/>
                  </a:cubicBezTo>
                  <a:cubicBezTo>
                    <a:pt x="10" y="311"/>
                    <a:pt x="19" y="310"/>
                    <a:pt x="27" y="307"/>
                  </a:cubicBezTo>
                  <a:cubicBezTo>
                    <a:pt x="34" y="303"/>
                    <a:pt x="41" y="298"/>
                    <a:pt x="48" y="292"/>
                  </a:cubicBezTo>
                  <a:cubicBezTo>
                    <a:pt x="60" y="282"/>
                    <a:pt x="63" y="268"/>
                    <a:pt x="62" y="252"/>
                  </a:cubicBezTo>
                  <a:cubicBezTo>
                    <a:pt x="62" y="245"/>
                    <a:pt x="62" y="238"/>
                    <a:pt x="61" y="230"/>
                  </a:cubicBezTo>
                  <a:cubicBezTo>
                    <a:pt x="60" y="227"/>
                    <a:pt x="58" y="224"/>
                    <a:pt x="57" y="221"/>
                  </a:cubicBezTo>
                  <a:cubicBezTo>
                    <a:pt x="52" y="215"/>
                    <a:pt x="50" y="208"/>
                    <a:pt x="42" y="205"/>
                  </a:cubicBezTo>
                  <a:cubicBezTo>
                    <a:pt x="35" y="202"/>
                    <a:pt x="29" y="199"/>
                    <a:pt x="23" y="195"/>
                  </a:cubicBezTo>
                  <a:cubicBezTo>
                    <a:pt x="21" y="194"/>
                    <a:pt x="20" y="191"/>
                    <a:pt x="20" y="189"/>
                  </a:cubicBezTo>
                  <a:cubicBezTo>
                    <a:pt x="21" y="180"/>
                    <a:pt x="22" y="171"/>
                    <a:pt x="25" y="162"/>
                  </a:cubicBezTo>
                  <a:cubicBezTo>
                    <a:pt x="29" y="152"/>
                    <a:pt x="35" y="142"/>
                    <a:pt x="37" y="131"/>
                  </a:cubicBezTo>
                  <a:cubicBezTo>
                    <a:pt x="41" y="114"/>
                    <a:pt x="50" y="99"/>
                    <a:pt x="57" y="84"/>
                  </a:cubicBezTo>
                  <a:cubicBezTo>
                    <a:pt x="63" y="71"/>
                    <a:pt x="73" y="61"/>
                    <a:pt x="79" y="49"/>
                  </a:cubicBezTo>
                  <a:cubicBezTo>
                    <a:pt x="86" y="35"/>
                    <a:pt x="98" y="26"/>
                    <a:pt x="107" y="14"/>
                  </a:cubicBezTo>
                  <a:cubicBezTo>
                    <a:pt x="110" y="11"/>
                    <a:pt x="115" y="9"/>
                    <a:pt x="119" y="7"/>
                  </a:cubicBezTo>
                  <a:cubicBezTo>
                    <a:pt x="130" y="0"/>
                    <a:pt x="142" y="4"/>
                    <a:pt x="154" y="4"/>
                  </a:cubicBezTo>
                  <a:cubicBezTo>
                    <a:pt x="198" y="3"/>
                    <a:pt x="242" y="4"/>
                    <a:pt x="287" y="4"/>
                  </a:cubicBezTo>
                  <a:cubicBezTo>
                    <a:pt x="294" y="4"/>
                    <a:pt x="298" y="8"/>
                    <a:pt x="298" y="15"/>
                  </a:cubicBezTo>
                  <a:cubicBezTo>
                    <a:pt x="299" y="48"/>
                    <a:pt x="299" y="82"/>
                    <a:pt x="298" y="116"/>
                  </a:cubicBezTo>
                  <a:cubicBezTo>
                    <a:pt x="298" y="123"/>
                    <a:pt x="295" y="127"/>
                    <a:pt x="288" y="127"/>
                  </a:cubicBezTo>
                  <a:cubicBezTo>
                    <a:pt x="277" y="129"/>
                    <a:pt x="266" y="130"/>
                    <a:pt x="255" y="132"/>
                  </a:cubicBezTo>
                  <a:cubicBezTo>
                    <a:pt x="249" y="133"/>
                    <a:pt x="244" y="137"/>
                    <a:pt x="239" y="140"/>
                  </a:cubicBezTo>
                  <a:cubicBezTo>
                    <a:pt x="231" y="144"/>
                    <a:pt x="222" y="146"/>
                    <a:pt x="214" y="151"/>
                  </a:cubicBezTo>
                  <a:cubicBezTo>
                    <a:pt x="206" y="156"/>
                    <a:pt x="197" y="163"/>
                    <a:pt x="190" y="170"/>
                  </a:cubicBezTo>
                  <a:cubicBezTo>
                    <a:pt x="182" y="176"/>
                    <a:pt x="175" y="184"/>
                    <a:pt x="169" y="191"/>
                  </a:cubicBezTo>
                  <a:cubicBezTo>
                    <a:pt x="164" y="197"/>
                    <a:pt x="161" y="203"/>
                    <a:pt x="157" y="209"/>
                  </a:cubicBezTo>
                  <a:cubicBezTo>
                    <a:pt x="156" y="212"/>
                    <a:pt x="154" y="214"/>
                    <a:pt x="153" y="216"/>
                  </a:cubicBezTo>
                  <a:cubicBezTo>
                    <a:pt x="149" y="224"/>
                    <a:pt x="146" y="233"/>
                    <a:pt x="143" y="241"/>
                  </a:cubicBezTo>
                  <a:cubicBezTo>
                    <a:pt x="130" y="271"/>
                    <a:pt x="133" y="301"/>
                    <a:pt x="134" y="332"/>
                  </a:cubicBezTo>
                  <a:cubicBezTo>
                    <a:pt x="140" y="339"/>
                    <a:pt x="136" y="349"/>
                    <a:pt x="142" y="356"/>
                  </a:cubicBezTo>
                  <a:cubicBezTo>
                    <a:pt x="144" y="357"/>
                    <a:pt x="143" y="362"/>
                    <a:pt x="143" y="366"/>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2" name="Freeform 1322"/>
            <p:cNvSpPr>
              <a:spLocks/>
            </p:cNvSpPr>
            <p:nvPr/>
          </p:nvSpPr>
          <p:spPr bwMode="auto">
            <a:xfrm>
              <a:off x="-1435100" y="6064250"/>
              <a:ext cx="120650" cy="152400"/>
            </a:xfrm>
            <a:custGeom>
              <a:avLst/>
              <a:gdLst>
                <a:gd name="T0" fmla="*/ 1 w 166"/>
                <a:gd name="T1" fmla="*/ 208 h 209"/>
                <a:gd name="T2" fmla="*/ 4 w 166"/>
                <a:gd name="T3" fmla="*/ 169 h 209"/>
                <a:gd name="T4" fmla="*/ 6 w 166"/>
                <a:gd name="T5" fmla="*/ 145 h 209"/>
                <a:gd name="T6" fmla="*/ 14 w 166"/>
                <a:gd name="T7" fmla="*/ 114 h 209"/>
                <a:gd name="T8" fmla="*/ 14 w 166"/>
                <a:gd name="T9" fmla="*/ 113 h 209"/>
                <a:gd name="T10" fmla="*/ 19 w 166"/>
                <a:gd name="T11" fmla="*/ 89 h 209"/>
                <a:gd name="T12" fmla="*/ 27 w 166"/>
                <a:gd name="T13" fmla="*/ 72 h 209"/>
                <a:gd name="T14" fmla="*/ 32 w 166"/>
                <a:gd name="T15" fmla="*/ 57 h 209"/>
                <a:gd name="T16" fmla="*/ 44 w 166"/>
                <a:gd name="T17" fmla="*/ 33 h 209"/>
                <a:gd name="T18" fmla="*/ 57 w 166"/>
                <a:gd name="T19" fmla="*/ 11 h 209"/>
                <a:gd name="T20" fmla="*/ 73 w 166"/>
                <a:gd name="T21" fmla="*/ 0 h 209"/>
                <a:gd name="T22" fmla="*/ 158 w 166"/>
                <a:gd name="T23" fmla="*/ 0 h 209"/>
                <a:gd name="T24" fmla="*/ 166 w 166"/>
                <a:gd name="T25" fmla="*/ 8 h 209"/>
                <a:gd name="T26" fmla="*/ 166 w 166"/>
                <a:gd name="T27" fmla="*/ 201 h 209"/>
                <a:gd name="T28" fmla="*/ 159 w 166"/>
                <a:gd name="T29" fmla="*/ 209 h 209"/>
                <a:gd name="T30" fmla="*/ 4 w 166"/>
                <a:gd name="T31" fmla="*/ 209 h 209"/>
                <a:gd name="T32" fmla="*/ 1 w 166"/>
                <a:gd name="T33"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209">
                  <a:moveTo>
                    <a:pt x="1" y="208"/>
                  </a:moveTo>
                  <a:cubicBezTo>
                    <a:pt x="0" y="195"/>
                    <a:pt x="0" y="182"/>
                    <a:pt x="4" y="169"/>
                  </a:cubicBezTo>
                  <a:cubicBezTo>
                    <a:pt x="6" y="161"/>
                    <a:pt x="5" y="153"/>
                    <a:pt x="6" y="145"/>
                  </a:cubicBezTo>
                  <a:cubicBezTo>
                    <a:pt x="8" y="135"/>
                    <a:pt x="11" y="124"/>
                    <a:pt x="14" y="114"/>
                  </a:cubicBezTo>
                  <a:cubicBezTo>
                    <a:pt x="14" y="114"/>
                    <a:pt x="14" y="113"/>
                    <a:pt x="14" y="113"/>
                  </a:cubicBezTo>
                  <a:cubicBezTo>
                    <a:pt x="16" y="105"/>
                    <a:pt x="17" y="97"/>
                    <a:pt x="19" y="89"/>
                  </a:cubicBezTo>
                  <a:cubicBezTo>
                    <a:pt x="21" y="83"/>
                    <a:pt x="24" y="78"/>
                    <a:pt x="27" y="72"/>
                  </a:cubicBezTo>
                  <a:cubicBezTo>
                    <a:pt x="29" y="67"/>
                    <a:pt x="30" y="62"/>
                    <a:pt x="32" y="57"/>
                  </a:cubicBezTo>
                  <a:cubicBezTo>
                    <a:pt x="36" y="48"/>
                    <a:pt x="39" y="40"/>
                    <a:pt x="44" y="33"/>
                  </a:cubicBezTo>
                  <a:cubicBezTo>
                    <a:pt x="48" y="25"/>
                    <a:pt x="51" y="17"/>
                    <a:pt x="57" y="11"/>
                  </a:cubicBezTo>
                  <a:cubicBezTo>
                    <a:pt x="61" y="6"/>
                    <a:pt x="65" y="0"/>
                    <a:pt x="73" y="0"/>
                  </a:cubicBezTo>
                  <a:cubicBezTo>
                    <a:pt x="102" y="1"/>
                    <a:pt x="130" y="0"/>
                    <a:pt x="158" y="0"/>
                  </a:cubicBezTo>
                  <a:cubicBezTo>
                    <a:pt x="164" y="0"/>
                    <a:pt x="166" y="2"/>
                    <a:pt x="166" y="8"/>
                  </a:cubicBezTo>
                  <a:cubicBezTo>
                    <a:pt x="166" y="72"/>
                    <a:pt x="166" y="137"/>
                    <a:pt x="166" y="201"/>
                  </a:cubicBezTo>
                  <a:cubicBezTo>
                    <a:pt x="166" y="205"/>
                    <a:pt x="165" y="209"/>
                    <a:pt x="159" y="209"/>
                  </a:cubicBezTo>
                  <a:cubicBezTo>
                    <a:pt x="108" y="209"/>
                    <a:pt x="56" y="209"/>
                    <a:pt x="4" y="209"/>
                  </a:cubicBezTo>
                  <a:cubicBezTo>
                    <a:pt x="3" y="209"/>
                    <a:pt x="3" y="209"/>
                    <a:pt x="1" y="208"/>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3" name="Freeform 1323"/>
            <p:cNvSpPr>
              <a:spLocks noEditPoints="1"/>
            </p:cNvSpPr>
            <p:nvPr/>
          </p:nvSpPr>
          <p:spPr bwMode="auto">
            <a:xfrm>
              <a:off x="-754063" y="6345238"/>
              <a:ext cx="212725" cy="211137"/>
            </a:xfrm>
            <a:custGeom>
              <a:avLst/>
              <a:gdLst>
                <a:gd name="T0" fmla="*/ 1 w 292"/>
                <a:gd name="T1" fmla="*/ 144 h 291"/>
                <a:gd name="T2" fmla="*/ 1 w 292"/>
                <a:gd name="T3" fmla="*/ 136 h 291"/>
                <a:gd name="T4" fmla="*/ 6 w 292"/>
                <a:gd name="T5" fmla="*/ 105 h 291"/>
                <a:gd name="T6" fmla="*/ 20 w 292"/>
                <a:gd name="T7" fmla="*/ 73 h 291"/>
                <a:gd name="T8" fmla="*/ 36 w 292"/>
                <a:gd name="T9" fmla="*/ 51 h 291"/>
                <a:gd name="T10" fmla="*/ 63 w 292"/>
                <a:gd name="T11" fmla="*/ 25 h 291"/>
                <a:gd name="T12" fmla="*/ 95 w 292"/>
                <a:gd name="T13" fmla="*/ 9 h 291"/>
                <a:gd name="T14" fmla="*/ 113 w 292"/>
                <a:gd name="T15" fmla="*/ 2 h 291"/>
                <a:gd name="T16" fmla="*/ 132 w 292"/>
                <a:gd name="T17" fmla="*/ 0 h 291"/>
                <a:gd name="T18" fmla="*/ 173 w 292"/>
                <a:gd name="T19" fmla="*/ 1 h 291"/>
                <a:gd name="T20" fmla="*/ 196 w 292"/>
                <a:gd name="T21" fmla="*/ 9 h 291"/>
                <a:gd name="T22" fmla="*/ 217 w 292"/>
                <a:gd name="T23" fmla="*/ 18 h 291"/>
                <a:gd name="T24" fmla="*/ 233 w 292"/>
                <a:gd name="T25" fmla="*/ 29 h 291"/>
                <a:gd name="T26" fmla="*/ 254 w 292"/>
                <a:gd name="T27" fmla="*/ 47 h 291"/>
                <a:gd name="T28" fmla="*/ 267 w 292"/>
                <a:gd name="T29" fmla="*/ 67 h 291"/>
                <a:gd name="T30" fmla="*/ 277 w 292"/>
                <a:gd name="T31" fmla="*/ 85 h 291"/>
                <a:gd name="T32" fmla="*/ 280 w 292"/>
                <a:gd name="T33" fmla="*/ 93 h 291"/>
                <a:gd name="T34" fmla="*/ 285 w 292"/>
                <a:gd name="T35" fmla="*/ 110 h 291"/>
                <a:gd name="T36" fmla="*/ 289 w 292"/>
                <a:gd name="T37" fmla="*/ 163 h 291"/>
                <a:gd name="T38" fmla="*/ 284 w 292"/>
                <a:gd name="T39" fmla="*/ 186 h 291"/>
                <a:gd name="T40" fmla="*/ 264 w 292"/>
                <a:gd name="T41" fmla="*/ 226 h 291"/>
                <a:gd name="T42" fmla="*/ 232 w 292"/>
                <a:gd name="T43" fmla="*/ 261 h 291"/>
                <a:gd name="T44" fmla="*/ 222 w 292"/>
                <a:gd name="T45" fmla="*/ 267 h 291"/>
                <a:gd name="T46" fmla="*/ 209 w 292"/>
                <a:gd name="T47" fmla="*/ 274 h 291"/>
                <a:gd name="T48" fmla="*/ 207 w 292"/>
                <a:gd name="T49" fmla="*/ 275 h 291"/>
                <a:gd name="T50" fmla="*/ 188 w 292"/>
                <a:gd name="T51" fmla="*/ 281 h 291"/>
                <a:gd name="T52" fmla="*/ 158 w 292"/>
                <a:gd name="T53" fmla="*/ 288 h 291"/>
                <a:gd name="T54" fmla="*/ 130 w 292"/>
                <a:gd name="T55" fmla="*/ 287 h 291"/>
                <a:gd name="T56" fmla="*/ 117 w 292"/>
                <a:gd name="T57" fmla="*/ 285 h 291"/>
                <a:gd name="T58" fmla="*/ 96 w 292"/>
                <a:gd name="T59" fmla="*/ 279 h 291"/>
                <a:gd name="T60" fmla="*/ 73 w 292"/>
                <a:gd name="T61" fmla="*/ 268 h 291"/>
                <a:gd name="T62" fmla="*/ 51 w 292"/>
                <a:gd name="T63" fmla="*/ 253 h 291"/>
                <a:gd name="T64" fmla="*/ 25 w 292"/>
                <a:gd name="T65" fmla="*/ 223 h 291"/>
                <a:gd name="T66" fmla="*/ 9 w 292"/>
                <a:gd name="T67" fmla="*/ 189 h 291"/>
                <a:gd name="T68" fmla="*/ 1 w 292"/>
                <a:gd name="T69" fmla="*/ 144 h 291"/>
                <a:gd name="T70" fmla="*/ 265 w 292"/>
                <a:gd name="T71" fmla="*/ 146 h 291"/>
                <a:gd name="T72" fmla="*/ 254 w 292"/>
                <a:gd name="T73" fmla="*/ 102 h 291"/>
                <a:gd name="T74" fmla="*/ 240 w 292"/>
                <a:gd name="T75" fmla="*/ 76 h 291"/>
                <a:gd name="T76" fmla="*/ 192 w 292"/>
                <a:gd name="T77" fmla="*/ 38 h 291"/>
                <a:gd name="T78" fmla="*/ 162 w 292"/>
                <a:gd name="T79" fmla="*/ 31 h 291"/>
                <a:gd name="T80" fmla="*/ 153 w 292"/>
                <a:gd name="T81" fmla="*/ 28 h 291"/>
                <a:gd name="T82" fmla="*/ 141 w 292"/>
                <a:gd name="T83" fmla="*/ 29 h 291"/>
                <a:gd name="T84" fmla="*/ 137 w 292"/>
                <a:gd name="T85" fmla="*/ 31 h 291"/>
                <a:gd name="T86" fmla="*/ 104 w 292"/>
                <a:gd name="T87" fmla="*/ 37 h 291"/>
                <a:gd name="T88" fmla="*/ 83 w 292"/>
                <a:gd name="T89" fmla="*/ 47 h 291"/>
                <a:gd name="T90" fmla="*/ 57 w 292"/>
                <a:gd name="T91" fmla="*/ 72 h 291"/>
                <a:gd name="T92" fmla="*/ 46 w 292"/>
                <a:gd name="T93" fmla="*/ 85 h 291"/>
                <a:gd name="T94" fmla="*/ 41 w 292"/>
                <a:gd name="T95" fmla="*/ 99 h 291"/>
                <a:gd name="T96" fmla="*/ 33 w 292"/>
                <a:gd name="T97" fmla="*/ 118 h 291"/>
                <a:gd name="T98" fmla="*/ 32 w 292"/>
                <a:gd name="T99" fmla="*/ 162 h 291"/>
                <a:gd name="T100" fmla="*/ 38 w 292"/>
                <a:gd name="T101" fmla="*/ 189 h 291"/>
                <a:gd name="T102" fmla="*/ 50 w 292"/>
                <a:gd name="T103" fmla="*/ 211 h 291"/>
                <a:gd name="T104" fmla="*/ 67 w 292"/>
                <a:gd name="T105" fmla="*/ 230 h 291"/>
                <a:gd name="T106" fmla="*/ 91 w 292"/>
                <a:gd name="T107" fmla="*/ 248 h 291"/>
                <a:gd name="T108" fmla="*/ 127 w 292"/>
                <a:gd name="T109" fmla="*/ 259 h 291"/>
                <a:gd name="T110" fmla="*/ 164 w 292"/>
                <a:gd name="T111" fmla="*/ 259 h 291"/>
                <a:gd name="T112" fmla="*/ 194 w 292"/>
                <a:gd name="T113" fmla="*/ 253 h 291"/>
                <a:gd name="T114" fmla="*/ 229 w 292"/>
                <a:gd name="T115" fmla="*/ 228 h 291"/>
                <a:gd name="T116" fmla="*/ 257 w 292"/>
                <a:gd name="T117" fmla="*/ 183 h 291"/>
                <a:gd name="T118" fmla="*/ 265 w 292"/>
                <a:gd name="T119" fmla="*/ 1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291">
                  <a:moveTo>
                    <a:pt x="1" y="144"/>
                  </a:moveTo>
                  <a:cubicBezTo>
                    <a:pt x="1" y="140"/>
                    <a:pt x="1" y="138"/>
                    <a:pt x="1" y="136"/>
                  </a:cubicBezTo>
                  <a:cubicBezTo>
                    <a:pt x="2" y="125"/>
                    <a:pt x="3" y="115"/>
                    <a:pt x="6" y="105"/>
                  </a:cubicBezTo>
                  <a:cubicBezTo>
                    <a:pt x="9" y="94"/>
                    <a:pt x="14" y="83"/>
                    <a:pt x="20" y="73"/>
                  </a:cubicBezTo>
                  <a:cubicBezTo>
                    <a:pt x="24" y="65"/>
                    <a:pt x="32" y="59"/>
                    <a:pt x="36" y="51"/>
                  </a:cubicBezTo>
                  <a:cubicBezTo>
                    <a:pt x="42" y="39"/>
                    <a:pt x="53" y="32"/>
                    <a:pt x="63" y="25"/>
                  </a:cubicBezTo>
                  <a:cubicBezTo>
                    <a:pt x="72" y="19"/>
                    <a:pt x="82" y="11"/>
                    <a:pt x="95" y="9"/>
                  </a:cubicBezTo>
                  <a:cubicBezTo>
                    <a:pt x="101" y="9"/>
                    <a:pt x="106" y="4"/>
                    <a:pt x="113" y="2"/>
                  </a:cubicBezTo>
                  <a:cubicBezTo>
                    <a:pt x="119" y="0"/>
                    <a:pt x="126" y="0"/>
                    <a:pt x="132" y="0"/>
                  </a:cubicBezTo>
                  <a:cubicBezTo>
                    <a:pt x="146" y="0"/>
                    <a:pt x="160" y="0"/>
                    <a:pt x="173" y="1"/>
                  </a:cubicBezTo>
                  <a:cubicBezTo>
                    <a:pt x="181" y="2"/>
                    <a:pt x="188" y="6"/>
                    <a:pt x="196" y="9"/>
                  </a:cubicBezTo>
                  <a:cubicBezTo>
                    <a:pt x="203" y="12"/>
                    <a:pt x="210" y="15"/>
                    <a:pt x="217" y="18"/>
                  </a:cubicBezTo>
                  <a:cubicBezTo>
                    <a:pt x="223" y="21"/>
                    <a:pt x="228" y="25"/>
                    <a:pt x="233" y="29"/>
                  </a:cubicBezTo>
                  <a:cubicBezTo>
                    <a:pt x="240" y="34"/>
                    <a:pt x="247" y="40"/>
                    <a:pt x="254" y="47"/>
                  </a:cubicBezTo>
                  <a:cubicBezTo>
                    <a:pt x="259" y="53"/>
                    <a:pt x="263" y="60"/>
                    <a:pt x="267" y="67"/>
                  </a:cubicBezTo>
                  <a:cubicBezTo>
                    <a:pt x="271" y="73"/>
                    <a:pt x="274" y="79"/>
                    <a:pt x="277" y="85"/>
                  </a:cubicBezTo>
                  <a:cubicBezTo>
                    <a:pt x="278" y="87"/>
                    <a:pt x="279" y="90"/>
                    <a:pt x="280" y="93"/>
                  </a:cubicBezTo>
                  <a:cubicBezTo>
                    <a:pt x="282" y="99"/>
                    <a:pt x="283" y="104"/>
                    <a:pt x="285" y="110"/>
                  </a:cubicBezTo>
                  <a:cubicBezTo>
                    <a:pt x="292" y="127"/>
                    <a:pt x="291" y="145"/>
                    <a:pt x="289" y="163"/>
                  </a:cubicBezTo>
                  <a:cubicBezTo>
                    <a:pt x="288" y="171"/>
                    <a:pt x="288" y="179"/>
                    <a:pt x="284" y="186"/>
                  </a:cubicBezTo>
                  <a:cubicBezTo>
                    <a:pt x="278" y="199"/>
                    <a:pt x="273" y="214"/>
                    <a:pt x="264" y="226"/>
                  </a:cubicBezTo>
                  <a:cubicBezTo>
                    <a:pt x="255" y="240"/>
                    <a:pt x="243" y="249"/>
                    <a:pt x="232" y="261"/>
                  </a:cubicBezTo>
                  <a:cubicBezTo>
                    <a:pt x="230" y="264"/>
                    <a:pt x="225" y="265"/>
                    <a:pt x="222" y="267"/>
                  </a:cubicBezTo>
                  <a:cubicBezTo>
                    <a:pt x="217" y="269"/>
                    <a:pt x="213" y="272"/>
                    <a:pt x="209" y="274"/>
                  </a:cubicBezTo>
                  <a:cubicBezTo>
                    <a:pt x="208" y="275"/>
                    <a:pt x="208" y="275"/>
                    <a:pt x="207" y="275"/>
                  </a:cubicBezTo>
                  <a:cubicBezTo>
                    <a:pt x="201" y="277"/>
                    <a:pt x="193" y="277"/>
                    <a:pt x="188" y="281"/>
                  </a:cubicBezTo>
                  <a:cubicBezTo>
                    <a:pt x="178" y="288"/>
                    <a:pt x="168" y="284"/>
                    <a:pt x="158" y="288"/>
                  </a:cubicBezTo>
                  <a:cubicBezTo>
                    <a:pt x="150" y="291"/>
                    <a:pt x="139" y="288"/>
                    <a:pt x="130" y="287"/>
                  </a:cubicBezTo>
                  <a:cubicBezTo>
                    <a:pt x="126" y="286"/>
                    <a:pt x="121" y="286"/>
                    <a:pt x="117" y="285"/>
                  </a:cubicBezTo>
                  <a:cubicBezTo>
                    <a:pt x="110" y="283"/>
                    <a:pt x="102" y="282"/>
                    <a:pt x="96" y="279"/>
                  </a:cubicBezTo>
                  <a:cubicBezTo>
                    <a:pt x="88" y="276"/>
                    <a:pt x="80" y="272"/>
                    <a:pt x="73" y="268"/>
                  </a:cubicBezTo>
                  <a:cubicBezTo>
                    <a:pt x="66" y="263"/>
                    <a:pt x="58" y="259"/>
                    <a:pt x="51" y="253"/>
                  </a:cubicBezTo>
                  <a:cubicBezTo>
                    <a:pt x="42" y="243"/>
                    <a:pt x="31" y="234"/>
                    <a:pt x="25" y="223"/>
                  </a:cubicBezTo>
                  <a:cubicBezTo>
                    <a:pt x="19" y="212"/>
                    <a:pt x="12" y="202"/>
                    <a:pt x="9" y="189"/>
                  </a:cubicBezTo>
                  <a:cubicBezTo>
                    <a:pt x="6" y="173"/>
                    <a:pt x="0" y="158"/>
                    <a:pt x="1" y="144"/>
                  </a:cubicBezTo>
                  <a:close/>
                  <a:moveTo>
                    <a:pt x="265" y="146"/>
                  </a:moveTo>
                  <a:cubicBezTo>
                    <a:pt x="264" y="130"/>
                    <a:pt x="260" y="116"/>
                    <a:pt x="254" y="102"/>
                  </a:cubicBezTo>
                  <a:cubicBezTo>
                    <a:pt x="250" y="93"/>
                    <a:pt x="245" y="84"/>
                    <a:pt x="240" y="76"/>
                  </a:cubicBezTo>
                  <a:cubicBezTo>
                    <a:pt x="228" y="59"/>
                    <a:pt x="211" y="47"/>
                    <a:pt x="192" y="38"/>
                  </a:cubicBezTo>
                  <a:cubicBezTo>
                    <a:pt x="183" y="33"/>
                    <a:pt x="172" y="33"/>
                    <a:pt x="162" y="31"/>
                  </a:cubicBezTo>
                  <a:cubicBezTo>
                    <a:pt x="159" y="31"/>
                    <a:pt x="156" y="29"/>
                    <a:pt x="153" y="28"/>
                  </a:cubicBezTo>
                  <a:cubicBezTo>
                    <a:pt x="149" y="28"/>
                    <a:pt x="145" y="29"/>
                    <a:pt x="141" y="29"/>
                  </a:cubicBezTo>
                  <a:cubicBezTo>
                    <a:pt x="140" y="29"/>
                    <a:pt x="138" y="31"/>
                    <a:pt x="137" y="31"/>
                  </a:cubicBezTo>
                  <a:cubicBezTo>
                    <a:pt x="125" y="30"/>
                    <a:pt x="114" y="33"/>
                    <a:pt x="104" y="37"/>
                  </a:cubicBezTo>
                  <a:cubicBezTo>
                    <a:pt x="96" y="40"/>
                    <a:pt x="88" y="42"/>
                    <a:pt x="83" y="47"/>
                  </a:cubicBezTo>
                  <a:cubicBezTo>
                    <a:pt x="74" y="55"/>
                    <a:pt x="63" y="61"/>
                    <a:pt x="57" y="72"/>
                  </a:cubicBezTo>
                  <a:cubicBezTo>
                    <a:pt x="54" y="77"/>
                    <a:pt x="49" y="80"/>
                    <a:pt x="46" y="85"/>
                  </a:cubicBezTo>
                  <a:cubicBezTo>
                    <a:pt x="43" y="89"/>
                    <a:pt x="43" y="95"/>
                    <a:pt x="41" y="99"/>
                  </a:cubicBezTo>
                  <a:cubicBezTo>
                    <a:pt x="38" y="106"/>
                    <a:pt x="34" y="112"/>
                    <a:pt x="33" y="118"/>
                  </a:cubicBezTo>
                  <a:cubicBezTo>
                    <a:pt x="32" y="133"/>
                    <a:pt x="31" y="147"/>
                    <a:pt x="32" y="162"/>
                  </a:cubicBezTo>
                  <a:cubicBezTo>
                    <a:pt x="32" y="171"/>
                    <a:pt x="35" y="180"/>
                    <a:pt x="38" y="189"/>
                  </a:cubicBezTo>
                  <a:cubicBezTo>
                    <a:pt x="41" y="197"/>
                    <a:pt x="45" y="204"/>
                    <a:pt x="50" y="211"/>
                  </a:cubicBezTo>
                  <a:cubicBezTo>
                    <a:pt x="55" y="218"/>
                    <a:pt x="61" y="224"/>
                    <a:pt x="67" y="230"/>
                  </a:cubicBezTo>
                  <a:cubicBezTo>
                    <a:pt x="73" y="239"/>
                    <a:pt x="82" y="244"/>
                    <a:pt x="91" y="248"/>
                  </a:cubicBezTo>
                  <a:cubicBezTo>
                    <a:pt x="102" y="253"/>
                    <a:pt x="113" y="260"/>
                    <a:pt x="127" y="259"/>
                  </a:cubicBezTo>
                  <a:cubicBezTo>
                    <a:pt x="139" y="258"/>
                    <a:pt x="152" y="260"/>
                    <a:pt x="164" y="259"/>
                  </a:cubicBezTo>
                  <a:cubicBezTo>
                    <a:pt x="174" y="258"/>
                    <a:pt x="185" y="257"/>
                    <a:pt x="194" y="253"/>
                  </a:cubicBezTo>
                  <a:cubicBezTo>
                    <a:pt x="207" y="246"/>
                    <a:pt x="218" y="238"/>
                    <a:pt x="229" y="228"/>
                  </a:cubicBezTo>
                  <a:cubicBezTo>
                    <a:pt x="242" y="215"/>
                    <a:pt x="251" y="200"/>
                    <a:pt x="257" y="183"/>
                  </a:cubicBezTo>
                  <a:cubicBezTo>
                    <a:pt x="261" y="172"/>
                    <a:pt x="262" y="159"/>
                    <a:pt x="265" y="146"/>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4" name="Freeform 1324"/>
            <p:cNvSpPr>
              <a:spLocks noEditPoints="1"/>
            </p:cNvSpPr>
            <p:nvPr/>
          </p:nvSpPr>
          <p:spPr bwMode="auto">
            <a:xfrm>
              <a:off x="-1414463" y="6343650"/>
              <a:ext cx="214313" cy="212725"/>
            </a:xfrm>
            <a:custGeom>
              <a:avLst/>
              <a:gdLst>
                <a:gd name="T0" fmla="*/ 147 w 293"/>
                <a:gd name="T1" fmla="*/ 293 h 293"/>
                <a:gd name="T2" fmla="*/ 111 w 293"/>
                <a:gd name="T3" fmla="*/ 287 h 293"/>
                <a:gd name="T4" fmla="*/ 76 w 293"/>
                <a:gd name="T5" fmla="*/ 273 h 293"/>
                <a:gd name="T6" fmla="*/ 54 w 293"/>
                <a:gd name="T7" fmla="*/ 258 h 293"/>
                <a:gd name="T8" fmla="*/ 29 w 293"/>
                <a:gd name="T9" fmla="*/ 231 h 293"/>
                <a:gd name="T10" fmla="*/ 17 w 293"/>
                <a:gd name="T11" fmla="*/ 212 h 293"/>
                <a:gd name="T12" fmla="*/ 9 w 293"/>
                <a:gd name="T13" fmla="*/ 194 h 293"/>
                <a:gd name="T14" fmla="*/ 9 w 293"/>
                <a:gd name="T15" fmla="*/ 194 h 293"/>
                <a:gd name="T16" fmla="*/ 3 w 293"/>
                <a:gd name="T17" fmla="*/ 158 h 293"/>
                <a:gd name="T18" fmla="*/ 0 w 293"/>
                <a:gd name="T19" fmla="*/ 149 h 293"/>
                <a:gd name="T20" fmla="*/ 0 w 293"/>
                <a:gd name="T21" fmla="*/ 144 h 293"/>
                <a:gd name="T22" fmla="*/ 4 w 293"/>
                <a:gd name="T23" fmla="*/ 118 h 293"/>
                <a:gd name="T24" fmla="*/ 12 w 293"/>
                <a:gd name="T25" fmla="*/ 95 h 293"/>
                <a:gd name="T26" fmla="*/ 21 w 293"/>
                <a:gd name="T27" fmla="*/ 76 h 293"/>
                <a:gd name="T28" fmla="*/ 43 w 293"/>
                <a:gd name="T29" fmla="*/ 46 h 293"/>
                <a:gd name="T30" fmla="*/ 70 w 293"/>
                <a:gd name="T31" fmla="*/ 23 h 293"/>
                <a:gd name="T32" fmla="*/ 79 w 293"/>
                <a:gd name="T33" fmla="*/ 18 h 293"/>
                <a:gd name="T34" fmla="*/ 109 w 293"/>
                <a:gd name="T35" fmla="*/ 8 h 293"/>
                <a:gd name="T36" fmla="*/ 173 w 293"/>
                <a:gd name="T37" fmla="*/ 5 h 293"/>
                <a:gd name="T38" fmla="*/ 197 w 293"/>
                <a:gd name="T39" fmla="*/ 12 h 293"/>
                <a:gd name="T40" fmla="*/ 215 w 293"/>
                <a:gd name="T41" fmla="*/ 21 h 293"/>
                <a:gd name="T42" fmla="*/ 236 w 293"/>
                <a:gd name="T43" fmla="*/ 34 h 293"/>
                <a:gd name="T44" fmla="*/ 261 w 293"/>
                <a:gd name="T45" fmla="*/ 61 h 293"/>
                <a:gd name="T46" fmla="*/ 279 w 293"/>
                <a:gd name="T47" fmla="*/ 88 h 293"/>
                <a:gd name="T48" fmla="*/ 284 w 293"/>
                <a:gd name="T49" fmla="*/ 105 h 293"/>
                <a:gd name="T50" fmla="*/ 290 w 293"/>
                <a:gd name="T51" fmla="*/ 139 h 293"/>
                <a:gd name="T52" fmla="*/ 290 w 293"/>
                <a:gd name="T53" fmla="*/ 156 h 293"/>
                <a:gd name="T54" fmla="*/ 288 w 293"/>
                <a:gd name="T55" fmla="*/ 175 h 293"/>
                <a:gd name="T56" fmla="*/ 280 w 293"/>
                <a:gd name="T57" fmla="*/ 196 h 293"/>
                <a:gd name="T58" fmla="*/ 275 w 293"/>
                <a:gd name="T59" fmla="*/ 211 h 293"/>
                <a:gd name="T60" fmla="*/ 255 w 293"/>
                <a:gd name="T61" fmla="*/ 241 h 293"/>
                <a:gd name="T62" fmla="*/ 232 w 293"/>
                <a:gd name="T63" fmla="*/ 263 h 293"/>
                <a:gd name="T64" fmla="*/ 212 w 293"/>
                <a:gd name="T65" fmla="*/ 275 h 293"/>
                <a:gd name="T66" fmla="*/ 207 w 293"/>
                <a:gd name="T67" fmla="*/ 278 h 293"/>
                <a:gd name="T68" fmla="*/ 173 w 293"/>
                <a:gd name="T69" fmla="*/ 288 h 293"/>
                <a:gd name="T70" fmla="*/ 147 w 293"/>
                <a:gd name="T71" fmla="*/ 293 h 293"/>
                <a:gd name="T72" fmla="*/ 146 w 293"/>
                <a:gd name="T73" fmla="*/ 262 h 293"/>
                <a:gd name="T74" fmla="*/ 146 w 293"/>
                <a:gd name="T75" fmla="*/ 264 h 293"/>
                <a:gd name="T76" fmla="*/ 183 w 293"/>
                <a:gd name="T77" fmla="*/ 257 h 293"/>
                <a:gd name="T78" fmla="*/ 192 w 293"/>
                <a:gd name="T79" fmla="*/ 256 h 293"/>
                <a:gd name="T80" fmla="*/ 205 w 293"/>
                <a:gd name="T81" fmla="*/ 248 h 293"/>
                <a:gd name="T82" fmla="*/ 239 w 293"/>
                <a:gd name="T83" fmla="*/ 216 h 293"/>
                <a:gd name="T84" fmla="*/ 253 w 293"/>
                <a:gd name="T85" fmla="*/ 190 h 293"/>
                <a:gd name="T86" fmla="*/ 262 w 293"/>
                <a:gd name="T87" fmla="*/ 156 h 293"/>
                <a:gd name="T88" fmla="*/ 258 w 293"/>
                <a:gd name="T89" fmla="*/ 118 h 293"/>
                <a:gd name="T90" fmla="*/ 243 w 293"/>
                <a:gd name="T91" fmla="*/ 83 h 293"/>
                <a:gd name="T92" fmla="*/ 217 w 293"/>
                <a:gd name="T93" fmla="*/ 55 h 293"/>
                <a:gd name="T94" fmla="*/ 204 w 293"/>
                <a:gd name="T95" fmla="*/ 45 h 293"/>
                <a:gd name="T96" fmla="*/ 189 w 293"/>
                <a:gd name="T97" fmla="*/ 39 h 293"/>
                <a:gd name="T98" fmla="*/ 164 w 293"/>
                <a:gd name="T99" fmla="*/ 31 h 293"/>
                <a:gd name="T100" fmla="*/ 119 w 293"/>
                <a:gd name="T101" fmla="*/ 34 h 293"/>
                <a:gd name="T102" fmla="*/ 76 w 293"/>
                <a:gd name="T103" fmla="*/ 54 h 293"/>
                <a:gd name="T104" fmla="*/ 55 w 293"/>
                <a:gd name="T105" fmla="*/ 73 h 293"/>
                <a:gd name="T106" fmla="*/ 39 w 293"/>
                <a:gd name="T107" fmla="*/ 102 h 293"/>
                <a:gd name="T108" fmla="*/ 31 w 293"/>
                <a:gd name="T109" fmla="*/ 131 h 293"/>
                <a:gd name="T110" fmla="*/ 39 w 293"/>
                <a:gd name="T111" fmla="*/ 192 h 293"/>
                <a:gd name="T112" fmla="*/ 61 w 293"/>
                <a:gd name="T113" fmla="*/ 226 h 293"/>
                <a:gd name="T114" fmla="*/ 97 w 293"/>
                <a:gd name="T115" fmla="*/ 253 h 293"/>
                <a:gd name="T116" fmla="*/ 123 w 293"/>
                <a:gd name="T117" fmla="*/ 260 h 293"/>
                <a:gd name="T118" fmla="*/ 146 w 293"/>
                <a:gd name="T119" fmla="*/ 26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 h="293">
                  <a:moveTo>
                    <a:pt x="147" y="293"/>
                  </a:moveTo>
                  <a:cubicBezTo>
                    <a:pt x="134" y="291"/>
                    <a:pt x="122" y="290"/>
                    <a:pt x="111" y="287"/>
                  </a:cubicBezTo>
                  <a:cubicBezTo>
                    <a:pt x="99" y="284"/>
                    <a:pt x="87" y="279"/>
                    <a:pt x="76" y="273"/>
                  </a:cubicBezTo>
                  <a:cubicBezTo>
                    <a:pt x="68" y="269"/>
                    <a:pt x="62" y="262"/>
                    <a:pt x="54" y="258"/>
                  </a:cubicBezTo>
                  <a:cubicBezTo>
                    <a:pt x="43" y="251"/>
                    <a:pt x="37" y="240"/>
                    <a:pt x="29" y="231"/>
                  </a:cubicBezTo>
                  <a:cubicBezTo>
                    <a:pt x="24" y="226"/>
                    <a:pt x="22" y="218"/>
                    <a:pt x="17" y="212"/>
                  </a:cubicBezTo>
                  <a:cubicBezTo>
                    <a:pt x="13" y="207"/>
                    <a:pt x="16" y="198"/>
                    <a:pt x="9" y="194"/>
                  </a:cubicBezTo>
                  <a:cubicBezTo>
                    <a:pt x="9" y="194"/>
                    <a:pt x="9" y="194"/>
                    <a:pt x="9" y="194"/>
                  </a:cubicBezTo>
                  <a:cubicBezTo>
                    <a:pt x="7" y="182"/>
                    <a:pt x="5" y="170"/>
                    <a:pt x="3" y="158"/>
                  </a:cubicBezTo>
                  <a:cubicBezTo>
                    <a:pt x="2" y="155"/>
                    <a:pt x="1" y="152"/>
                    <a:pt x="0" y="149"/>
                  </a:cubicBezTo>
                  <a:cubicBezTo>
                    <a:pt x="0" y="147"/>
                    <a:pt x="0" y="146"/>
                    <a:pt x="0" y="144"/>
                  </a:cubicBezTo>
                  <a:cubicBezTo>
                    <a:pt x="1" y="136"/>
                    <a:pt x="2" y="127"/>
                    <a:pt x="4" y="118"/>
                  </a:cubicBezTo>
                  <a:cubicBezTo>
                    <a:pt x="6" y="110"/>
                    <a:pt x="8" y="103"/>
                    <a:pt x="12" y="95"/>
                  </a:cubicBezTo>
                  <a:cubicBezTo>
                    <a:pt x="16" y="89"/>
                    <a:pt x="19" y="83"/>
                    <a:pt x="21" y="76"/>
                  </a:cubicBezTo>
                  <a:cubicBezTo>
                    <a:pt x="26" y="64"/>
                    <a:pt x="35" y="55"/>
                    <a:pt x="43" y="46"/>
                  </a:cubicBezTo>
                  <a:cubicBezTo>
                    <a:pt x="52" y="38"/>
                    <a:pt x="61" y="31"/>
                    <a:pt x="70" y="23"/>
                  </a:cubicBezTo>
                  <a:cubicBezTo>
                    <a:pt x="73" y="21"/>
                    <a:pt x="76" y="20"/>
                    <a:pt x="79" y="18"/>
                  </a:cubicBezTo>
                  <a:cubicBezTo>
                    <a:pt x="89" y="15"/>
                    <a:pt x="99" y="11"/>
                    <a:pt x="109" y="8"/>
                  </a:cubicBezTo>
                  <a:cubicBezTo>
                    <a:pt x="130" y="0"/>
                    <a:pt x="152" y="3"/>
                    <a:pt x="173" y="5"/>
                  </a:cubicBezTo>
                  <a:cubicBezTo>
                    <a:pt x="181" y="5"/>
                    <a:pt x="190" y="8"/>
                    <a:pt x="197" y="12"/>
                  </a:cubicBezTo>
                  <a:cubicBezTo>
                    <a:pt x="203" y="15"/>
                    <a:pt x="210" y="17"/>
                    <a:pt x="215" y="21"/>
                  </a:cubicBezTo>
                  <a:cubicBezTo>
                    <a:pt x="222" y="26"/>
                    <a:pt x="230" y="29"/>
                    <a:pt x="236" y="34"/>
                  </a:cubicBezTo>
                  <a:cubicBezTo>
                    <a:pt x="245" y="42"/>
                    <a:pt x="254" y="50"/>
                    <a:pt x="261" y="61"/>
                  </a:cubicBezTo>
                  <a:cubicBezTo>
                    <a:pt x="266" y="71"/>
                    <a:pt x="273" y="79"/>
                    <a:pt x="279" y="88"/>
                  </a:cubicBezTo>
                  <a:cubicBezTo>
                    <a:pt x="281" y="93"/>
                    <a:pt x="281" y="100"/>
                    <a:pt x="284" y="105"/>
                  </a:cubicBezTo>
                  <a:cubicBezTo>
                    <a:pt x="290" y="116"/>
                    <a:pt x="287" y="128"/>
                    <a:pt x="290" y="139"/>
                  </a:cubicBezTo>
                  <a:cubicBezTo>
                    <a:pt x="292" y="144"/>
                    <a:pt x="293" y="149"/>
                    <a:pt x="290" y="156"/>
                  </a:cubicBezTo>
                  <a:cubicBezTo>
                    <a:pt x="287" y="161"/>
                    <a:pt x="289" y="168"/>
                    <a:pt x="288" y="175"/>
                  </a:cubicBezTo>
                  <a:cubicBezTo>
                    <a:pt x="286" y="182"/>
                    <a:pt x="285" y="190"/>
                    <a:pt x="280" y="196"/>
                  </a:cubicBezTo>
                  <a:cubicBezTo>
                    <a:pt x="277" y="200"/>
                    <a:pt x="277" y="206"/>
                    <a:pt x="275" y="211"/>
                  </a:cubicBezTo>
                  <a:cubicBezTo>
                    <a:pt x="270" y="222"/>
                    <a:pt x="263" y="232"/>
                    <a:pt x="255" y="241"/>
                  </a:cubicBezTo>
                  <a:cubicBezTo>
                    <a:pt x="248" y="249"/>
                    <a:pt x="240" y="256"/>
                    <a:pt x="232" y="263"/>
                  </a:cubicBezTo>
                  <a:cubicBezTo>
                    <a:pt x="226" y="268"/>
                    <a:pt x="219" y="271"/>
                    <a:pt x="212" y="275"/>
                  </a:cubicBezTo>
                  <a:cubicBezTo>
                    <a:pt x="210" y="276"/>
                    <a:pt x="209" y="277"/>
                    <a:pt x="207" y="278"/>
                  </a:cubicBezTo>
                  <a:cubicBezTo>
                    <a:pt x="196" y="281"/>
                    <a:pt x="184" y="285"/>
                    <a:pt x="173" y="288"/>
                  </a:cubicBezTo>
                  <a:cubicBezTo>
                    <a:pt x="164" y="290"/>
                    <a:pt x="155" y="292"/>
                    <a:pt x="147" y="293"/>
                  </a:cubicBezTo>
                  <a:close/>
                  <a:moveTo>
                    <a:pt x="146" y="262"/>
                  </a:moveTo>
                  <a:cubicBezTo>
                    <a:pt x="146" y="263"/>
                    <a:pt x="146" y="263"/>
                    <a:pt x="146" y="264"/>
                  </a:cubicBezTo>
                  <a:cubicBezTo>
                    <a:pt x="158" y="261"/>
                    <a:pt x="170" y="259"/>
                    <a:pt x="183" y="257"/>
                  </a:cubicBezTo>
                  <a:cubicBezTo>
                    <a:pt x="186" y="256"/>
                    <a:pt x="189" y="257"/>
                    <a:pt x="192" y="256"/>
                  </a:cubicBezTo>
                  <a:cubicBezTo>
                    <a:pt x="196" y="253"/>
                    <a:pt x="200" y="250"/>
                    <a:pt x="205" y="248"/>
                  </a:cubicBezTo>
                  <a:cubicBezTo>
                    <a:pt x="218" y="239"/>
                    <a:pt x="230" y="230"/>
                    <a:pt x="239" y="216"/>
                  </a:cubicBezTo>
                  <a:cubicBezTo>
                    <a:pt x="244" y="208"/>
                    <a:pt x="248" y="199"/>
                    <a:pt x="253" y="190"/>
                  </a:cubicBezTo>
                  <a:cubicBezTo>
                    <a:pt x="259" y="180"/>
                    <a:pt x="263" y="168"/>
                    <a:pt x="262" y="156"/>
                  </a:cubicBezTo>
                  <a:cubicBezTo>
                    <a:pt x="261" y="143"/>
                    <a:pt x="262" y="131"/>
                    <a:pt x="258" y="118"/>
                  </a:cubicBezTo>
                  <a:cubicBezTo>
                    <a:pt x="254" y="106"/>
                    <a:pt x="251" y="93"/>
                    <a:pt x="243" y="83"/>
                  </a:cubicBezTo>
                  <a:cubicBezTo>
                    <a:pt x="236" y="72"/>
                    <a:pt x="228" y="63"/>
                    <a:pt x="217" y="55"/>
                  </a:cubicBezTo>
                  <a:cubicBezTo>
                    <a:pt x="213" y="52"/>
                    <a:pt x="209" y="48"/>
                    <a:pt x="204" y="45"/>
                  </a:cubicBezTo>
                  <a:cubicBezTo>
                    <a:pt x="199" y="42"/>
                    <a:pt x="194" y="41"/>
                    <a:pt x="189" y="39"/>
                  </a:cubicBezTo>
                  <a:cubicBezTo>
                    <a:pt x="181" y="36"/>
                    <a:pt x="173" y="31"/>
                    <a:pt x="164" y="31"/>
                  </a:cubicBezTo>
                  <a:cubicBezTo>
                    <a:pt x="149" y="30"/>
                    <a:pt x="134" y="29"/>
                    <a:pt x="119" y="34"/>
                  </a:cubicBezTo>
                  <a:cubicBezTo>
                    <a:pt x="103" y="39"/>
                    <a:pt x="88" y="44"/>
                    <a:pt x="76" y="54"/>
                  </a:cubicBezTo>
                  <a:cubicBezTo>
                    <a:pt x="68" y="60"/>
                    <a:pt x="60" y="66"/>
                    <a:pt x="55" y="73"/>
                  </a:cubicBezTo>
                  <a:cubicBezTo>
                    <a:pt x="48" y="82"/>
                    <a:pt x="45" y="92"/>
                    <a:pt x="39" y="102"/>
                  </a:cubicBezTo>
                  <a:cubicBezTo>
                    <a:pt x="34" y="111"/>
                    <a:pt x="32" y="121"/>
                    <a:pt x="31" y="131"/>
                  </a:cubicBezTo>
                  <a:cubicBezTo>
                    <a:pt x="29" y="152"/>
                    <a:pt x="30" y="172"/>
                    <a:pt x="39" y="192"/>
                  </a:cubicBezTo>
                  <a:cubicBezTo>
                    <a:pt x="45" y="204"/>
                    <a:pt x="51" y="216"/>
                    <a:pt x="61" y="226"/>
                  </a:cubicBezTo>
                  <a:cubicBezTo>
                    <a:pt x="71" y="237"/>
                    <a:pt x="83" y="246"/>
                    <a:pt x="97" y="253"/>
                  </a:cubicBezTo>
                  <a:cubicBezTo>
                    <a:pt x="106" y="257"/>
                    <a:pt x="115" y="258"/>
                    <a:pt x="123" y="260"/>
                  </a:cubicBezTo>
                  <a:cubicBezTo>
                    <a:pt x="130" y="263"/>
                    <a:pt x="138" y="262"/>
                    <a:pt x="146" y="26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5" name="Freeform 1325"/>
            <p:cNvSpPr>
              <a:spLocks/>
            </p:cNvSpPr>
            <p:nvPr/>
          </p:nvSpPr>
          <p:spPr bwMode="auto">
            <a:xfrm>
              <a:off x="-1052513" y="5856288"/>
              <a:ext cx="88900" cy="188912"/>
            </a:xfrm>
            <a:custGeom>
              <a:avLst/>
              <a:gdLst>
                <a:gd name="T0" fmla="*/ 74 w 122"/>
                <a:gd name="T1" fmla="*/ 260 h 260"/>
                <a:gd name="T2" fmla="*/ 53 w 122"/>
                <a:gd name="T3" fmla="*/ 260 h 260"/>
                <a:gd name="T4" fmla="*/ 43 w 122"/>
                <a:gd name="T5" fmla="*/ 246 h 260"/>
                <a:gd name="T6" fmla="*/ 43 w 122"/>
                <a:gd name="T7" fmla="*/ 211 h 260"/>
                <a:gd name="T8" fmla="*/ 43 w 122"/>
                <a:gd name="T9" fmla="*/ 126 h 260"/>
                <a:gd name="T10" fmla="*/ 42 w 122"/>
                <a:gd name="T11" fmla="*/ 114 h 260"/>
                <a:gd name="T12" fmla="*/ 12 w 122"/>
                <a:gd name="T13" fmla="*/ 92 h 260"/>
                <a:gd name="T14" fmla="*/ 2 w 122"/>
                <a:gd name="T15" fmla="*/ 56 h 260"/>
                <a:gd name="T16" fmla="*/ 23 w 122"/>
                <a:gd name="T17" fmla="*/ 17 h 260"/>
                <a:gd name="T18" fmla="*/ 40 w 122"/>
                <a:gd name="T19" fmla="*/ 4 h 260"/>
                <a:gd name="T20" fmla="*/ 44 w 122"/>
                <a:gd name="T21" fmla="*/ 4 h 260"/>
                <a:gd name="T22" fmla="*/ 59 w 122"/>
                <a:gd name="T23" fmla="*/ 0 h 260"/>
                <a:gd name="T24" fmla="*/ 64 w 122"/>
                <a:gd name="T25" fmla="*/ 1 h 260"/>
                <a:gd name="T26" fmla="*/ 70 w 122"/>
                <a:gd name="T27" fmla="*/ 3 h 260"/>
                <a:gd name="T28" fmla="*/ 106 w 122"/>
                <a:gd name="T29" fmla="*/ 22 h 260"/>
                <a:gd name="T30" fmla="*/ 117 w 122"/>
                <a:gd name="T31" fmla="*/ 42 h 260"/>
                <a:gd name="T32" fmla="*/ 119 w 122"/>
                <a:gd name="T33" fmla="*/ 70 h 260"/>
                <a:gd name="T34" fmla="*/ 105 w 122"/>
                <a:gd name="T35" fmla="*/ 99 h 260"/>
                <a:gd name="T36" fmla="*/ 91 w 122"/>
                <a:gd name="T37" fmla="*/ 110 h 260"/>
                <a:gd name="T38" fmla="*/ 85 w 122"/>
                <a:gd name="T39" fmla="*/ 113 h 260"/>
                <a:gd name="T40" fmla="*/ 75 w 122"/>
                <a:gd name="T41" fmla="*/ 125 h 260"/>
                <a:gd name="T42" fmla="*/ 75 w 122"/>
                <a:gd name="T43" fmla="*/ 248 h 260"/>
                <a:gd name="T44" fmla="*/ 74 w 122"/>
                <a:gd name="T4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260">
                  <a:moveTo>
                    <a:pt x="74" y="260"/>
                  </a:moveTo>
                  <a:cubicBezTo>
                    <a:pt x="66" y="260"/>
                    <a:pt x="59" y="260"/>
                    <a:pt x="53" y="260"/>
                  </a:cubicBezTo>
                  <a:cubicBezTo>
                    <a:pt x="48" y="260"/>
                    <a:pt x="44" y="253"/>
                    <a:pt x="43" y="246"/>
                  </a:cubicBezTo>
                  <a:cubicBezTo>
                    <a:pt x="43" y="234"/>
                    <a:pt x="43" y="222"/>
                    <a:pt x="43" y="211"/>
                  </a:cubicBezTo>
                  <a:cubicBezTo>
                    <a:pt x="43" y="182"/>
                    <a:pt x="43" y="154"/>
                    <a:pt x="43" y="126"/>
                  </a:cubicBezTo>
                  <a:cubicBezTo>
                    <a:pt x="43" y="122"/>
                    <a:pt x="43" y="118"/>
                    <a:pt x="42" y="114"/>
                  </a:cubicBezTo>
                  <a:cubicBezTo>
                    <a:pt x="28" y="111"/>
                    <a:pt x="19" y="103"/>
                    <a:pt x="12" y="92"/>
                  </a:cubicBezTo>
                  <a:cubicBezTo>
                    <a:pt x="5" y="81"/>
                    <a:pt x="0" y="69"/>
                    <a:pt x="2" y="56"/>
                  </a:cubicBezTo>
                  <a:cubicBezTo>
                    <a:pt x="4" y="41"/>
                    <a:pt x="9" y="27"/>
                    <a:pt x="23" y="17"/>
                  </a:cubicBezTo>
                  <a:cubicBezTo>
                    <a:pt x="29" y="13"/>
                    <a:pt x="34" y="8"/>
                    <a:pt x="40" y="4"/>
                  </a:cubicBezTo>
                  <a:cubicBezTo>
                    <a:pt x="41" y="4"/>
                    <a:pt x="43" y="4"/>
                    <a:pt x="44" y="4"/>
                  </a:cubicBezTo>
                  <a:cubicBezTo>
                    <a:pt x="49" y="3"/>
                    <a:pt x="54" y="1"/>
                    <a:pt x="59" y="0"/>
                  </a:cubicBezTo>
                  <a:cubicBezTo>
                    <a:pt x="60" y="0"/>
                    <a:pt x="62" y="0"/>
                    <a:pt x="64" y="1"/>
                  </a:cubicBezTo>
                  <a:cubicBezTo>
                    <a:pt x="66" y="1"/>
                    <a:pt x="68" y="3"/>
                    <a:pt x="70" y="3"/>
                  </a:cubicBezTo>
                  <a:cubicBezTo>
                    <a:pt x="85" y="4"/>
                    <a:pt x="96" y="12"/>
                    <a:pt x="106" y="22"/>
                  </a:cubicBezTo>
                  <a:cubicBezTo>
                    <a:pt x="111" y="27"/>
                    <a:pt x="113" y="35"/>
                    <a:pt x="117" y="42"/>
                  </a:cubicBezTo>
                  <a:cubicBezTo>
                    <a:pt x="122" y="51"/>
                    <a:pt x="121" y="61"/>
                    <a:pt x="119" y="70"/>
                  </a:cubicBezTo>
                  <a:cubicBezTo>
                    <a:pt x="118" y="81"/>
                    <a:pt x="114" y="91"/>
                    <a:pt x="105" y="99"/>
                  </a:cubicBezTo>
                  <a:cubicBezTo>
                    <a:pt x="100" y="103"/>
                    <a:pt x="96" y="107"/>
                    <a:pt x="91" y="110"/>
                  </a:cubicBezTo>
                  <a:cubicBezTo>
                    <a:pt x="89" y="112"/>
                    <a:pt x="87" y="113"/>
                    <a:pt x="85" y="113"/>
                  </a:cubicBezTo>
                  <a:cubicBezTo>
                    <a:pt x="77" y="114"/>
                    <a:pt x="75" y="117"/>
                    <a:pt x="75" y="125"/>
                  </a:cubicBezTo>
                  <a:cubicBezTo>
                    <a:pt x="75" y="166"/>
                    <a:pt x="75" y="207"/>
                    <a:pt x="75" y="248"/>
                  </a:cubicBezTo>
                  <a:cubicBezTo>
                    <a:pt x="75" y="252"/>
                    <a:pt x="74" y="256"/>
                    <a:pt x="74" y="26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6" name="Freeform 1326"/>
            <p:cNvSpPr>
              <a:spLocks/>
            </p:cNvSpPr>
            <p:nvPr/>
          </p:nvSpPr>
          <p:spPr bwMode="auto">
            <a:xfrm>
              <a:off x="-1230313" y="5753101"/>
              <a:ext cx="82550" cy="293687"/>
            </a:xfrm>
            <a:custGeom>
              <a:avLst/>
              <a:gdLst>
                <a:gd name="T0" fmla="*/ 0 w 114"/>
                <a:gd name="T1" fmla="*/ 202 h 403"/>
                <a:gd name="T2" fmla="*/ 3 w 114"/>
                <a:gd name="T3" fmla="*/ 160 h 403"/>
                <a:gd name="T4" fmla="*/ 10 w 114"/>
                <a:gd name="T5" fmla="*/ 130 h 403"/>
                <a:gd name="T6" fmla="*/ 16 w 114"/>
                <a:gd name="T7" fmla="*/ 110 h 403"/>
                <a:gd name="T8" fmla="*/ 28 w 114"/>
                <a:gd name="T9" fmla="*/ 82 h 403"/>
                <a:gd name="T10" fmla="*/ 34 w 114"/>
                <a:gd name="T11" fmla="*/ 66 h 403"/>
                <a:gd name="T12" fmla="*/ 44 w 114"/>
                <a:gd name="T13" fmla="*/ 50 h 403"/>
                <a:gd name="T14" fmla="*/ 66 w 114"/>
                <a:gd name="T15" fmla="*/ 22 h 403"/>
                <a:gd name="T16" fmla="*/ 87 w 114"/>
                <a:gd name="T17" fmla="*/ 4 h 403"/>
                <a:gd name="T18" fmla="*/ 101 w 114"/>
                <a:gd name="T19" fmla="*/ 10 h 403"/>
                <a:gd name="T20" fmla="*/ 102 w 114"/>
                <a:gd name="T21" fmla="*/ 31 h 403"/>
                <a:gd name="T22" fmla="*/ 86 w 114"/>
                <a:gd name="T23" fmla="*/ 53 h 403"/>
                <a:gd name="T24" fmla="*/ 69 w 114"/>
                <a:gd name="T25" fmla="*/ 81 h 403"/>
                <a:gd name="T26" fmla="*/ 60 w 114"/>
                <a:gd name="T27" fmla="*/ 97 h 403"/>
                <a:gd name="T28" fmla="*/ 51 w 114"/>
                <a:gd name="T29" fmla="*/ 114 h 403"/>
                <a:gd name="T30" fmla="*/ 43 w 114"/>
                <a:gd name="T31" fmla="*/ 136 h 403"/>
                <a:gd name="T32" fmla="*/ 42 w 114"/>
                <a:gd name="T33" fmla="*/ 146 h 403"/>
                <a:gd name="T34" fmla="*/ 39 w 114"/>
                <a:gd name="T35" fmla="*/ 243 h 403"/>
                <a:gd name="T36" fmla="*/ 50 w 114"/>
                <a:gd name="T37" fmla="*/ 282 h 403"/>
                <a:gd name="T38" fmla="*/ 56 w 114"/>
                <a:gd name="T39" fmla="*/ 303 h 403"/>
                <a:gd name="T40" fmla="*/ 65 w 114"/>
                <a:gd name="T41" fmla="*/ 319 h 403"/>
                <a:gd name="T42" fmla="*/ 73 w 114"/>
                <a:gd name="T43" fmla="*/ 332 h 403"/>
                <a:gd name="T44" fmla="*/ 95 w 114"/>
                <a:gd name="T45" fmla="*/ 364 h 403"/>
                <a:gd name="T46" fmla="*/ 110 w 114"/>
                <a:gd name="T47" fmla="*/ 383 h 403"/>
                <a:gd name="T48" fmla="*/ 99 w 114"/>
                <a:gd name="T49" fmla="*/ 403 h 403"/>
                <a:gd name="T50" fmla="*/ 80 w 114"/>
                <a:gd name="T51" fmla="*/ 395 h 403"/>
                <a:gd name="T52" fmla="*/ 58 w 114"/>
                <a:gd name="T53" fmla="*/ 373 h 403"/>
                <a:gd name="T54" fmla="*/ 43 w 114"/>
                <a:gd name="T55" fmla="*/ 349 h 403"/>
                <a:gd name="T56" fmla="*/ 32 w 114"/>
                <a:gd name="T57" fmla="*/ 333 h 403"/>
                <a:gd name="T58" fmla="*/ 24 w 114"/>
                <a:gd name="T59" fmla="*/ 316 h 403"/>
                <a:gd name="T60" fmla="*/ 16 w 114"/>
                <a:gd name="T61" fmla="*/ 300 h 403"/>
                <a:gd name="T62" fmla="*/ 15 w 114"/>
                <a:gd name="T63" fmla="*/ 299 h 403"/>
                <a:gd name="T64" fmla="*/ 11 w 114"/>
                <a:gd name="T65" fmla="*/ 277 h 403"/>
                <a:gd name="T66" fmla="*/ 3 w 114"/>
                <a:gd name="T67" fmla="*/ 248 h 403"/>
                <a:gd name="T68" fmla="*/ 1 w 114"/>
                <a:gd name="T69" fmla="*/ 227 h 403"/>
                <a:gd name="T70" fmla="*/ 1 w 114"/>
                <a:gd name="T71" fmla="*/ 202 h 403"/>
                <a:gd name="T72" fmla="*/ 0 w 114"/>
                <a:gd name="T73" fmla="*/ 20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403">
                  <a:moveTo>
                    <a:pt x="0" y="202"/>
                  </a:moveTo>
                  <a:cubicBezTo>
                    <a:pt x="1" y="188"/>
                    <a:pt x="0" y="174"/>
                    <a:pt x="3" y="160"/>
                  </a:cubicBezTo>
                  <a:cubicBezTo>
                    <a:pt x="5" y="150"/>
                    <a:pt x="4" y="140"/>
                    <a:pt x="10" y="130"/>
                  </a:cubicBezTo>
                  <a:cubicBezTo>
                    <a:pt x="13" y="125"/>
                    <a:pt x="13" y="116"/>
                    <a:pt x="16" y="110"/>
                  </a:cubicBezTo>
                  <a:cubicBezTo>
                    <a:pt x="19" y="100"/>
                    <a:pt x="24" y="91"/>
                    <a:pt x="28" y="82"/>
                  </a:cubicBezTo>
                  <a:cubicBezTo>
                    <a:pt x="30" y="77"/>
                    <a:pt x="31" y="71"/>
                    <a:pt x="34" y="66"/>
                  </a:cubicBezTo>
                  <a:cubicBezTo>
                    <a:pt x="37" y="61"/>
                    <a:pt x="41" y="55"/>
                    <a:pt x="44" y="50"/>
                  </a:cubicBezTo>
                  <a:cubicBezTo>
                    <a:pt x="51" y="41"/>
                    <a:pt x="58" y="31"/>
                    <a:pt x="66" y="22"/>
                  </a:cubicBezTo>
                  <a:cubicBezTo>
                    <a:pt x="72" y="15"/>
                    <a:pt x="79" y="9"/>
                    <a:pt x="87" y="4"/>
                  </a:cubicBezTo>
                  <a:cubicBezTo>
                    <a:pt x="93" y="0"/>
                    <a:pt x="98" y="6"/>
                    <a:pt x="101" y="10"/>
                  </a:cubicBezTo>
                  <a:cubicBezTo>
                    <a:pt x="108" y="17"/>
                    <a:pt x="108" y="22"/>
                    <a:pt x="102" y="31"/>
                  </a:cubicBezTo>
                  <a:cubicBezTo>
                    <a:pt x="97" y="38"/>
                    <a:pt x="91" y="45"/>
                    <a:pt x="86" y="53"/>
                  </a:cubicBezTo>
                  <a:cubicBezTo>
                    <a:pt x="80" y="62"/>
                    <a:pt x="74" y="71"/>
                    <a:pt x="69" y="81"/>
                  </a:cubicBezTo>
                  <a:cubicBezTo>
                    <a:pt x="66" y="86"/>
                    <a:pt x="63" y="92"/>
                    <a:pt x="60" y="97"/>
                  </a:cubicBezTo>
                  <a:cubicBezTo>
                    <a:pt x="57" y="103"/>
                    <a:pt x="54" y="108"/>
                    <a:pt x="51" y="114"/>
                  </a:cubicBezTo>
                  <a:cubicBezTo>
                    <a:pt x="48" y="121"/>
                    <a:pt x="45" y="128"/>
                    <a:pt x="43" y="136"/>
                  </a:cubicBezTo>
                  <a:cubicBezTo>
                    <a:pt x="42" y="139"/>
                    <a:pt x="43" y="143"/>
                    <a:pt x="42" y="146"/>
                  </a:cubicBezTo>
                  <a:cubicBezTo>
                    <a:pt x="33" y="179"/>
                    <a:pt x="36" y="211"/>
                    <a:pt x="39" y="243"/>
                  </a:cubicBezTo>
                  <a:cubicBezTo>
                    <a:pt x="40" y="257"/>
                    <a:pt x="46" y="269"/>
                    <a:pt x="50" y="282"/>
                  </a:cubicBezTo>
                  <a:cubicBezTo>
                    <a:pt x="52" y="289"/>
                    <a:pt x="53" y="296"/>
                    <a:pt x="56" y="303"/>
                  </a:cubicBezTo>
                  <a:cubicBezTo>
                    <a:pt x="58" y="309"/>
                    <a:pt x="61" y="314"/>
                    <a:pt x="65" y="319"/>
                  </a:cubicBezTo>
                  <a:cubicBezTo>
                    <a:pt x="67" y="323"/>
                    <a:pt x="70" y="327"/>
                    <a:pt x="73" y="332"/>
                  </a:cubicBezTo>
                  <a:cubicBezTo>
                    <a:pt x="78" y="344"/>
                    <a:pt x="86" y="354"/>
                    <a:pt x="95" y="364"/>
                  </a:cubicBezTo>
                  <a:cubicBezTo>
                    <a:pt x="101" y="370"/>
                    <a:pt x="105" y="376"/>
                    <a:pt x="110" y="383"/>
                  </a:cubicBezTo>
                  <a:cubicBezTo>
                    <a:pt x="114" y="389"/>
                    <a:pt x="107" y="402"/>
                    <a:pt x="99" y="403"/>
                  </a:cubicBezTo>
                  <a:cubicBezTo>
                    <a:pt x="92" y="403"/>
                    <a:pt x="85" y="402"/>
                    <a:pt x="80" y="395"/>
                  </a:cubicBezTo>
                  <a:cubicBezTo>
                    <a:pt x="73" y="387"/>
                    <a:pt x="65" y="381"/>
                    <a:pt x="58" y="373"/>
                  </a:cubicBezTo>
                  <a:cubicBezTo>
                    <a:pt x="52" y="366"/>
                    <a:pt x="48" y="357"/>
                    <a:pt x="43" y="349"/>
                  </a:cubicBezTo>
                  <a:cubicBezTo>
                    <a:pt x="39" y="344"/>
                    <a:pt x="35" y="339"/>
                    <a:pt x="32" y="333"/>
                  </a:cubicBezTo>
                  <a:cubicBezTo>
                    <a:pt x="29" y="328"/>
                    <a:pt x="27" y="322"/>
                    <a:pt x="24" y="316"/>
                  </a:cubicBezTo>
                  <a:cubicBezTo>
                    <a:pt x="21" y="311"/>
                    <a:pt x="19" y="305"/>
                    <a:pt x="16" y="300"/>
                  </a:cubicBezTo>
                  <a:cubicBezTo>
                    <a:pt x="16" y="300"/>
                    <a:pt x="16" y="299"/>
                    <a:pt x="15" y="299"/>
                  </a:cubicBezTo>
                  <a:cubicBezTo>
                    <a:pt x="14" y="292"/>
                    <a:pt x="13" y="284"/>
                    <a:pt x="11" y="277"/>
                  </a:cubicBezTo>
                  <a:cubicBezTo>
                    <a:pt x="8" y="268"/>
                    <a:pt x="5" y="258"/>
                    <a:pt x="3" y="248"/>
                  </a:cubicBezTo>
                  <a:cubicBezTo>
                    <a:pt x="1" y="241"/>
                    <a:pt x="1" y="234"/>
                    <a:pt x="1" y="227"/>
                  </a:cubicBezTo>
                  <a:cubicBezTo>
                    <a:pt x="1" y="219"/>
                    <a:pt x="1" y="210"/>
                    <a:pt x="1" y="202"/>
                  </a:cubicBezTo>
                  <a:cubicBezTo>
                    <a:pt x="1" y="202"/>
                    <a:pt x="0" y="202"/>
                    <a:pt x="0" y="20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7" name="Freeform 1327"/>
            <p:cNvSpPr>
              <a:spLocks/>
            </p:cNvSpPr>
            <p:nvPr/>
          </p:nvSpPr>
          <p:spPr bwMode="auto">
            <a:xfrm>
              <a:off x="-876300" y="5754688"/>
              <a:ext cx="82550" cy="293687"/>
            </a:xfrm>
            <a:custGeom>
              <a:avLst/>
              <a:gdLst>
                <a:gd name="T0" fmla="*/ 113 w 113"/>
                <a:gd name="T1" fmla="*/ 204 h 402"/>
                <a:gd name="T2" fmla="*/ 107 w 113"/>
                <a:gd name="T3" fmla="*/ 246 h 402"/>
                <a:gd name="T4" fmla="*/ 102 w 113"/>
                <a:gd name="T5" fmla="*/ 273 h 402"/>
                <a:gd name="T6" fmla="*/ 90 w 113"/>
                <a:gd name="T7" fmla="*/ 304 h 402"/>
                <a:gd name="T8" fmla="*/ 84 w 113"/>
                <a:gd name="T9" fmla="*/ 320 h 402"/>
                <a:gd name="T10" fmla="*/ 72 w 113"/>
                <a:gd name="T11" fmla="*/ 340 h 402"/>
                <a:gd name="T12" fmla="*/ 67 w 113"/>
                <a:gd name="T13" fmla="*/ 350 h 402"/>
                <a:gd name="T14" fmla="*/ 54 w 113"/>
                <a:gd name="T15" fmla="*/ 368 h 402"/>
                <a:gd name="T16" fmla="*/ 28 w 113"/>
                <a:gd name="T17" fmla="*/ 396 h 402"/>
                <a:gd name="T18" fmla="*/ 8 w 113"/>
                <a:gd name="T19" fmla="*/ 397 h 402"/>
                <a:gd name="T20" fmla="*/ 6 w 113"/>
                <a:gd name="T21" fmla="*/ 374 h 402"/>
                <a:gd name="T22" fmla="*/ 31 w 113"/>
                <a:gd name="T23" fmla="*/ 339 h 402"/>
                <a:gd name="T24" fmla="*/ 42 w 113"/>
                <a:gd name="T25" fmla="*/ 323 h 402"/>
                <a:gd name="T26" fmla="*/ 53 w 113"/>
                <a:gd name="T27" fmla="*/ 303 h 402"/>
                <a:gd name="T28" fmla="*/ 67 w 113"/>
                <a:gd name="T29" fmla="*/ 271 h 402"/>
                <a:gd name="T30" fmla="*/ 68 w 113"/>
                <a:gd name="T31" fmla="*/ 261 h 402"/>
                <a:gd name="T32" fmla="*/ 76 w 113"/>
                <a:gd name="T33" fmla="*/ 187 h 402"/>
                <a:gd name="T34" fmla="*/ 72 w 113"/>
                <a:gd name="T35" fmla="*/ 157 h 402"/>
                <a:gd name="T36" fmla="*/ 67 w 113"/>
                <a:gd name="T37" fmla="*/ 130 h 402"/>
                <a:gd name="T38" fmla="*/ 59 w 113"/>
                <a:gd name="T39" fmla="*/ 112 h 402"/>
                <a:gd name="T40" fmla="*/ 53 w 113"/>
                <a:gd name="T41" fmla="*/ 97 h 402"/>
                <a:gd name="T42" fmla="*/ 43 w 113"/>
                <a:gd name="T43" fmla="*/ 77 h 402"/>
                <a:gd name="T44" fmla="*/ 30 w 113"/>
                <a:gd name="T45" fmla="*/ 56 h 402"/>
                <a:gd name="T46" fmla="*/ 10 w 113"/>
                <a:gd name="T47" fmla="*/ 31 h 402"/>
                <a:gd name="T48" fmla="*/ 15 w 113"/>
                <a:gd name="T49" fmla="*/ 1 h 402"/>
                <a:gd name="T50" fmla="*/ 25 w 113"/>
                <a:gd name="T51" fmla="*/ 4 h 402"/>
                <a:gd name="T52" fmla="*/ 44 w 113"/>
                <a:gd name="T53" fmla="*/ 19 h 402"/>
                <a:gd name="T54" fmla="*/ 67 w 113"/>
                <a:gd name="T55" fmla="*/ 49 h 402"/>
                <a:gd name="T56" fmla="*/ 83 w 113"/>
                <a:gd name="T57" fmla="*/ 76 h 402"/>
                <a:gd name="T58" fmla="*/ 90 w 113"/>
                <a:gd name="T59" fmla="*/ 93 h 402"/>
                <a:gd name="T60" fmla="*/ 96 w 113"/>
                <a:gd name="T61" fmla="*/ 108 h 402"/>
                <a:gd name="T62" fmla="*/ 98 w 113"/>
                <a:gd name="T63" fmla="*/ 110 h 402"/>
                <a:gd name="T64" fmla="*/ 103 w 113"/>
                <a:gd name="T65" fmla="*/ 135 h 402"/>
                <a:gd name="T66" fmla="*/ 108 w 113"/>
                <a:gd name="T67" fmla="*/ 161 h 402"/>
                <a:gd name="T68" fmla="*/ 113 w 113"/>
                <a:gd name="T69" fmla="*/ 20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402">
                  <a:moveTo>
                    <a:pt x="113" y="204"/>
                  </a:moveTo>
                  <a:cubicBezTo>
                    <a:pt x="111" y="218"/>
                    <a:pt x="109" y="232"/>
                    <a:pt x="107" y="246"/>
                  </a:cubicBezTo>
                  <a:cubicBezTo>
                    <a:pt x="106" y="255"/>
                    <a:pt x="105" y="264"/>
                    <a:pt x="102" y="273"/>
                  </a:cubicBezTo>
                  <a:cubicBezTo>
                    <a:pt x="99" y="284"/>
                    <a:pt x="94" y="293"/>
                    <a:pt x="90" y="304"/>
                  </a:cubicBezTo>
                  <a:cubicBezTo>
                    <a:pt x="88" y="309"/>
                    <a:pt x="87" y="315"/>
                    <a:pt x="84" y="320"/>
                  </a:cubicBezTo>
                  <a:cubicBezTo>
                    <a:pt x="81" y="327"/>
                    <a:pt x="76" y="334"/>
                    <a:pt x="72" y="340"/>
                  </a:cubicBezTo>
                  <a:cubicBezTo>
                    <a:pt x="70" y="344"/>
                    <a:pt x="68" y="347"/>
                    <a:pt x="67" y="350"/>
                  </a:cubicBezTo>
                  <a:cubicBezTo>
                    <a:pt x="65" y="359"/>
                    <a:pt x="57" y="362"/>
                    <a:pt x="54" y="368"/>
                  </a:cubicBezTo>
                  <a:cubicBezTo>
                    <a:pt x="48" y="380"/>
                    <a:pt x="36" y="387"/>
                    <a:pt x="28" y="396"/>
                  </a:cubicBezTo>
                  <a:cubicBezTo>
                    <a:pt x="24" y="401"/>
                    <a:pt x="12" y="402"/>
                    <a:pt x="8" y="397"/>
                  </a:cubicBezTo>
                  <a:cubicBezTo>
                    <a:pt x="0" y="389"/>
                    <a:pt x="0" y="381"/>
                    <a:pt x="6" y="374"/>
                  </a:cubicBezTo>
                  <a:cubicBezTo>
                    <a:pt x="15" y="363"/>
                    <a:pt x="26" y="353"/>
                    <a:pt x="31" y="339"/>
                  </a:cubicBezTo>
                  <a:cubicBezTo>
                    <a:pt x="33" y="333"/>
                    <a:pt x="38" y="329"/>
                    <a:pt x="42" y="323"/>
                  </a:cubicBezTo>
                  <a:cubicBezTo>
                    <a:pt x="46" y="317"/>
                    <a:pt x="50" y="310"/>
                    <a:pt x="53" y="303"/>
                  </a:cubicBezTo>
                  <a:cubicBezTo>
                    <a:pt x="58" y="293"/>
                    <a:pt x="62" y="282"/>
                    <a:pt x="67" y="271"/>
                  </a:cubicBezTo>
                  <a:cubicBezTo>
                    <a:pt x="68" y="268"/>
                    <a:pt x="67" y="264"/>
                    <a:pt x="68" y="261"/>
                  </a:cubicBezTo>
                  <a:cubicBezTo>
                    <a:pt x="75" y="237"/>
                    <a:pt x="79" y="212"/>
                    <a:pt x="76" y="187"/>
                  </a:cubicBezTo>
                  <a:cubicBezTo>
                    <a:pt x="75" y="177"/>
                    <a:pt x="74" y="167"/>
                    <a:pt x="72" y="157"/>
                  </a:cubicBezTo>
                  <a:cubicBezTo>
                    <a:pt x="70" y="148"/>
                    <a:pt x="69" y="139"/>
                    <a:pt x="67" y="130"/>
                  </a:cubicBezTo>
                  <a:cubicBezTo>
                    <a:pt x="65" y="124"/>
                    <a:pt x="61" y="118"/>
                    <a:pt x="59" y="112"/>
                  </a:cubicBezTo>
                  <a:cubicBezTo>
                    <a:pt x="57" y="108"/>
                    <a:pt x="56" y="102"/>
                    <a:pt x="53" y="97"/>
                  </a:cubicBezTo>
                  <a:cubicBezTo>
                    <a:pt x="50" y="90"/>
                    <a:pt x="47" y="84"/>
                    <a:pt x="43" y="77"/>
                  </a:cubicBezTo>
                  <a:cubicBezTo>
                    <a:pt x="39" y="70"/>
                    <a:pt x="35" y="62"/>
                    <a:pt x="30" y="56"/>
                  </a:cubicBezTo>
                  <a:cubicBezTo>
                    <a:pt x="23" y="47"/>
                    <a:pt x="17" y="39"/>
                    <a:pt x="10" y="31"/>
                  </a:cubicBezTo>
                  <a:cubicBezTo>
                    <a:pt x="2" y="22"/>
                    <a:pt x="5" y="4"/>
                    <a:pt x="15" y="1"/>
                  </a:cubicBezTo>
                  <a:cubicBezTo>
                    <a:pt x="18" y="0"/>
                    <a:pt x="22" y="3"/>
                    <a:pt x="25" y="4"/>
                  </a:cubicBezTo>
                  <a:cubicBezTo>
                    <a:pt x="35" y="5"/>
                    <a:pt x="39" y="13"/>
                    <a:pt x="44" y="19"/>
                  </a:cubicBezTo>
                  <a:cubicBezTo>
                    <a:pt x="52" y="29"/>
                    <a:pt x="61" y="38"/>
                    <a:pt x="67" y="49"/>
                  </a:cubicBezTo>
                  <a:cubicBezTo>
                    <a:pt x="72" y="59"/>
                    <a:pt x="78" y="67"/>
                    <a:pt x="83" y="76"/>
                  </a:cubicBezTo>
                  <a:cubicBezTo>
                    <a:pt x="86" y="81"/>
                    <a:pt x="88" y="87"/>
                    <a:pt x="90" y="93"/>
                  </a:cubicBezTo>
                  <a:cubicBezTo>
                    <a:pt x="92" y="98"/>
                    <a:pt x="94" y="103"/>
                    <a:pt x="96" y="108"/>
                  </a:cubicBezTo>
                  <a:cubicBezTo>
                    <a:pt x="97" y="109"/>
                    <a:pt x="97" y="109"/>
                    <a:pt x="98" y="110"/>
                  </a:cubicBezTo>
                  <a:cubicBezTo>
                    <a:pt x="99" y="119"/>
                    <a:pt x="101" y="127"/>
                    <a:pt x="103" y="135"/>
                  </a:cubicBezTo>
                  <a:cubicBezTo>
                    <a:pt x="105" y="144"/>
                    <a:pt x="107" y="152"/>
                    <a:pt x="108" y="161"/>
                  </a:cubicBezTo>
                  <a:cubicBezTo>
                    <a:pt x="110" y="175"/>
                    <a:pt x="111" y="190"/>
                    <a:pt x="113" y="204"/>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8" name="Freeform 1328"/>
            <p:cNvSpPr>
              <a:spLocks/>
            </p:cNvSpPr>
            <p:nvPr/>
          </p:nvSpPr>
          <p:spPr bwMode="auto">
            <a:xfrm>
              <a:off x="-908050" y="5788025"/>
              <a:ext cx="66675" cy="228600"/>
            </a:xfrm>
            <a:custGeom>
              <a:avLst/>
              <a:gdLst>
                <a:gd name="T0" fmla="*/ 56 w 93"/>
                <a:gd name="T1" fmla="*/ 153 h 314"/>
                <a:gd name="T2" fmla="*/ 56 w 93"/>
                <a:gd name="T3" fmla="*/ 141 h 314"/>
                <a:gd name="T4" fmla="*/ 50 w 93"/>
                <a:gd name="T5" fmla="*/ 100 h 314"/>
                <a:gd name="T6" fmla="*/ 39 w 93"/>
                <a:gd name="T7" fmla="*/ 75 h 314"/>
                <a:gd name="T8" fmla="*/ 18 w 93"/>
                <a:gd name="T9" fmla="*/ 39 h 314"/>
                <a:gd name="T10" fmla="*/ 6 w 93"/>
                <a:gd name="T11" fmla="*/ 22 h 314"/>
                <a:gd name="T12" fmla="*/ 15 w 93"/>
                <a:gd name="T13" fmla="*/ 2 h 314"/>
                <a:gd name="T14" fmla="*/ 36 w 93"/>
                <a:gd name="T15" fmla="*/ 10 h 314"/>
                <a:gd name="T16" fmla="*/ 46 w 93"/>
                <a:gd name="T17" fmla="*/ 20 h 314"/>
                <a:gd name="T18" fmla="*/ 60 w 93"/>
                <a:gd name="T19" fmla="*/ 41 h 314"/>
                <a:gd name="T20" fmla="*/ 76 w 93"/>
                <a:gd name="T21" fmla="*/ 68 h 314"/>
                <a:gd name="T22" fmla="*/ 82 w 93"/>
                <a:gd name="T23" fmla="*/ 86 h 314"/>
                <a:gd name="T24" fmla="*/ 90 w 93"/>
                <a:gd name="T25" fmla="*/ 115 h 314"/>
                <a:gd name="T26" fmla="*/ 92 w 93"/>
                <a:gd name="T27" fmla="*/ 134 h 314"/>
                <a:gd name="T28" fmla="*/ 90 w 93"/>
                <a:gd name="T29" fmla="*/ 185 h 314"/>
                <a:gd name="T30" fmla="*/ 78 w 93"/>
                <a:gd name="T31" fmla="*/ 227 h 314"/>
                <a:gd name="T32" fmla="*/ 69 w 93"/>
                <a:gd name="T33" fmla="*/ 253 h 314"/>
                <a:gd name="T34" fmla="*/ 52 w 93"/>
                <a:gd name="T35" fmla="*/ 278 h 314"/>
                <a:gd name="T36" fmla="*/ 31 w 93"/>
                <a:gd name="T37" fmla="*/ 302 h 314"/>
                <a:gd name="T38" fmla="*/ 17 w 93"/>
                <a:gd name="T39" fmla="*/ 312 h 314"/>
                <a:gd name="T40" fmla="*/ 1 w 93"/>
                <a:gd name="T41" fmla="*/ 300 h 314"/>
                <a:gd name="T42" fmla="*/ 12 w 93"/>
                <a:gd name="T43" fmla="*/ 275 h 314"/>
                <a:gd name="T44" fmla="*/ 29 w 93"/>
                <a:gd name="T45" fmla="*/ 250 h 314"/>
                <a:gd name="T46" fmla="*/ 45 w 93"/>
                <a:gd name="T47" fmla="*/ 220 h 314"/>
                <a:gd name="T48" fmla="*/ 51 w 93"/>
                <a:gd name="T49" fmla="*/ 201 h 314"/>
                <a:gd name="T50" fmla="*/ 56 w 93"/>
                <a:gd name="T51" fmla="*/ 15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314">
                  <a:moveTo>
                    <a:pt x="56" y="153"/>
                  </a:moveTo>
                  <a:cubicBezTo>
                    <a:pt x="56" y="149"/>
                    <a:pt x="56" y="145"/>
                    <a:pt x="56" y="141"/>
                  </a:cubicBezTo>
                  <a:cubicBezTo>
                    <a:pt x="59" y="127"/>
                    <a:pt x="53" y="113"/>
                    <a:pt x="50" y="100"/>
                  </a:cubicBezTo>
                  <a:cubicBezTo>
                    <a:pt x="48" y="91"/>
                    <a:pt x="41" y="84"/>
                    <a:pt x="39" y="75"/>
                  </a:cubicBezTo>
                  <a:cubicBezTo>
                    <a:pt x="35" y="61"/>
                    <a:pt x="24" y="52"/>
                    <a:pt x="18" y="39"/>
                  </a:cubicBezTo>
                  <a:cubicBezTo>
                    <a:pt x="15" y="33"/>
                    <a:pt x="10" y="28"/>
                    <a:pt x="6" y="22"/>
                  </a:cubicBezTo>
                  <a:cubicBezTo>
                    <a:pt x="2" y="16"/>
                    <a:pt x="8" y="4"/>
                    <a:pt x="15" y="2"/>
                  </a:cubicBezTo>
                  <a:cubicBezTo>
                    <a:pt x="23" y="0"/>
                    <a:pt x="31" y="3"/>
                    <a:pt x="36" y="10"/>
                  </a:cubicBezTo>
                  <a:cubicBezTo>
                    <a:pt x="39" y="14"/>
                    <a:pt x="42" y="17"/>
                    <a:pt x="46" y="20"/>
                  </a:cubicBezTo>
                  <a:cubicBezTo>
                    <a:pt x="53" y="26"/>
                    <a:pt x="56" y="33"/>
                    <a:pt x="60" y="41"/>
                  </a:cubicBezTo>
                  <a:cubicBezTo>
                    <a:pt x="66" y="50"/>
                    <a:pt x="71" y="59"/>
                    <a:pt x="76" y="68"/>
                  </a:cubicBezTo>
                  <a:cubicBezTo>
                    <a:pt x="79" y="74"/>
                    <a:pt x="80" y="80"/>
                    <a:pt x="82" y="86"/>
                  </a:cubicBezTo>
                  <a:cubicBezTo>
                    <a:pt x="85" y="96"/>
                    <a:pt x="88" y="105"/>
                    <a:pt x="90" y="115"/>
                  </a:cubicBezTo>
                  <a:cubicBezTo>
                    <a:pt x="92" y="121"/>
                    <a:pt x="92" y="128"/>
                    <a:pt x="92" y="134"/>
                  </a:cubicBezTo>
                  <a:cubicBezTo>
                    <a:pt x="92" y="151"/>
                    <a:pt x="93" y="168"/>
                    <a:pt x="90" y="185"/>
                  </a:cubicBezTo>
                  <a:cubicBezTo>
                    <a:pt x="88" y="199"/>
                    <a:pt x="83" y="213"/>
                    <a:pt x="78" y="227"/>
                  </a:cubicBezTo>
                  <a:cubicBezTo>
                    <a:pt x="76" y="236"/>
                    <a:pt x="73" y="245"/>
                    <a:pt x="69" y="253"/>
                  </a:cubicBezTo>
                  <a:cubicBezTo>
                    <a:pt x="64" y="262"/>
                    <a:pt x="56" y="269"/>
                    <a:pt x="52" y="278"/>
                  </a:cubicBezTo>
                  <a:cubicBezTo>
                    <a:pt x="47" y="288"/>
                    <a:pt x="39" y="294"/>
                    <a:pt x="31" y="302"/>
                  </a:cubicBezTo>
                  <a:cubicBezTo>
                    <a:pt x="27" y="306"/>
                    <a:pt x="22" y="309"/>
                    <a:pt x="17" y="312"/>
                  </a:cubicBezTo>
                  <a:cubicBezTo>
                    <a:pt x="13" y="314"/>
                    <a:pt x="2" y="305"/>
                    <a:pt x="1" y="300"/>
                  </a:cubicBezTo>
                  <a:cubicBezTo>
                    <a:pt x="0" y="290"/>
                    <a:pt x="6" y="282"/>
                    <a:pt x="12" y="275"/>
                  </a:cubicBezTo>
                  <a:cubicBezTo>
                    <a:pt x="18" y="267"/>
                    <a:pt x="23" y="258"/>
                    <a:pt x="29" y="250"/>
                  </a:cubicBezTo>
                  <a:cubicBezTo>
                    <a:pt x="34" y="240"/>
                    <a:pt x="40" y="230"/>
                    <a:pt x="45" y="220"/>
                  </a:cubicBezTo>
                  <a:cubicBezTo>
                    <a:pt x="48" y="214"/>
                    <a:pt x="49" y="207"/>
                    <a:pt x="51" y="201"/>
                  </a:cubicBezTo>
                  <a:cubicBezTo>
                    <a:pt x="58" y="186"/>
                    <a:pt x="56" y="169"/>
                    <a:pt x="56" y="153"/>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49" name="Freeform 1329"/>
            <p:cNvSpPr>
              <a:spLocks/>
            </p:cNvSpPr>
            <p:nvPr/>
          </p:nvSpPr>
          <p:spPr bwMode="auto">
            <a:xfrm>
              <a:off x="-1185863" y="5786438"/>
              <a:ext cx="68263" cy="225425"/>
            </a:xfrm>
            <a:custGeom>
              <a:avLst/>
              <a:gdLst>
                <a:gd name="T0" fmla="*/ 87 w 95"/>
                <a:gd name="T1" fmla="*/ 20 h 311"/>
                <a:gd name="T2" fmla="*/ 78 w 95"/>
                <a:gd name="T3" fmla="*/ 40 h 311"/>
                <a:gd name="T4" fmla="*/ 59 w 95"/>
                <a:gd name="T5" fmla="*/ 69 h 311"/>
                <a:gd name="T6" fmla="*/ 41 w 95"/>
                <a:gd name="T7" fmla="*/ 110 h 311"/>
                <a:gd name="T8" fmla="*/ 40 w 95"/>
                <a:gd name="T9" fmla="*/ 122 h 311"/>
                <a:gd name="T10" fmla="*/ 37 w 95"/>
                <a:gd name="T11" fmla="*/ 177 h 311"/>
                <a:gd name="T12" fmla="*/ 46 w 95"/>
                <a:gd name="T13" fmla="*/ 215 h 311"/>
                <a:gd name="T14" fmla="*/ 68 w 95"/>
                <a:gd name="T15" fmla="*/ 255 h 311"/>
                <a:gd name="T16" fmla="*/ 90 w 95"/>
                <a:gd name="T17" fmla="*/ 286 h 311"/>
                <a:gd name="T18" fmla="*/ 95 w 95"/>
                <a:gd name="T19" fmla="*/ 299 h 311"/>
                <a:gd name="T20" fmla="*/ 90 w 95"/>
                <a:gd name="T21" fmla="*/ 309 h 311"/>
                <a:gd name="T22" fmla="*/ 70 w 95"/>
                <a:gd name="T23" fmla="*/ 310 h 311"/>
                <a:gd name="T24" fmla="*/ 61 w 95"/>
                <a:gd name="T25" fmla="*/ 303 h 311"/>
                <a:gd name="T26" fmla="*/ 36 w 95"/>
                <a:gd name="T27" fmla="*/ 271 h 311"/>
                <a:gd name="T28" fmla="*/ 20 w 95"/>
                <a:gd name="T29" fmla="*/ 245 h 311"/>
                <a:gd name="T30" fmla="*/ 14 w 95"/>
                <a:gd name="T31" fmla="*/ 228 h 311"/>
                <a:gd name="T32" fmla="*/ 4 w 95"/>
                <a:gd name="T33" fmla="*/ 177 h 311"/>
                <a:gd name="T34" fmla="*/ 1 w 95"/>
                <a:gd name="T35" fmla="*/ 149 h 311"/>
                <a:gd name="T36" fmla="*/ 6 w 95"/>
                <a:gd name="T37" fmla="*/ 108 h 311"/>
                <a:gd name="T38" fmla="*/ 15 w 95"/>
                <a:gd name="T39" fmla="*/ 77 h 311"/>
                <a:gd name="T40" fmla="*/ 22 w 95"/>
                <a:gd name="T41" fmla="*/ 64 h 311"/>
                <a:gd name="T42" fmla="*/ 28 w 95"/>
                <a:gd name="T43" fmla="*/ 52 h 311"/>
                <a:gd name="T44" fmla="*/ 43 w 95"/>
                <a:gd name="T45" fmla="*/ 28 h 311"/>
                <a:gd name="T46" fmla="*/ 56 w 95"/>
                <a:gd name="T47" fmla="*/ 12 h 311"/>
                <a:gd name="T48" fmla="*/ 69 w 95"/>
                <a:gd name="T49" fmla="*/ 4 h 311"/>
                <a:gd name="T50" fmla="*/ 87 w 95"/>
                <a:gd name="T51" fmla="*/ 2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 h="311">
                  <a:moveTo>
                    <a:pt x="87" y="20"/>
                  </a:moveTo>
                  <a:cubicBezTo>
                    <a:pt x="88" y="28"/>
                    <a:pt x="83" y="34"/>
                    <a:pt x="78" y="40"/>
                  </a:cubicBezTo>
                  <a:cubicBezTo>
                    <a:pt x="71" y="49"/>
                    <a:pt x="63" y="58"/>
                    <a:pt x="59" y="69"/>
                  </a:cubicBezTo>
                  <a:cubicBezTo>
                    <a:pt x="53" y="83"/>
                    <a:pt x="47" y="96"/>
                    <a:pt x="41" y="110"/>
                  </a:cubicBezTo>
                  <a:cubicBezTo>
                    <a:pt x="40" y="113"/>
                    <a:pt x="42" y="118"/>
                    <a:pt x="40" y="122"/>
                  </a:cubicBezTo>
                  <a:cubicBezTo>
                    <a:pt x="32" y="140"/>
                    <a:pt x="37" y="159"/>
                    <a:pt x="37" y="177"/>
                  </a:cubicBezTo>
                  <a:cubicBezTo>
                    <a:pt x="37" y="190"/>
                    <a:pt x="42" y="203"/>
                    <a:pt x="46" y="215"/>
                  </a:cubicBezTo>
                  <a:cubicBezTo>
                    <a:pt x="52" y="229"/>
                    <a:pt x="58" y="243"/>
                    <a:pt x="68" y="255"/>
                  </a:cubicBezTo>
                  <a:cubicBezTo>
                    <a:pt x="76" y="265"/>
                    <a:pt x="83" y="275"/>
                    <a:pt x="90" y="286"/>
                  </a:cubicBezTo>
                  <a:cubicBezTo>
                    <a:pt x="93" y="290"/>
                    <a:pt x="95" y="294"/>
                    <a:pt x="95" y="299"/>
                  </a:cubicBezTo>
                  <a:cubicBezTo>
                    <a:pt x="95" y="302"/>
                    <a:pt x="93" y="309"/>
                    <a:pt x="90" y="309"/>
                  </a:cubicBezTo>
                  <a:cubicBezTo>
                    <a:pt x="84" y="311"/>
                    <a:pt x="77" y="311"/>
                    <a:pt x="70" y="310"/>
                  </a:cubicBezTo>
                  <a:cubicBezTo>
                    <a:pt x="67" y="310"/>
                    <a:pt x="64" y="306"/>
                    <a:pt x="61" y="303"/>
                  </a:cubicBezTo>
                  <a:cubicBezTo>
                    <a:pt x="52" y="293"/>
                    <a:pt x="42" y="283"/>
                    <a:pt x="36" y="271"/>
                  </a:cubicBezTo>
                  <a:cubicBezTo>
                    <a:pt x="31" y="262"/>
                    <a:pt x="25" y="254"/>
                    <a:pt x="20" y="245"/>
                  </a:cubicBezTo>
                  <a:cubicBezTo>
                    <a:pt x="17" y="240"/>
                    <a:pt x="15" y="234"/>
                    <a:pt x="14" y="228"/>
                  </a:cubicBezTo>
                  <a:cubicBezTo>
                    <a:pt x="9" y="212"/>
                    <a:pt x="4" y="195"/>
                    <a:pt x="4" y="177"/>
                  </a:cubicBezTo>
                  <a:cubicBezTo>
                    <a:pt x="5" y="168"/>
                    <a:pt x="0" y="159"/>
                    <a:pt x="1" y="149"/>
                  </a:cubicBezTo>
                  <a:cubicBezTo>
                    <a:pt x="1" y="136"/>
                    <a:pt x="4" y="122"/>
                    <a:pt x="6" y="108"/>
                  </a:cubicBezTo>
                  <a:cubicBezTo>
                    <a:pt x="8" y="98"/>
                    <a:pt x="12" y="87"/>
                    <a:pt x="15" y="77"/>
                  </a:cubicBezTo>
                  <a:cubicBezTo>
                    <a:pt x="17" y="72"/>
                    <a:pt x="20" y="68"/>
                    <a:pt x="22" y="64"/>
                  </a:cubicBezTo>
                  <a:cubicBezTo>
                    <a:pt x="24" y="60"/>
                    <a:pt x="26" y="56"/>
                    <a:pt x="28" y="52"/>
                  </a:cubicBezTo>
                  <a:cubicBezTo>
                    <a:pt x="33" y="44"/>
                    <a:pt x="38" y="36"/>
                    <a:pt x="43" y="28"/>
                  </a:cubicBezTo>
                  <a:cubicBezTo>
                    <a:pt x="47" y="22"/>
                    <a:pt x="52" y="17"/>
                    <a:pt x="56" y="12"/>
                  </a:cubicBezTo>
                  <a:cubicBezTo>
                    <a:pt x="60" y="9"/>
                    <a:pt x="64" y="6"/>
                    <a:pt x="69" y="4"/>
                  </a:cubicBezTo>
                  <a:cubicBezTo>
                    <a:pt x="79" y="0"/>
                    <a:pt x="87" y="7"/>
                    <a:pt x="87" y="2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0" name="Freeform 1330"/>
            <p:cNvSpPr>
              <a:spLocks/>
            </p:cNvSpPr>
            <p:nvPr/>
          </p:nvSpPr>
          <p:spPr bwMode="auto">
            <a:xfrm>
              <a:off x="-1139825" y="5818188"/>
              <a:ext cx="53975" cy="165100"/>
            </a:xfrm>
            <a:custGeom>
              <a:avLst/>
              <a:gdLst>
                <a:gd name="T0" fmla="*/ 1 w 74"/>
                <a:gd name="T1" fmla="*/ 109 h 227"/>
                <a:gd name="T2" fmla="*/ 1 w 74"/>
                <a:gd name="T3" fmla="*/ 79 h 227"/>
                <a:gd name="T4" fmla="*/ 9 w 74"/>
                <a:gd name="T5" fmla="*/ 57 h 227"/>
                <a:gd name="T6" fmla="*/ 18 w 74"/>
                <a:gd name="T7" fmla="*/ 36 h 227"/>
                <a:gd name="T8" fmla="*/ 36 w 74"/>
                <a:gd name="T9" fmla="*/ 9 h 227"/>
                <a:gd name="T10" fmla="*/ 55 w 74"/>
                <a:gd name="T11" fmla="*/ 1 h 227"/>
                <a:gd name="T12" fmla="*/ 66 w 74"/>
                <a:gd name="T13" fmla="*/ 26 h 227"/>
                <a:gd name="T14" fmla="*/ 51 w 74"/>
                <a:gd name="T15" fmla="*/ 46 h 227"/>
                <a:gd name="T16" fmla="*/ 41 w 74"/>
                <a:gd name="T17" fmla="*/ 70 h 227"/>
                <a:gd name="T18" fmla="*/ 35 w 74"/>
                <a:gd name="T19" fmla="*/ 101 h 227"/>
                <a:gd name="T20" fmla="*/ 37 w 74"/>
                <a:gd name="T21" fmla="*/ 133 h 227"/>
                <a:gd name="T22" fmla="*/ 42 w 74"/>
                <a:gd name="T23" fmla="*/ 154 h 227"/>
                <a:gd name="T24" fmla="*/ 57 w 74"/>
                <a:gd name="T25" fmla="*/ 181 h 227"/>
                <a:gd name="T26" fmla="*/ 72 w 74"/>
                <a:gd name="T27" fmla="*/ 203 h 227"/>
                <a:gd name="T28" fmla="*/ 71 w 74"/>
                <a:gd name="T29" fmla="*/ 219 h 227"/>
                <a:gd name="T30" fmla="*/ 50 w 74"/>
                <a:gd name="T31" fmla="*/ 223 h 227"/>
                <a:gd name="T32" fmla="*/ 28 w 74"/>
                <a:gd name="T33" fmla="*/ 199 h 227"/>
                <a:gd name="T34" fmla="*/ 16 w 74"/>
                <a:gd name="T35" fmla="*/ 183 h 227"/>
                <a:gd name="T36" fmla="*/ 10 w 74"/>
                <a:gd name="T37" fmla="*/ 165 h 227"/>
                <a:gd name="T38" fmla="*/ 2 w 74"/>
                <a:gd name="T39" fmla="*/ 145 h 227"/>
                <a:gd name="T40" fmla="*/ 1 w 74"/>
                <a:gd name="T41" fmla="*/ 141 h 227"/>
                <a:gd name="T42" fmla="*/ 1 w 74"/>
                <a:gd name="T43" fmla="*/ 10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227">
                  <a:moveTo>
                    <a:pt x="1" y="109"/>
                  </a:moveTo>
                  <a:cubicBezTo>
                    <a:pt x="1" y="99"/>
                    <a:pt x="0" y="89"/>
                    <a:pt x="1" y="79"/>
                  </a:cubicBezTo>
                  <a:cubicBezTo>
                    <a:pt x="2" y="71"/>
                    <a:pt x="6" y="64"/>
                    <a:pt x="9" y="57"/>
                  </a:cubicBezTo>
                  <a:cubicBezTo>
                    <a:pt x="12" y="50"/>
                    <a:pt x="15" y="43"/>
                    <a:pt x="18" y="36"/>
                  </a:cubicBezTo>
                  <a:cubicBezTo>
                    <a:pt x="22" y="26"/>
                    <a:pt x="29" y="18"/>
                    <a:pt x="36" y="9"/>
                  </a:cubicBezTo>
                  <a:cubicBezTo>
                    <a:pt x="42" y="3"/>
                    <a:pt x="47" y="0"/>
                    <a:pt x="55" y="1"/>
                  </a:cubicBezTo>
                  <a:cubicBezTo>
                    <a:pt x="65" y="3"/>
                    <a:pt x="73" y="16"/>
                    <a:pt x="66" y="26"/>
                  </a:cubicBezTo>
                  <a:cubicBezTo>
                    <a:pt x="62" y="32"/>
                    <a:pt x="56" y="39"/>
                    <a:pt x="51" y="46"/>
                  </a:cubicBezTo>
                  <a:cubicBezTo>
                    <a:pt x="47" y="54"/>
                    <a:pt x="45" y="62"/>
                    <a:pt x="41" y="70"/>
                  </a:cubicBezTo>
                  <a:cubicBezTo>
                    <a:pt x="37" y="80"/>
                    <a:pt x="39" y="92"/>
                    <a:pt x="35" y="101"/>
                  </a:cubicBezTo>
                  <a:cubicBezTo>
                    <a:pt x="30" y="113"/>
                    <a:pt x="37" y="123"/>
                    <a:pt x="37" y="133"/>
                  </a:cubicBezTo>
                  <a:cubicBezTo>
                    <a:pt x="36" y="140"/>
                    <a:pt x="39" y="148"/>
                    <a:pt x="42" y="154"/>
                  </a:cubicBezTo>
                  <a:cubicBezTo>
                    <a:pt x="46" y="164"/>
                    <a:pt x="52" y="172"/>
                    <a:pt x="57" y="181"/>
                  </a:cubicBezTo>
                  <a:cubicBezTo>
                    <a:pt x="62" y="189"/>
                    <a:pt x="68" y="195"/>
                    <a:pt x="72" y="203"/>
                  </a:cubicBezTo>
                  <a:cubicBezTo>
                    <a:pt x="74" y="207"/>
                    <a:pt x="74" y="215"/>
                    <a:pt x="71" y="219"/>
                  </a:cubicBezTo>
                  <a:cubicBezTo>
                    <a:pt x="67" y="226"/>
                    <a:pt x="56" y="227"/>
                    <a:pt x="50" y="223"/>
                  </a:cubicBezTo>
                  <a:cubicBezTo>
                    <a:pt x="41" y="217"/>
                    <a:pt x="34" y="209"/>
                    <a:pt x="28" y="199"/>
                  </a:cubicBezTo>
                  <a:cubicBezTo>
                    <a:pt x="25" y="194"/>
                    <a:pt x="20" y="189"/>
                    <a:pt x="16" y="183"/>
                  </a:cubicBezTo>
                  <a:cubicBezTo>
                    <a:pt x="13" y="177"/>
                    <a:pt x="13" y="170"/>
                    <a:pt x="10" y="165"/>
                  </a:cubicBezTo>
                  <a:cubicBezTo>
                    <a:pt x="5" y="159"/>
                    <a:pt x="8" y="150"/>
                    <a:pt x="2" y="145"/>
                  </a:cubicBezTo>
                  <a:cubicBezTo>
                    <a:pt x="1" y="144"/>
                    <a:pt x="1" y="142"/>
                    <a:pt x="1" y="141"/>
                  </a:cubicBezTo>
                  <a:cubicBezTo>
                    <a:pt x="1" y="130"/>
                    <a:pt x="1" y="120"/>
                    <a:pt x="1" y="109"/>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1" name="Freeform 1331"/>
            <p:cNvSpPr>
              <a:spLocks/>
            </p:cNvSpPr>
            <p:nvPr/>
          </p:nvSpPr>
          <p:spPr bwMode="auto">
            <a:xfrm>
              <a:off x="-941388" y="5816600"/>
              <a:ext cx="58738" cy="171450"/>
            </a:xfrm>
            <a:custGeom>
              <a:avLst/>
              <a:gdLst>
                <a:gd name="T0" fmla="*/ 77 w 80"/>
                <a:gd name="T1" fmla="*/ 118 h 235"/>
                <a:gd name="T2" fmla="*/ 73 w 80"/>
                <a:gd name="T3" fmla="*/ 137 h 235"/>
                <a:gd name="T4" fmla="*/ 72 w 80"/>
                <a:gd name="T5" fmla="*/ 143 h 235"/>
                <a:gd name="T6" fmla="*/ 64 w 80"/>
                <a:gd name="T7" fmla="*/ 172 h 235"/>
                <a:gd name="T8" fmla="*/ 52 w 80"/>
                <a:gd name="T9" fmla="*/ 197 h 235"/>
                <a:gd name="T10" fmla="*/ 33 w 80"/>
                <a:gd name="T11" fmla="*/ 219 h 235"/>
                <a:gd name="T12" fmla="*/ 27 w 80"/>
                <a:gd name="T13" fmla="*/ 224 h 235"/>
                <a:gd name="T14" fmla="*/ 1 w 80"/>
                <a:gd name="T15" fmla="*/ 214 h 235"/>
                <a:gd name="T16" fmla="*/ 5 w 80"/>
                <a:gd name="T17" fmla="*/ 205 h 235"/>
                <a:gd name="T18" fmla="*/ 13 w 80"/>
                <a:gd name="T19" fmla="*/ 193 h 235"/>
                <a:gd name="T20" fmla="*/ 26 w 80"/>
                <a:gd name="T21" fmla="*/ 170 h 235"/>
                <a:gd name="T22" fmla="*/ 35 w 80"/>
                <a:gd name="T23" fmla="*/ 152 h 235"/>
                <a:gd name="T24" fmla="*/ 37 w 80"/>
                <a:gd name="T25" fmla="*/ 143 h 235"/>
                <a:gd name="T26" fmla="*/ 40 w 80"/>
                <a:gd name="T27" fmla="*/ 94 h 235"/>
                <a:gd name="T28" fmla="*/ 33 w 80"/>
                <a:gd name="T29" fmla="*/ 70 h 235"/>
                <a:gd name="T30" fmla="*/ 27 w 80"/>
                <a:gd name="T31" fmla="*/ 56 h 235"/>
                <a:gd name="T32" fmla="*/ 16 w 80"/>
                <a:gd name="T33" fmla="*/ 39 h 235"/>
                <a:gd name="T34" fmla="*/ 8 w 80"/>
                <a:gd name="T35" fmla="*/ 18 h 235"/>
                <a:gd name="T36" fmla="*/ 18 w 80"/>
                <a:gd name="T37" fmla="*/ 4 h 235"/>
                <a:gd name="T38" fmla="*/ 35 w 80"/>
                <a:gd name="T39" fmla="*/ 9 h 235"/>
                <a:gd name="T40" fmla="*/ 51 w 80"/>
                <a:gd name="T41" fmla="*/ 27 h 235"/>
                <a:gd name="T42" fmla="*/ 69 w 80"/>
                <a:gd name="T43" fmla="*/ 66 h 235"/>
                <a:gd name="T44" fmla="*/ 76 w 80"/>
                <a:gd name="T45" fmla="*/ 101 h 235"/>
                <a:gd name="T46" fmla="*/ 77 w 80"/>
                <a:gd name="T47"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235">
                  <a:moveTo>
                    <a:pt x="77" y="118"/>
                  </a:moveTo>
                  <a:cubicBezTo>
                    <a:pt x="75" y="124"/>
                    <a:pt x="80" y="132"/>
                    <a:pt x="73" y="137"/>
                  </a:cubicBezTo>
                  <a:cubicBezTo>
                    <a:pt x="72" y="138"/>
                    <a:pt x="72" y="141"/>
                    <a:pt x="72" y="143"/>
                  </a:cubicBezTo>
                  <a:cubicBezTo>
                    <a:pt x="72" y="153"/>
                    <a:pt x="69" y="163"/>
                    <a:pt x="64" y="172"/>
                  </a:cubicBezTo>
                  <a:cubicBezTo>
                    <a:pt x="60" y="180"/>
                    <a:pt x="57" y="189"/>
                    <a:pt x="52" y="197"/>
                  </a:cubicBezTo>
                  <a:cubicBezTo>
                    <a:pt x="47" y="205"/>
                    <a:pt x="40" y="212"/>
                    <a:pt x="33" y="219"/>
                  </a:cubicBezTo>
                  <a:cubicBezTo>
                    <a:pt x="32" y="221"/>
                    <a:pt x="29" y="222"/>
                    <a:pt x="27" y="224"/>
                  </a:cubicBezTo>
                  <a:cubicBezTo>
                    <a:pt x="17" y="235"/>
                    <a:pt x="5" y="226"/>
                    <a:pt x="1" y="214"/>
                  </a:cubicBezTo>
                  <a:cubicBezTo>
                    <a:pt x="0" y="212"/>
                    <a:pt x="3" y="208"/>
                    <a:pt x="5" y="205"/>
                  </a:cubicBezTo>
                  <a:cubicBezTo>
                    <a:pt x="7" y="200"/>
                    <a:pt x="10" y="197"/>
                    <a:pt x="13" y="193"/>
                  </a:cubicBezTo>
                  <a:cubicBezTo>
                    <a:pt x="17" y="185"/>
                    <a:pt x="22" y="177"/>
                    <a:pt x="26" y="170"/>
                  </a:cubicBezTo>
                  <a:cubicBezTo>
                    <a:pt x="30" y="164"/>
                    <a:pt x="33" y="158"/>
                    <a:pt x="35" y="152"/>
                  </a:cubicBezTo>
                  <a:cubicBezTo>
                    <a:pt x="36" y="149"/>
                    <a:pt x="35" y="145"/>
                    <a:pt x="37" y="143"/>
                  </a:cubicBezTo>
                  <a:cubicBezTo>
                    <a:pt x="43" y="127"/>
                    <a:pt x="41" y="110"/>
                    <a:pt x="40" y="94"/>
                  </a:cubicBezTo>
                  <a:cubicBezTo>
                    <a:pt x="39" y="87"/>
                    <a:pt x="39" y="77"/>
                    <a:pt x="33" y="70"/>
                  </a:cubicBezTo>
                  <a:cubicBezTo>
                    <a:pt x="30" y="66"/>
                    <a:pt x="30" y="60"/>
                    <a:pt x="27" y="56"/>
                  </a:cubicBezTo>
                  <a:cubicBezTo>
                    <a:pt x="24" y="50"/>
                    <a:pt x="20" y="44"/>
                    <a:pt x="16" y="39"/>
                  </a:cubicBezTo>
                  <a:cubicBezTo>
                    <a:pt x="12" y="32"/>
                    <a:pt x="9" y="26"/>
                    <a:pt x="8" y="18"/>
                  </a:cubicBezTo>
                  <a:cubicBezTo>
                    <a:pt x="8" y="10"/>
                    <a:pt x="13" y="7"/>
                    <a:pt x="18" y="4"/>
                  </a:cubicBezTo>
                  <a:cubicBezTo>
                    <a:pt x="24" y="0"/>
                    <a:pt x="31" y="5"/>
                    <a:pt x="35" y="9"/>
                  </a:cubicBezTo>
                  <a:cubicBezTo>
                    <a:pt x="41" y="14"/>
                    <a:pt x="47" y="20"/>
                    <a:pt x="51" y="27"/>
                  </a:cubicBezTo>
                  <a:cubicBezTo>
                    <a:pt x="58" y="40"/>
                    <a:pt x="64" y="52"/>
                    <a:pt x="69" y="66"/>
                  </a:cubicBezTo>
                  <a:cubicBezTo>
                    <a:pt x="72" y="77"/>
                    <a:pt x="71" y="89"/>
                    <a:pt x="76" y="101"/>
                  </a:cubicBezTo>
                  <a:cubicBezTo>
                    <a:pt x="77" y="106"/>
                    <a:pt x="77" y="112"/>
                    <a:pt x="77" y="118"/>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2" name="Freeform 1332"/>
            <p:cNvSpPr>
              <a:spLocks/>
            </p:cNvSpPr>
            <p:nvPr/>
          </p:nvSpPr>
          <p:spPr bwMode="auto">
            <a:xfrm>
              <a:off x="-555625" y="6249988"/>
              <a:ext cx="147638" cy="58737"/>
            </a:xfrm>
            <a:custGeom>
              <a:avLst/>
              <a:gdLst>
                <a:gd name="T0" fmla="*/ 0 w 201"/>
                <a:gd name="T1" fmla="*/ 3 h 80"/>
                <a:gd name="T2" fmla="*/ 27 w 201"/>
                <a:gd name="T3" fmla="*/ 5 h 80"/>
                <a:gd name="T4" fmla="*/ 41 w 201"/>
                <a:gd name="T5" fmla="*/ 7 h 80"/>
                <a:gd name="T6" fmla="*/ 72 w 201"/>
                <a:gd name="T7" fmla="*/ 12 h 80"/>
                <a:gd name="T8" fmla="*/ 96 w 201"/>
                <a:gd name="T9" fmla="*/ 17 h 80"/>
                <a:gd name="T10" fmla="*/ 116 w 201"/>
                <a:gd name="T11" fmla="*/ 21 h 80"/>
                <a:gd name="T12" fmla="*/ 141 w 201"/>
                <a:gd name="T13" fmla="*/ 29 h 80"/>
                <a:gd name="T14" fmla="*/ 156 w 201"/>
                <a:gd name="T15" fmla="*/ 33 h 80"/>
                <a:gd name="T16" fmla="*/ 190 w 201"/>
                <a:gd name="T17" fmla="*/ 59 h 80"/>
                <a:gd name="T18" fmla="*/ 200 w 201"/>
                <a:gd name="T19" fmla="*/ 74 h 80"/>
                <a:gd name="T20" fmla="*/ 201 w 201"/>
                <a:gd name="T21" fmla="*/ 80 h 80"/>
                <a:gd name="T22" fmla="*/ 183 w 201"/>
                <a:gd name="T23" fmla="*/ 78 h 80"/>
                <a:gd name="T24" fmla="*/ 141 w 201"/>
                <a:gd name="T25" fmla="*/ 70 h 80"/>
                <a:gd name="T26" fmla="*/ 106 w 201"/>
                <a:gd name="T27" fmla="*/ 64 h 80"/>
                <a:gd name="T28" fmla="*/ 79 w 201"/>
                <a:gd name="T29" fmla="*/ 57 h 80"/>
                <a:gd name="T30" fmla="*/ 76 w 201"/>
                <a:gd name="T31" fmla="*/ 56 h 80"/>
                <a:gd name="T32" fmla="*/ 50 w 201"/>
                <a:gd name="T33" fmla="*/ 51 h 80"/>
                <a:gd name="T34" fmla="*/ 32 w 201"/>
                <a:gd name="T35" fmla="*/ 40 h 80"/>
                <a:gd name="T36" fmla="*/ 23 w 201"/>
                <a:gd name="T37" fmla="*/ 33 h 80"/>
                <a:gd name="T38" fmla="*/ 3 w 201"/>
                <a:gd name="T39" fmla="*/ 5 h 80"/>
                <a:gd name="T40" fmla="*/ 0 w 201"/>
                <a:gd name="T41"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80">
                  <a:moveTo>
                    <a:pt x="0" y="3"/>
                  </a:moveTo>
                  <a:cubicBezTo>
                    <a:pt x="9" y="3"/>
                    <a:pt x="18" y="0"/>
                    <a:pt x="27" y="5"/>
                  </a:cubicBezTo>
                  <a:cubicBezTo>
                    <a:pt x="30" y="8"/>
                    <a:pt x="36" y="6"/>
                    <a:pt x="41" y="7"/>
                  </a:cubicBezTo>
                  <a:cubicBezTo>
                    <a:pt x="51" y="8"/>
                    <a:pt x="61" y="10"/>
                    <a:pt x="72" y="12"/>
                  </a:cubicBezTo>
                  <a:cubicBezTo>
                    <a:pt x="80" y="13"/>
                    <a:pt x="89" y="13"/>
                    <a:pt x="96" y="17"/>
                  </a:cubicBezTo>
                  <a:cubicBezTo>
                    <a:pt x="103" y="20"/>
                    <a:pt x="109" y="19"/>
                    <a:pt x="116" y="21"/>
                  </a:cubicBezTo>
                  <a:cubicBezTo>
                    <a:pt x="124" y="23"/>
                    <a:pt x="133" y="26"/>
                    <a:pt x="141" y="29"/>
                  </a:cubicBezTo>
                  <a:cubicBezTo>
                    <a:pt x="146" y="30"/>
                    <a:pt x="151" y="32"/>
                    <a:pt x="156" y="33"/>
                  </a:cubicBezTo>
                  <a:cubicBezTo>
                    <a:pt x="170" y="37"/>
                    <a:pt x="180" y="48"/>
                    <a:pt x="190" y="59"/>
                  </a:cubicBezTo>
                  <a:cubicBezTo>
                    <a:pt x="194" y="63"/>
                    <a:pt x="197" y="69"/>
                    <a:pt x="200" y="74"/>
                  </a:cubicBezTo>
                  <a:cubicBezTo>
                    <a:pt x="201" y="76"/>
                    <a:pt x="201" y="79"/>
                    <a:pt x="201" y="80"/>
                  </a:cubicBezTo>
                  <a:cubicBezTo>
                    <a:pt x="194" y="80"/>
                    <a:pt x="188" y="79"/>
                    <a:pt x="183" y="78"/>
                  </a:cubicBezTo>
                  <a:cubicBezTo>
                    <a:pt x="169" y="76"/>
                    <a:pt x="155" y="72"/>
                    <a:pt x="141" y="70"/>
                  </a:cubicBezTo>
                  <a:cubicBezTo>
                    <a:pt x="129" y="68"/>
                    <a:pt x="116" y="69"/>
                    <a:pt x="106" y="64"/>
                  </a:cubicBezTo>
                  <a:cubicBezTo>
                    <a:pt x="97" y="60"/>
                    <a:pt x="87" y="63"/>
                    <a:pt x="79" y="57"/>
                  </a:cubicBezTo>
                  <a:cubicBezTo>
                    <a:pt x="78" y="56"/>
                    <a:pt x="77" y="56"/>
                    <a:pt x="76" y="56"/>
                  </a:cubicBezTo>
                  <a:cubicBezTo>
                    <a:pt x="67" y="55"/>
                    <a:pt x="58" y="54"/>
                    <a:pt x="50" y="51"/>
                  </a:cubicBezTo>
                  <a:cubicBezTo>
                    <a:pt x="44" y="49"/>
                    <a:pt x="38" y="44"/>
                    <a:pt x="32" y="40"/>
                  </a:cubicBezTo>
                  <a:cubicBezTo>
                    <a:pt x="29" y="38"/>
                    <a:pt x="25" y="36"/>
                    <a:pt x="23" y="33"/>
                  </a:cubicBezTo>
                  <a:cubicBezTo>
                    <a:pt x="16" y="24"/>
                    <a:pt x="6" y="17"/>
                    <a:pt x="3" y="5"/>
                  </a:cubicBezTo>
                  <a:cubicBezTo>
                    <a:pt x="2" y="4"/>
                    <a:pt x="1" y="4"/>
                    <a:pt x="0" y="3"/>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3" name="Freeform 1333"/>
            <p:cNvSpPr>
              <a:spLocks/>
            </p:cNvSpPr>
            <p:nvPr/>
          </p:nvSpPr>
          <p:spPr bwMode="auto">
            <a:xfrm>
              <a:off x="-1527175" y="6392863"/>
              <a:ext cx="26988" cy="46037"/>
            </a:xfrm>
            <a:custGeom>
              <a:avLst/>
              <a:gdLst>
                <a:gd name="T0" fmla="*/ 2 w 36"/>
                <a:gd name="T1" fmla="*/ 63 h 63"/>
                <a:gd name="T2" fmla="*/ 6 w 36"/>
                <a:gd name="T3" fmla="*/ 36 h 63"/>
                <a:gd name="T4" fmla="*/ 7 w 36"/>
                <a:gd name="T5" fmla="*/ 30 h 63"/>
                <a:gd name="T6" fmla="*/ 7 w 36"/>
                <a:gd name="T7" fmla="*/ 2 h 63"/>
                <a:gd name="T8" fmla="*/ 28 w 36"/>
                <a:gd name="T9" fmla="*/ 11 h 63"/>
                <a:gd name="T10" fmla="*/ 32 w 36"/>
                <a:gd name="T11" fmla="*/ 43 h 63"/>
                <a:gd name="T12" fmla="*/ 2 w 36"/>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6" h="63">
                  <a:moveTo>
                    <a:pt x="2" y="63"/>
                  </a:moveTo>
                  <a:cubicBezTo>
                    <a:pt x="3" y="54"/>
                    <a:pt x="0" y="44"/>
                    <a:pt x="6" y="36"/>
                  </a:cubicBezTo>
                  <a:cubicBezTo>
                    <a:pt x="7" y="35"/>
                    <a:pt x="7" y="32"/>
                    <a:pt x="7" y="30"/>
                  </a:cubicBezTo>
                  <a:cubicBezTo>
                    <a:pt x="7" y="21"/>
                    <a:pt x="7" y="11"/>
                    <a:pt x="7" y="2"/>
                  </a:cubicBezTo>
                  <a:cubicBezTo>
                    <a:pt x="15" y="0"/>
                    <a:pt x="23" y="5"/>
                    <a:pt x="28" y="11"/>
                  </a:cubicBezTo>
                  <a:cubicBezTo>
                    <a:pt x="36" y="21"/>
                    <a:pt x="36" y="32"/>
                    <a:pt x="32" y="43"/>
                  </a:cubicBezTo>
                  <a:cubicBezTo>
                    <a:pt x="27" y="55"/>
                    <a:pt x="17" y="62"/>
                    <a:pt x="2" y="63"/>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4" name="Freeform 1334"/>
            <p:cNvSpPr>
              <a:spLocks/>
            </p:cNvSpPr>
            <p:nvPr/>
          </p:nvSpPr>
          <p:spPr bwMode="auto">
            <a:xfrm>
              <a:off x="-836613" y="6184900"/>
              <a:ext cx="28575" cy="33337"/>
            </a:xfrm>
            <a:custGeom>
              <a:avLst/>
              <a:gdLst>
                <a:gd name="T0" fmla="*/ 40 w 40"/>
                <a:gd name="T1" fmla="*/ 0 h 45"/>
                <a:gd name="T2" fmla="*/ 40 w 40"/>
                <a:gd name="T3" fmla="*/ 14 h 45"/>
                <a:gd name="T4" fmla="*/ 40 w 40"/>
                <a:gd name="T5" fmla="*/ 36 h 45"/>
                <a:gd name="T6" fmla="*/ 32 w 40"/>
                <a:gd name="T7" fmla="*/ 44 h 45"/>
                <a:gd name="T8" fmla="*/ 14 w 40"/>
                <a:gd name="T9" fmla="*/ 44 h 45"/>
                <a:gd name="T10" fmla="*/ 5 w 40"/>
                <a:gd name="T11" fmla="*/ 30 h 45"/>
                <a:gd name="T12" fmla="*/ 16 w 40"/>
                <a:gd name="T13" fmla="*/ 14 h 45"/>
                <a:gd name="T14" fmla="*/ 36 w 40"/>
                <a:gd name="T15" fmla="*/ 4 h 45"/>
                <a:gd name="T16" fmla="*/ 40 w 40"/>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40" y="0"/>
                  </a:moveTo>
                  <a:cubicBezTo>
                    <a:pt x="40" y="6"/>
                    <a:pt x="40" y="10"/>
                    <a:pt x="40" y="14"/>
                  </a:cubicBezTo>
                  <a:cubicBezTo>
                    <a:pt x="40" y="21"/>
                    <a:pt x="40" y="29"/>
                    <a:pt x="40" y="36"/>
                  </a:cubicBezTo>
                  <a:cubicBezTo>
                    <a:pt x="40" y="42"/>
                    <a:pt x="39" y="45"/>
                    <a:pt x="32" y="44"/>
                  </a:cubicBezTo>
                  <a:cubicBezTo>
                    <a:pt x="26" y="44"/>
                    <a:pt x="20" y="44"/>
                    <a:pt x="14" y="44"/>
                  </a:cubicBezTo>
                  <a:cubicBezTo>
                    <a:pt x="5" y="44"/>
                    <a:pt x="0" y="37"/>
                    <a:pt x="5" y="30"/>
                  </a:cubicBezTo>
                  <a:cubicBezTo>
                    <a:pt x="8" y="24"/>
                    <a:pt x="12" y="19"/>
                    <a:pt x="16" y="14"/>
                  </a:cubicBezTo>
                  <a:cubicBezTo>
                    <a:pt x="21" y="8"/>
                    <a:pt x="28" y="4"/>
                    <a:pt x="36" y="4"/>
                  </a:cubicBezTo>
                  <a:cubicBezTo>
                    <a:pt x="37" y="3"/>
                    <a:pt x="37" y="3"/>
                    <a:pt x="40"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5" name="Freeform 1335"/>
            <p:cNvSpPr>
              <a:spLocks/>
            </p:cNvSpPr>
            <p:nvPr/>
          </p:nvSpPr>
          <p:spPr bwMode="auto">
            <a:xfrm>
              <a:off x="-787400" y="6184900"/>
              <a:ext cx="30163" cy="31750"/>
            </a:xfrm>
            <a:custGeom>
              <a:avLst/>
              <a:gdLst>
                <a:gd name="T0" fmla="*/ 2 w 41"/>
                <a:gd name="T1" fmla="*/ 0 h 44"/>
                <a:gd name="T2" fmla="*/ 25 w 41"/>
                <a:gd name="T3" fmla="*/ 18 h 44"/>
                <a:gd name="T4" fmla="*/ 34 w 41"/>
                <a:gd name="T5" fmla="*/ 44 h 44"/>
                <a:gd name="T6" fmla="*/ 6 w 41"/>
                <a:gd name="T7" fmla="*/ 44 h 44"/>
                <a:gd name="T8" fmla="*/ 0 w 41"/>
                <a:gd name="T9" fmla="*/ 39 h 44"/>
                <a:gd name="T10" fmla="*/ 0 w 41"/>
                <a:gd name="T11" fmla="*/ 2 h 44"/>
                <a:gd name="T12" fmla="*/ 2 w 4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1" h="44">
                  <a:moveTo>
                    <a:pt x="2" y="0"/>
                  </a:moveTo>
                  <a:cubicBezTo>
                    <a:pt x="10" y="6"/>
                    <a:pt x="18" y="11"/>
                    <a:pt x="25" y="18"/>
                  </a:cubicBezTo>
                  <a:cubicBezTo>
                    <a:pt x="32" y="24"/>
                    <a:pt x="41" y="32"/>
                    <a:pt x="34" y="44"/>
                  </a:cubicBezTo>
                  <a:cubicBezTo>
                    <a:pt x="24" y="44"/>
                    <a:pt x="15" y="44"/>
                    <a:pt x="6" y="44"/>
                  </a:cubicBezTo>
                  <a:cubicBezTo>
                    <a:pt x="2" y="44"/>
                    <a:pt x="0" y="43"/>
                    <a:pt x="0" y="39"/>
                  </a:cubicBezTo>
                  <a:cubicBezTo>
                    <a:pt x="0" y="26"/>
                    <a:pt x="0" y="14"/>
                    <a:pt x="0" y="2"/>
                  </a:cubicBezTo>
                  <a:cubicBezTo>
                    <a:pt x="0" y="1"/>
                    <a:pt x="1" y="0"/>
                    <a:pt x="2"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6" name="Freeform 1336"/>
            <p:cNvSpPr>
              <a:spLocks/>
            </p:cNvSpPr>
            <p:nvPr/>
          </p:nvSpPr>
          <p:spPr bwMode="auto">
            <a:xfrm>
              <a:off x="-711200" y="6384925"/>
              <a:ext cx="130175" cy="130175"/>
            </a:xfrm>
            <a:custGeom>
              <a:avLst/>
              <a:gdLst>
                <a:gd name="T0" fmla="*/ 2 w 179"/>
                <a:gd name="T1" fmla="*/ 90 h 179"/>
                <a:gd name="T2" fmla="*/ 2 w 179"/>
                <a:gd name="T3" fmla="*/ 73 h 179"/>
                <a:gd name="T4" fmla="*/ 19 w 179"/>
                <a:gd name="T5" fmla="*/ 37 h 179"/>
                <a:gd name="T6" fmla="*/ 40 w 179"/>
                <a:gd name="T7" fmla="*/ 18 h 179"/>
                <a:gd name="T8" fmla="*/ 71 w 179"/>
                <a:gd name="T9" fmla="*/ 5 h 179"/>
                <a:gd name="T10" fmla="*/ 82 w 179"/>
                <a:gd name="T11" fmla="*/ 2 h 179"/>
                <a:gd name="T12" fmla="*/ 98 w 179"/>
                <a:gd name="T13" fmla="*/ 4 h 179"/>
                <a:gd name="T14" fmla="*/ 100 w 179"/>
                <a:gd name="T15" fmla="*/ 5 h 179"/>
                <a:gd name="T16" fmla="*/ 124 w 179"/>
                <a:gd name="T17" fmla="*/ 10 h 179"/>
                <a:gd name="T18" fmla="*/ 148 w 179"/>
                <a:gd name="T19" fmla="*/ 26 h 179"/>
                <a:gd name="T20" fmla="*/ 166 w 179"/>
                <a:gd name="T21" fmla="*/ 48 h 179"/>
                <a:gd name="T22" fmla="*/ 171 w 179"/>
                <a:gd name="T23" fmla="*/ 59 h 179"/>
                <a:gd name="T24" fmla="*/ 175 w 179"/>
                <a:gd name="T25" fmla="*/ 105 h 179"/>
                <a:gd name="T26" fmla="*/ 167 w 179"/>
                <a:gd name="T27" fmla="*/ 131 h 179"/>
                <a:gd name="T28" fmla="*/ 131 w 179"/>
                <a:gd name="T29" fmla="*/ 167 h 179"/>
                <a:gd name="T30" fmla="*/ 101 w 179"/>
                <a:gd name="T31" fmla="*/ 175 h 179"/>
                <a:gd name="T32" fmla="*/ 82 w 179"/>
                <a:gd name="T33" fmla="*/ 178 h 179"/>
                <a:gd name="T34" fmla="*/ 50 w 179"/>
                <a:gd name="T35" fmla="*/ 170 h 179"/>
                <a:gd name="T36" fmla="*/ 25 w 179"/>
                <a:gd name="T37" fmla="*/ 151 h 179"/>
                <a:gd name="T38" fmla="*/ 6 w 179"/>
                <a:gd name="T39" fmla="*/ 120 h 179"/>
                <a:gd name="T40" fmla="*/ 0 w 179"/>
                <a:gd name="T41" fmla="*/ 91 h 179"/>
                <a:gd name="T42" fmla="*/ 2 w 179"/>
                <a:gd name="T43"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2" y="90"/>
                  </a:moveTo>
                  <a:cubicBezTo>
                    <a:pt x="2" y="84"/>
                    <a:pt x="1" y="78"/>
                    <a:pt x="2" y="73"/>
                  </a:cubicBezTo>
                  <a:cubicBezTo>
                    <a:pt x="6" y="60"/>
                    <a:pt x="8" y="47"/>
                    <a:pt x="19" y="37"/>
                  </a:cubicBezTo>
                  <a:cubicBezTo>
                    <a:pt x="26" y="31"/>
                    <a:pt x="32" y="23"/>
                    <a:pt x="40" y="18"/>
                  </a:cubicBezTo>
                  <a:cubicBezTo>
                    <a:pt x="49" y="11"/>
                    <a:pt x="59" y="5"/>
                    <a:pt x="71" y="5"/>
                  </a:cubicBezTo>
                  <a:cubicBezTo>
                    <a:pt x="75" y="5"/>
                    <a:pt x="78" y="3"/>
                    <a:pt x="82" y="2"/>
                  </a:cubicBezTo>
                  <a:cubicBezTo>
                    <a:pt x="87" y="0"/>
                    <a:pt x="93" y="0"/>
                    <a:pt x="98" y="4"/>
                  </a:cubicBezTo>
                  <a:cubicBezTo>
                    <a:pt x="98" y="5"/>
                    <a:pt x="99" y="5"/>
                    <a:pt x="100" y="5"/>
                  </a:cubicBezTo>
                  <a:cubicBezTo>
                    <a:pt x="108" y="7"/>
                    <a:pt x="117" y="7"/>
                    <a:pt x="124" y="10"/>
                  </a:cubicBezTo>
                  <a:cubicBezTo>
                    <a:pt x="133" y="14"/>
                    <a:pt x="141" y="20"/>
                    <a:pt x="148" y="26"/>
                  </a:cubicBezTo>
                  <a:cubicBezTo>
                    <a:pt x="155" y="32"/>
                    <a:pt x="161" y="40"/>
                    <a:pt x="166" y="48"/>
                  </a:cubicBezTo>
                  <a:cubicBezTo>
                    <a:pt x="169" y="51"/>
                    <a:pt x="170" y="55"/>
                    <a:pt x="171" y="59"/>
                  </a:cubicBezTo>
                  <a:cubicBezTo>
                    <a:pt x="175" y="74"/>
                    <a:pt x="179" y="89"/>
                    <a:pt x="175" y="105"/>
                  </a:cubicBezTo>
                  <a:cubicBezTo>
                    <a:pt x="173" y="114"/>
                    <a:pt x="171" y="123"/>
                    <a:pt x="167" y="131"/>
                  </a:cubicBezTo>
                  <a:cubicBezTo>
                    <a:pt x="158" y="146"/>
                    <a:pt x="147" y="159"/>
                    <a:pt x="131" y="167"/>
                  </a:cubicBezTo>
                  <a:cubicBezTo>
                    <a:pt x="121" y="172"/>
                    <a:pt x="112" y="176"/>
                    <a:pt x="101" y="175"/>
                  </a:cubicBezTo>
                  <a:cubicBezTo>
                    <a:pt x="95" y="175"/>
                    <a:pt x="88" y="179"/>
                    <a:pt x="82" y="178"/>
                  </a:cubicBezTo>
                  <a:cubicBezTo>
                    <a:pt x="71" y="176"/>
                    <a:pt x="60" y="174"/>
                    <a:pt x="50" y="170"/>
                  </a:cubicBezTo>
                  <a:cubicBezTo>
                    <a:pt x="41" y="165"/>
                    <a:pt x="32" y="158"/>
                    <a:pt x="25" y="151"/>
                  </a:cubicBezTo>
                  <a:cubicBezTo>
                    <a:pt x="16" y="142"/>
                    <a:pt x="9" y="132"/>
                    <a:pt x="6" y="120"/>
                  </a:cubicBezTo>
                  <a:cubicBezTo>
                    <a:pt x="4" y="110"/>
                    <a:pt x="2" y="100"/>
                    <a:pt x="0" y="91"/>
                  </a:cubicBezTo>
                  <a:cubicBezTo>
                    <a:pt x="1" y="90"/>
                    <a:pt x="2" y="90"/>
                    <a:pt x="2" y="9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557" name="Freeform 1337"/>
            <p:cNvSpPr>
              <a:spLocks/>
            </p:cNvSpPr>
            <p:nvPr/>
          </p:nvSpPr>
          <p:spPr bwMode="auto">
            <a:xfrm>
              <a:off x="-1373188" y="6384925"/>
              <a:ext cx="130175" cy="128587"/>
            </a:xfrm>
            <a:custGeom>
              <a:avLst/>
              <a:gdLst>
                <a:gd name="T0" fmla="*/ 91 w 178"/>
                <a:gd name="T1" fmla="*/ 177 h 177"/>
                <a:gd name="T2" fmla="*/ 69 w 178"/>
                <a:gd name="T3" fmla="*/ 175 h 177"/>
                <a:gd name="T4" fmla="*/ 30 w 178"/>
                <a:gd name="T5" fmla="*/ 154 h 177"/>
                <a:gd name="T6" fmla="*/ 8 w 178"/>
                <a:gd name="T7" fmla="*/ 122 h 177"/>
                <a:gd name="T8" fmla="*/ 4 w 178"/>
                <a:gd name="T9" fmla="*/ 72 h 177"/>
                <a:gd name="T10" fmla="*/ 17 w 178"/>
                <a:gd name="T11" fmla="*/ 41 h 177"/>
                <a:gd name="T12" fmla="*/ 48 w 178"/>
                <a:gd name="T13" fmla="*/ 12 h 177"/>
                <a:gd name="T14" fmla="*/ 66 w 178"/>
                <a:gd name="T15" fmla="*/ 6 h 177"/>
                <a:gd name="T16" fmla="*/ 99 w 178"/>
                <a:gd name="T17" fmla="*/ 2 h 177"/>
                <a:gd name="T18" fmla="*/ 126 w 178"/>
                <a:gd name="T19" fmla="*/ 10 h 177"/>
                <a:gd name="T20" fmla="*/ 146 w 178"/>
                <a:gd name="T21" fmla="*/ 21 h 177"/>
                <a:gd name="T22" fmla="*/ 158 w 178"/>
                <a:gd name="T23" fmla="*/ 34 h 177"/>
                <a:gd name="T24" fmla="*/ 171 w 178"/>
                <a:gd name="T25" fmla="*/ 55 h 177"/>
                <a:gd name="T26" fmla="*/ 177 w 178"/>
                <a:gd name="T27" fmla="*/ 76 h 177"/>
                <a:gd name="T28" fmla="*/ 177 w 178"/>
                <a:gd name="T29" fmla="*/ 102 h 177"/>
                <a:gd name="T30" fmla="*/ 169 w 178"/>
                <a:gd name="T31" fmla="*/ 125 h 177"/>
                <a:gd name="T32" fmla="*/ 159 w 178"/>
                <a:gd name="T33" fmla="*/ 144 h 177"/>
                <a:gd name="T34" fmla="*/ 138 w 178"/>
                <a:gd name="T35" fmla="*/ 164 h 177"/>
                <a:gd name="T36" fmla="*/ 91 w 178"/>
                <a:gd name="T3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8" h="177">
                  <a:moveTo>
                    <a:pt x="91" y="177"/>
                  </a:moveTo>
                  <a:cubicBezTo>
                    <a:pt x="83" y="176"/>
                    <a:pt x="76" y="176"/>
                    <a:pt x="69" y="175"/>
                  </a:cubicBezTo>
                  <a:cubicBezTo>
                    <a:pt x="54" y="172"/>
                    <a:pt x="42" y="165"/>
                    <a:pt x="30" y="154"/>
                  </a:cubicBezTo>
                  <a:cubicBezTo>
                    <a:pt x="20" y="145"/>
                    <a:pt x="13" y="134"/>
                    <a:pt x="8" y="122"/>
                  </a:cubicBezTo>
                  <a:cubicBezTo>
                    <a:pt x="2" y="106"/>
                    <a:pt x="0" y="88"/>
                    <a:pt x="4" y="72"/>
                  </a:cubicBezTo>
                  <a:cubicBezTo>
                    <a:pt x="7" y="61"/>
                    <a:pt x="9" y="50"/>
                    <a:pt x="17" y="41"/>
                  </a:cubicBezTo>
                  <a:cubicBezTo>
                    <a:pt x="26" y="29"/>
                    <a:pt x="35" y="19"/>
                    <a:pt x="48" y="12"/>
                  </a:cubicBezTo>
                  <a:cubicBezTo>
                    <a:pt x="54" y="9"/>
                    <a:pt x="61" y="9"/>
                    <a:pt x="66" y="6"/>
                  </a:cubicBezTo>
                  <a:cubicBezTo>
                    <a:pt x="77" y="0"/>
                    <a:pt x="88" y="1"/>
                    <a:pt x="99" y="2"/>
                  </a:cubicBezTo>
                  <a:cubicBezTo>
                    <a:pt x="108" y="3"/>
                    <a:pt x="117" y="7"/>
                    <a:pt x="126" y="10"/>
                  </a:cubicBezTo>
                  <a:cubicBezTo>
                    <a:pt x="133" y="13"/>
                    <a:pt x="140" y="16"/>
                    <a:pt x="146" y="21"/>
                  </a:cubicBezTo>
                  <a:cubicBezTo>
                    <a:pt x="151" y="24"/>
                    <a:pt x="154" y="29"/>
                    <a:pt x="158" y="34"/>
                  </a:cubicBezTo>
                  <a:cubicBezTo>
                    <a:pt x="163" y="41"/>
                    <a:pt x="168" y="48"/>
                    <a:pt x="171" y="55"/>
                  </a:cubicBezTo>
                  <a:cubicBezTo>
                    <a:pt x="174" y="62"/>
                    <a:pt x="176" y="69"/>
                    <a:pt x="177" y="76"/>
                  </a:cubicBezTo>
                  <a:cubicBezTo>
                    <a:pt x="178" y="85"/>
                    <a:pt x="178" y="93"/>
                    <a:pt x="177" y="102"/>
                  </a:cubicBezTo>
                  <a:cubicBezTo>
                    <a:pt x="175" y="110"/>
                    <a:pt x="172" y="117"/>
                    <a:pt x="169" y="125"/>
                  </a:cubicBezTo>
                  <a:cubicBezTo>
                    <a:pt x="166" y="132"/>
                    <a:pt x="163" y="138"/>
                    <a:pt x="159" y="144"/>
                  </a:cubicBezTo>
                  <a:cubicBezTo>
                    <a:pt x="153" y="152"/>
                    <a:pt x="146" y="158"/>
                    <a:pt x="138" y="164"/>
                  </a:cubicBezTo>
                  <a:cubicBezTo>
                    <a:pt x="123" y="174"/>
                    <a:pt x="108" y="177"/>
                    <a:pt x="91" y="177"/>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grpSp>
      <p:sp>
        <p:nvSpPr>
          <p:cNvPr id="558" name="Rectangle 76"/>
          <p:cNvSpPr txBox="1">
            <a:spLocks/>
          </p:cNvSpPr>
          <p:nvPr/>
        </p:nvSpPr>
        <p:spPr bwMode="gray">
          <a:xfrm>
            <a:off x="5663189" y="931000"/>
            <a:ext cx="3341487" cy="683426"/>
          </a:xfrm>
          <a:prstGeom prst="rect">
            <a:avLst/>
          </a:prstGeom>
          <a:solidFill>
            <a:schemeClr val="accent3">
              <a:lumMod val="40000"/>
              <a:lumOff val="60000"/>
            </a:schemeClr>
          </a:solidFill>
          <a:ln w="9525">
            <a:noFill/>
            <a:miter lim="800000"/>
            <a:headEnd/>
            <a:tailEnd/>
          </a:ln>
          <a:effectLst/>
          <a:extLst/>
        </p:spPr>
        <p:txBody>
          <a:bodyPr vert="horz" wrap="square" lIns="844808" tIns="73471" rIns="73471" bIns="73471" numCol="1" anchor="ctr" anchorCtr="0" compatLnSpc="1">
            <a:prstTxWarp prst="textNoShape">
              <a:avLst/>
            </a:prstTxWarp>
            <a:noAutofit/>
          </a:bodyPr>
          <a:lstStyle>
            <a:defPPr>
              <a:defRPr lang="en-US"/>
            </a:defPPr>
            <a:lvl1pPr lvl="0" defTabSz="895350">
              <a:buClr>
                <a:srgbClr val="002960"/>
              </a:buClr>
              <a:defRPr sz="1400">
                <a:solidFill>
                  <a:schemeClr val="tx2"/>
                </a:solidFill>
                <a:latin typeface="+mj-lt"/>
              </a:defRPr>
            </a:lvl1pPr>
            <a:lvl2pPr marL="193675" lvl="1" indent="-192088" defTabSz="895350">
              <a:buClr>
                <a:schemeClr val="tx2"/>
              </a:buClr>
              <a:buSzPct val="125000"/>
              <a:buFont typeface="Arial" charset="0"/>
              <a:buChar char="▪"/>
              <a:defRPr>
                <a:latin typeface="+mn-lt"/>
              </a:defRPr>
            </a:lvl2pPr>
            <a:lvl3pPr marL="457200" lvl="2" indent="-261938" defTabSz="895350">
              <a:buClr>
                <a:schemeClr val="tx2"/>
              </a:buClr>
              <a:buSzPct val="120000"/>
              <a:buFont typeface="Arial" charset="0"/>
              <a:buChar char="–"/>
              <a:defRPr>
                <a:latin typeface="+mn-lt"/>
              </a:defRPr>
            </a:lvl3pPr>
            <a:lvl4pPr marL="614363" lvl="3" indent="-155575" defTabSz="895350">
              <a:buClr>
                <a:schemeClr val="tx2"/>
              </a:buClr>
              <a:buSzPct val="120000"/>
              <a:buFont typeface="Arial" charset="0"/>
              <a:buChar char="▫"/>
              <a:defRPr>
                <a:latin typeface="+mn-lt"/>
              </a:defRPr>
            </a:lvl4pPr>
            <a:lvl5pPr marL="746125" lvl="4" indent="-130175" defTabSz="89535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r>
              <a:rPr lang="en-GB" sz="1600" dirty="0">
                <a:solidFill>
                  <a:schemeClr val="accent3">
                    <a:lumMod val="50000"/>
                  </a:schemeClr>
                </a:solidFill>
              </a:rPr>
              <a:t>The Internet of things</a:t>
            </a:r>
          </a:p>
        </p:txBody>
      </p:sp>
      <p:sp>
        <p:nvSpPr>
          <p:cNvPr id="559" name="Rectangle 76"/>
          <p:cNvSpPr txBox="1">
            <a:spLocks/>
          </p:cNvSpPr>
          <p:nvPr/>
        </p:nvSpPr>
        <p:spPr bwMode="gray">
          <a:xfrm>
            <a:off x="5375817" y="931000"/>
            <a:ext cx="287372" cy="683426"/>
          </a:xfrm>
          <a:prstGeom prst="rect">
            <a:avLst/>
          </a:prstGeom>
          <a:solidFill>
            <a:schemeClr val="accent3">
              <a:lumMod val="75000"/>
            </a:schemeClr>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6</a:t>
            </a:r>
            <a:endParaRPr lang="en-GB" b="1" dirty="0">
              <a:solidFill>
                <a:srgbClr val="FFFFFF"/>
              </a:solidFill>
              <a:latin typeface="+mj-lt"/>
            </a:endParaRPr>
          </a:p>
        </p:txBody>
      </p:sp>
      <p:grpSp>
        <p:nvGrpSpPr>
          <p:cNvPr id="560" name="Group 559"/>
          <p:cNvGrpSpPr/>
          <p:nvPr/>
        </p:nvGrpSpPr>
        <p:grpSpPr>
          <a:xfrm>
            <a:off x="5772042" y="1077940"/>
            <a:ext cx="627082" cy="389547"/>
            <a:chOff x="-3825875" y="2466976"/>
            <a:chExt cx="2136775" cy="1303336"/>
          </a:xfrm>
          <a:solidFill>
            <a:schemeClr val="accent3">
              <a:lumMod val="50000"/>
            </a:schemeClr>
          </a:solidFill>
        </p:grpSpPr>
        <p:sp>
          <p:nvSpPr>
            <p:cNvPr id="561" name="Freeform 1191"/>
            <p:cNvSpPr>
              <a:spLocks/>
            </p:cNvSpPr>
            <p:nvPr/>
          </p:nvSpPr>
          <p:spPr bwMode="auto">
            <a:xfrm>
              <a:off x="-2922588" y="3448050"/>
              <a:ext cx="325438" cy="322262"/>
            </a:xfrm>
            <a:custGeom>
              <a:avLst/>
              <a:gdLst>
                <a:gd name="T0" fmla="*/ 4 w 240"/>
                <a:gd name="T1" fmla="*/ 237 h 237"/>
                <a:gd name="T2" fmla="*/ 1 w 240"/>
                <a:gd name="T3" fmla="*/ 222 h 237"/>
                <a:gd name="T4" fmla="*/ 12 w 240"/>
                <a:gd name="T5" fmla="*/ 218 h 237"/>
                <a:gd name="T6" fmla="*/ 53 w 240"/>
                <a:gd name="T7" fmla="*/ 213 h 237"/>
                <a:gd name="T8" fmla="*/ 81 w 240"/>
                <a:gd name="T9" fmla="*/ 203 h 237"/>
                <a:gd name="T10" fmla="*/ 109 w 240"/>
                <a:gd name="T11" fmla="*/ 191 h 237"/>
                <a:gd name="T12" fmla="*/ 164 w 240"/>
                <a:gd name="T13" fmla="*/ 147 h 237"/>
                <a:gd name="T14" fmla="*/ 192 w 240"/>
                <a:gd name="T15" fmla="*/ 109 h 237"/>
                <a:gd name="T16" fmla="*/ 206 w 240"/>
                <a:gd name="T17" fmla="*/ 79 h 237"/>
                <a:gd name="T18" fmla="*/ 213 w 240"/>
                <a:gd name="T19" fmla="*/ 59 h 237"/>
                <a:gd name="T20" fmla="*/ 218 w 240"/>
                <a:gd name="T21" fmla="*/ 24 h 237"/>
                <a:gd name="T22" fmla="*/ 222 w 240"/>
                <a:gd name="T23" fmla="*/ 4 h 237"/>
                <a:gd name="T24" fmla="*/ 233 w 240"/>
                <a:gd name="T25" fmla="*/ 0 h 237"/>
                <a:gd name="T26" fmla="*/ 240 w 240"/>
                <a:gd name="T27" fmla="*/ 8 h 237"/>
                <a:gd name="T28" fmla="*/ 236 w 240"/>
                <a:gd name="T29" fmla="*/ 52 h 237"/>
                <a:gd name="T30" fmla="*/ 223 w 240"/>
                <a:gd name="T31" fmla="*/ 98 h 237"/>
                <a:gd name="T32" fmla="*/ 200 w 240"/>
                <a:gd name="T33" fmla="*/ 138 h 237"/>
                <a:gd name="T34" fmla="*/ 165 w 240"/>
                <a:gd name="T35" fmla="*/ 178 h 237"/>
                <a:gd name="T36" fmla="*/ 121 w 240"/>
                <a:gd name="T37" fmla="*/ 209 h 237"/>
                <a:gd name="T38" fmla="*/ 68 w 240"/>
                <a:gd name="T39" fmla="*/ 231 h 237"/>
                <a:gd name="T40" fmla="*/ 45 w 240"/>
                <a:gd name="T41" fmla="*/ 237 h 237"/>
                <a:gd name="T42" fmla="*/ 4 w 240"/>
                <a:gd name="T4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0" h="237">
                  <a:moveTo>
                    <a:pt x="4" y="237"/>
                  </a:moveTo>
                  <a:cubicBezTo>
                    <a:pt x="2" y="232"/>
                    <a:pt x="0" y="227"/>
                    <a:pt x="1" y="222"/>
                  </a:cubicBezTo>
                  <a:cubicBezTo>
                    <a:pt x="1" y="220"/>
                    <a:pt x="8" y="218"/>
                    <a:pt x="12" y="218"/>
                  </a:cubicBezTo>
                  <a:cubicBezTo>
                    <a:pt x="25" y="216"/>
                    <a:pt x="39" y="215"/>
                    <a:pt x="53" y="213"/>
                  </a:cubicBezTo>
                  <a:cubicBezTo>
                    <a:pt x="62" y="211"/>
                    <a:pt x="72" y="206"/>
                    <a:pt x="81" y="203"/>
                  </a:cubicBezTo>
                  <a:cubicBezTo>
                    <a:pt x="90" y="199"/>
                    <a:pt x="100" y="195"/>
                    <a:pt x="109" y="191"/>
                  </a:cubicBezTo>
                  <a:cubicBezTo>
                    <a:pt x="130" y="180"/>
                    <a:pt x="149" y="166"/>
                    <a:pt x="164" y="147"/>
                  </a:cubicBezTo>
                  <a:cubicBezTo>
                    <a:pt x="174" y="135"/>
                    <a:pt x="184" y="122"/>
                    <a:pt x="192" y="109"/>
                  </a:cubicBezTo>
                  <a:cubicBezTo>
                    <a:pt x="198" y="100"/>
                    <a:pt x="201" y="89"/>
                    <a:pt x="206" y="79"/>
                  </a:cubicBezTo>
                  <a:cubicBezTo>
                    <a:pt x="208" y="72"/>
                    <a:pt x="212" y="66"/>
                    <a:pt x="213" y="59"/>
                  </a:cubicBezTo>
                  <a:cubicBezTo>
                    <a:pt x="216" y="47"/>
                    <a:pt x="217" y="35"/>
                    <a:pt x="218" y="24"/>
                  </a:cubicBezTo>
                  <a:cubicBezTo>
                    <a:pt x="219" y="17"/>
                    <a:pt x="219" y="10"/>
                    <a:pt x="222" y="4"/>
                  </a:cubicBezTo>
                  <a:cubicBezTo>
                    <a:pt x="223" y="2"/>
                    <a:pt x="229" y="0"/>
                    <a:pt x="233" y="0"/>
                  </a:cubicBezTo>
                  <a:cubicBezTo>
                    <a:pt x="238" y="0"/>
                    <a:pt x="240" y="3"/>
                    <a:pt x="240" y="8"/>
                  </a:cubicBezTo>
                  <a:cubicBezTo>
                    <a:pt x="239" y="23"/>
                    <a:pt x="239" y="38"/>
                    <a:pt x="236" y="52"/>
                  </a:cubicBezTo>
                  <a:cubicBezTo>
                    <a:pt x="234" y="68"/>
                    <a:pt x="229" y="83"/>
                    <a:pt x="223" y="98"/>
                  </a:cubicBezTo>
                  <a:cubicBezTo>
                    <a:pt x="217" y="112"/>
                    <a:pt x="209" y="125"/>
                    <a:pt x="200" y="138"/>
                  </a:cubicBezTo>
                  <a:cubicBezTo>
                    <a:pt x="190" y="152"/>
                    <a:pt x="178" y="166"/>
                    <a:pt x="165" y="178"/>
                  </a:cubicBezTo>
                  <a:cubicBezTo>
                    <a:pt x="152" y="191"/>
                    <a:pt x="137" y="201"/>
                    <a:pt x="121" y="209"/>
                  </a:cubicBezTo>
                  <a:cubicBezTo>
                    <a:pt x="103" y="218"/>
                    <a:pt x="86" y="226"/>
                    <a:pt x="68" y="231"/>
                  </a:cubicBezTo>
                  <a:cubicBezTo>
                    <a:pt x="60" y="233"/>
                    <a:pt x="53" y="237"/>
                    <a:pt x="45" y="237"/>
                  </a:cubicBezTo>
                  <a:cubicBezTo>
                    <a:pt x="31" y="237"/>
                    <a:pt x="18" y="237"/>
                    <a:pt x="4" y="2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2" name="Freeform 1192"/>
            <p:cNvSpPr>
              <a:spLocks/>
            </p:cNvSpPr>
            <p:nvPr/>
          </p:nvSpPr>
          <p:spPr bwMode="auto">
            <a:xfrm>
              <a:off x="-2501900" y="2466976"/>
              <a:ext cx="330200" cy="322262"/>
            </a:xfrm>
            <a:custGeom>
              <a:avLst/>
              <a:gdLst>
                <a:gd name="T0" fmla="*/ 46 w 244"/>
                <a:gd name="T1" fmla="*/ 0 h 237"/>
                <a:gd name="T2" fmla="*/ 66 w 244"/>
                <a:gd name="T3" fmla="*/ 5 h 237"/>
                <a:gd name="T4" fmla="*/ 98 w 244"/>
                <a:gd name="T5" fmla="*/ 16 h 237"/>
                <a:gd name="T6" fmla="*/ 126 w 244"/>
                <a:gd name="T7" fmla="*/ 28 h 237"/>
                <a:gd name="T8" fmla="*/ 151 w 244"/>
                <a:gd name="T9" fmla="*/ 45 h 237"/>
                <a:gd name="T10" fmla="*/ 177 w 244"/>
                <a:gd name="T11" fmla="*/ 66 h 237"/>
                <a:gd name="T12" fmla="*/ 197 w 244"/>
                <a:gd name="T13" fmla="*/ 90 h 237"/>
                <a:gd name="T14" fmla="*/ 223 w 244"/>
                <a:gd name="T15" fmla="*/ 133 h 237"/>
                <a:gd name="T16" fmla="*/ 237 w 244"/>
                <a:gd name="T17" fmla="*/ 172 h 237"/>
                <a:gd name="T18" fmla="*/ 243 w 244"/>
                <a:gd name="T19" fmla="*/ 199 h 237"/>
                <a:gd name="T20" fmla="*/ 243 w 244"/>
                <a:gd name="T21" fmla="*/ 230 h 237"/>
                <a:gd name="T22" fmla="*/ 233 w 244"/>
                <a:gd name="T23" fmla="*/ 237 h 237"/>
                <a:gd name="T24" fmla="*/ 224 w 244"/>
                <a:gd name="T25" fmla="*/ 230 h 237"/>
                <a:gd name="T26" fmla="*/ 222 w 244"/>
                <a:gd name="T27" fmla="*/ 215 h 237"/>
                <a:gd name="T28" fmla="*/ 211 w 244"/>
                <a:gd name="T29" fmla="*/ 164 h 237"/>
                <a:gd name="T30" fmla="*/ 194 w 244"/>
                <a:gd name="T31" fmla="*/ 124 h 237"/>
                <a:gd name="T32" fmla="*/ 155 w 244"/>
                <a:gd name="T33" fmla="*/ 77 h 237"/>
                <a:gd name="T34" fmla="*/ 116 w 244"/>
                <a:gd name="T35" fmla="*/ 47 h 237"/>
                <a:gd name="T36" fmla="*/ 97 w 244"/>
                <a:gd name="T37" fmla="*/ 38 h 237"/>
                <a:gd name="T38" fmla="*/ 59 w 244"/>
                <a:gd name="T39" fmla="*/ 26 h 237"/>
                <a:gd name="T40" fmla="*/ 13 w 244"/>
                <a:gd name="T41" fmla="*/ 19 h 237"/>
                <a:gd name="T42" fmla="*/ 2 w 244"/>
                <a:gd name="T43" fmla="*/ 12 h 237"/>
                <a:gd name="T44" fmla="*/ 6 w 244"/>
                <a:gd name="T45" fmla="*/ 4 h 237"/>
                <a:gd name="T46" fmla="*/ 9 w 244"/>
                <a:gd name="T47" fmla="*/ 0 h 237"/>
                <a:gd name="T48" fmla="*/ 46 w 244"/>
                <a:gd name="T4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237">
                  <a:moveTo>
                    <a:pt x="46" y="0"/>
                  </a:moveTo>
                  <a:cubicBezTo>
                    <a:pt x="53" y="1"/>
                    <a:pt x="60" y="3"/>
                    <a:pt x="66" y="5"/>
                  </a:cubicBezTo>
                  <a:cubicBezTo>
                    <a:pt x="77" y="8"/>
                    <a:pt x="87" y="12"/>
                    <a:pt x="98" y="16"/>
                  </a:cubicBezTo>
                  <a:cubicBezTo>
                    <a:pt x="107" y="19"/>
                    <a:pt x="117" y="23"/>
                    <a:pt x="126" y="28"/>
                  </a:cubicBezTo>
                  <a:cubicBezTo>
                    <a:pt x="135" y="32"/>
                    <a:pt x="143" y="39"/>
                    <a:pt x="151" y="45"/>
                  </a:cubicBezTo>
                  <a:cubicBezTo>
                    <a:pt x="160" y="52"/>
                    <a:pt x="169" y="59"/>
                    <a:pt x="177" y="66"/>
                  </a:cubicBezTo>
                  <a:cubicBezTo>
                    <a:pt x="184" y="74"/>
                    <a:pt x="191" y="81"/>
                    <a:pt x="197" y="90"/>
                  </a:cubicBezTo>
                  <a:cubicBezTo>
                    <a:pt x="206" y="104"/>
                    <a:pt x="216" y="118"/>
                    <a:pt x="223" y="133"/>
                  </a:cubicBezTo>
                  <a:cubicBezTo>
                    <a:pt x="230" y="146"/>
                    <a:pt x="235" y="158"/>
                    <a:pt x="237" y="172"/>
                  </a:cubicBezTo>
                  <a:cubicBezTo>
                    <a:pt x="238" y="181"/>
                    <a:pt x="242" y="190"/>
                    <a:pt x="243" y="199"/>
                  </a:cubicBezTo>
                  <a:cubicBezTo>
                    <a:pt x="244" y="209"/>
                    <a:pt x="244" y="220"/>
                    <a:pt x="243" y="230"/>
                  </a:cubicBezTo>
                  <a:cubicBezTo>
                    <a:pt x="243" y="234"/>
                    <a:pt x="238" y="237"/>
                    <a:pt x="233" y="237"/>
                  </a:cubicBezTo>
                  <a:cubicBezTo>
                    <a:pt x="227" y="236"/>
                    <a:pt x="225" y="234"/>
                    <a:pt x="224" y="230"/>
                  </a:cubicBezTo>
                  <a:cubicBezTo>
                    <a:pt x="223" y="225"/>
                    <a:pt x="222" y="220"/>
                    <a:pt x="222" y="215"/>
                  </a:cubicBezTo>
                  <a:cubicBezTo>
                    <a:pt x="222" y="197"/>
                    <a:pt x="217" y="180"/>
                    <a:pt x="211" y="164"/>
                  </a:cubicBezTo>
                  <a:cubicBezTo>
                    <a:pt x="207" y="150"/>
                    <a:pt x="201" y="137"/>
                    <a:pt x="194" y="124"/>
                  </a:cubicBezTo>
                  <a:cubicBezTo>
                    <a:pt x="184" y="106"/>
                    <a:pt x="171" y="90"/>
                    <a:pt x="155" y="77"/>
                  </a:cubicBezTo>
                  <a:cubicBezTo>
                    <a:pt x="142" y="66"/>
                    <a:pt x="129" y="56"/>
                    <a:pt x="116" y="47"/>
                  </a:cubicBezTo>
                  <a:cubicBezTo>
                    <a:pt x="110" y="43"/>
                    <a:pt x="103" y="42"/>
                    <a:pt x="97" y="38"/>
                  </a:cubicBezTo>
                  <a:cubicBezTo>
                    <a:pt x="85" y="32"/>
                    <a:pt x="72" y="29"/>
                    <a:pt x="59" y="26"/>
                  </a:cubicBezTo>
                  <a:cubicBezTo>
                    <a:pt x="43" y="23"/>
                    <a:pt x="28" y="20"/>
                    <a:pt x="13" y="19"/>
                  </a:cubicBezTo>
                  <a:cubicBezTo>
                    <a:pt x="7" y="19"/>
                    <a:pt x="5" y="15"/>
                    <a:pt x="2" y="12"/>
                  </a:cubicBezTo>
                  <a:cubicBezTo>
                    <a:pt x="0" y="9"/>
                    <a:pt x="3" y="6"/>
                    <a:pt x="6" y="4"/>
                  </a:cubicBezTo>
                  <a:cubicBezTo>
                    <a:pt x="7" y="3"/>
                    <a:pt x="8" y="1"/>
                    <a:pt x="9" y="0"/>
                  </a:cubicBezTo>
                  <a:cubicBezTo>
                    <a:pt x="21" y="0"/>
                    <a:pt x="34" y="0"/>
                    <a:pt x="4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3" name="Freeform 1193"/>
            <p:cNvSpPr>
              <a:spLocks/>
            </p:cNvSpPr>
            <p:nvPr/>
          </p:nvSpPr>
          <p:spPr bwMode="auto">
            <a:xfrm>
              <a:off x="-1820863" y="3049588"/>
              <a:ext cx="131763" cy="134937"/>
            </a:xfrm>
            <a:custGeom>
              <a:avLst/>
              <a:gdLst>
                <a:gd name="T0" fmla="*/ 97 w 97"/>
                <a:gd name="T1" fmla="*/ 61 h 100"/>
                <a:gd name="T2" fmla="*/ 85 w 97"/>
                <a:gd name="T3" fmla="*/ 80 h 100"/>
                <a:gd name="T4" fmla="*/ 59 w 97"/>
                <a:gd name="T5" fmla="*/ 96 h 100"/>
                <a:gd name="T6" fmla="*/ 33 w 97"/>
                <a:gd name="T7" fmla="*/ 94 h 100"/>
                <a:gd name="T8" fmla="*/ 10 w 97"/>
                <a:gd name="T9" fmla="*/ 76 h 100"/>
                <a:gd name="T10" fmla="*/ 1 w 97"/>
                <a:gd name="T11" fmla="*/ 46 h 100"/>
                <a:gd name="T12" fmla="*/ 28 w 97"/>
                <a:gd name="T13" fmla="*/ 6 h 100"/>
                <a:gd name="T14" fmla="*/ 65 w 97"/>
                <a:gd name="T15" fmla="*/ 3 h 100"/>
                <a:gd name="T16" fmla="*/ 90 w 97"/>
                <a:gd name="T17" fmla="*/ 25 h 100"/>
                <a:gd name="T18" fmla="*/ 97 w 97"/>
                <a:gd name="T19" fmla="*/ 38 h 100"/>
                <a:gd name="T20" fmla="*/ 97 w 97"/>
                <a:gd name="T21" fmla="*/ 6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00">
                  <a:moveTo>
                    <a:pt x="97" y="61"/>
                  </a:moveTo>
                  <a:cubicBezTo>
                    <a:pt x="93" y="67"/>
                    <a:pt x="89" y="74"/>
                    <a:pt x="85" y="80"/>
                  </a:cubicBezTo>
                  <a:cubicBezTo>
                    <a:pt x="78" y="89"/>
                    <a:pt x="68" y="91"/>
                    <a:pt x="59" y="96"/>
                  </a:cubicBezTo>
                  <a:cubicBezTo>
                    <a:pt x="49" y="100"/>
                    <a:pt x="41" y="97"/>
                    <a:pt x="33" y="94"/>
                  </a:cubicBezTo>
                  <a:cubicBezTo>
                    <a:pt x="25" y="90"/>
                    <a:pt x="16" y="86"/>
                    <a:pt x="10" y="76"/>
                  </a:cubicBezTo>
                  <a:cubicBezTo>
                    <a:pt x="4" y="66"/>
                    <a:pt x="0" y="57"/>
                    <a:pt x="1" y="46"/>
                  </a:cubicBezTo>
                  <a:cubicBezTo>
                    <a:pt x="3" y="28"/>
                    <a:pt x="12" y="15"/>
                    <a:pt x="28" y="6"/>
                  </a:cubicBezTo>
                  <a:cubicBezTo>
                    <a:pt x="40" y="0"/>
                    <a:pt x="53" y="0"/>
                    <a:pt x="65" y="3"/>
                  </a:cubicBezTo>
                  <a:cubicBezTo>
                    <a:pt x="76" y="7"/>
                    <a:pt x="84" y="15"/>
                    <a:pt x="90" y="25"/>
                  </a:cubicBezTo>
                  <a:cubicBezTo>
                    <a:pt x="93" y="29"/>
                    <a:pt x="95" y="33"/>
                    <a:pt x="97" y="38"/>
                  </a:cubicBezTo>
                  <a:cubicBezTo>
                    <a:pt x="97" y="45"/>
                    <a:pt x="97" y="53"/>
                    <a:pt x="97" y="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4" name="Freeform 1194"/>
            <p:cNvSpPr>
              <a:spLocks/>
            </p:cNvSpPr>
            <p:nvPr/>
          </p:nvSpPr>
          <p:spPr bwMode="auto">
            <a:xfrm>
              <a:off x="-3825875" y="2719388"/>
              <a:ext cx="134938" cy="138112"/>
            </a:xfrm>
            <a:custGeom>
              <a:avLst/>
              <a:gdLst>
                <a:gd name="T0" fmla="*/ 0 w 99"/>
                <a:gd name="T1" fmla="*/ 39 h 102"/>
                <a:gd name="T2" fmla="*/ 38 w 99"/>
                <a:gd name="T3" fmla="*/ 2 h 102"/>
                <a:gd name="T4" fmla="*/ 70 w 99"/>
                <a:gd name="T5" fmla="*/ 7 h 102"/>
                <a:gd name="T6" fmla="*/ 90 w 99"/>
                <a:gd name="T7" fmla="*/ 28 h 102"/>
                <a:gd name="T8" fmla="*/ 95 w 99"/>
                <a:gd name="T9" fmla="*/ 58 h 102"/>
                <a:gd name="T10" fmla="*/ 77 w 99"/>
                <a:gd name="T11" fmla="*/ 87 h 102"/>
                <a:gd name="T12" fmla="*/ 32 w 99"/>
                <a:gd name="T13" fmla="*/ 94 h 102"/>
                <a:gd name="T14" fmla="*/ 8 w 99"/>
                <a:gd name="T15" fmla="*/ 76 h 102"/>
                <a:gd name="T16" fmla="*/ 0 w 99"/>
                <a:gd name="T17" fmla="*/ 63 h 102"/>
                <a:gd name="T18" fmla="*/ 0 w 99"/>
                <a:gd name="T19"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2">
                  <a:moveTo>
                    <a:pt x="0" y="39"/>
                  </a:moveTo>
                  <a:cubicBezTo>
                    <a:pt x="8" y="22"/>
                    <a:pt x="18" y="7"/>
                    <a:pt x="38" y="2"/>
                  </a:cubicBezTo>
                  <a:cubicBezTo>
                    <a:pt x="49" y="0"/>
                    <a:pt x="59" y="2"/>
                    <a:pt x="70" y="7"/>
                  </a:cubicBezTo>
                  <a:cubicBezTo>
                    <a:pt x="80" y="12"/>
                    <a:pt x="86" y="19"/>
                    <a:pt x="90" y="28"/>
                  </a:cubicBezTo>
                  <a:cubicBezTo>
                    <a:pt x="94" y="37"/>
                    <a:pt x="99" y="46"/>
                    <a:pt x="95" y="58"/>
                  </a:cubicBezTo>
                  <a:cubicBezTo>
                    <a:pt x="92" y="70"/>
                    <a:pt x="86" y="80"/>
                    <a:pt x="77" y="87"/>
                  </a:cubicBezTo>
                  <a:cubicBezTo>
                    <a:pt x="67" y="95"/>
                    <a:pt x="47" y="102"/>
                    <a:pt x="32" y="94"/>
                  </a:cubicBezTo>
                  <a:cubicBezTo>
                    <a:pt x="23" y="89"/>
                    <a:pt x="14" y="85"/>
                    <a:pt x="8" y="76"/>
                  </a:cubicBezTo>
                  <a:cubicBezTo>
                    <a:pt x="5" y="72"/>
                    <a:pt x="3" y="68"/>
                    <a:pt x="0" y="63"/>
                  </a:cubicBezTo>
                  <a:cubicBezTo>
                    <a:pt x="0" y="55"/>
                    <a:pt x="0" y="47"/>
                    <a:pt x="0"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5" name="Freeform 1195"/>
            <p:cNvSpPr>
              <a:spLocks/>
            </p:cNvSpPr>
            <p:nvPr/>
          </p:nvSpPr>
          <p:spPr bwMode="auto">
            <a:xfrm>
              <a:off x="-2049463" y="2651125"/>
              <a:ext cx="95250" cy="168275"/>
            </a:xfrm>
            <a:custGeom>
              <a:avLst/>
              <a:gdLst>
                <a:gd name="T0" fmla="*/ 69 w 70"/>
                <a:gd name="T1" fmla="*/ 63 h 124"/>
                <a:gd name="T2" fmla="*/ 70 w 70"/>
                <a:gd name="T3" fmla="*/ 105 h 124"/>
                <a:gd name="T4" fmla="*/ 52 w 70"/>
                <a:gd name="T5" fmla="*/ 123 h 124"/>
                <a:gd name="T6" fmla="*/ 17 w 70"/>
                <a:gd name="T7" fmla="*/ 123 h 124"/>
                <a:gd name="T8" fmla="*/ 0 w 70"/>
                <a:gd name="T9" fmla="*/ 106 h 124"/>
                <a:gd name="T10" fmla="*/ 0 w 70"/>
                <a:gd name="T11" fmla="*/ 22 h 124"/>
                <a:gd name="T12" fmla="*/ 22 w 70"/>
                <a:gd name="T13" fmla="*/ 2 h 124"/>
                <a:gd name="T14" fmla="*/ 52 w 70"/>
                <a:gd name="T15" fmla="*/ 2 h 124"/>
                <a:gd name="T16" fmla="*/ 69 w 70"/>
                <a:gd name="T17" fmla="*/ 20 h 124"/>
                <a:gd name="T18" fmla="*/ 69 w 70"/>
                <a:gd name="T19" fmla="*/ 6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24">
                  <a:moveTo>
                    <a:pt x="69" y="63"/>
                  </a:moveTo>
                  <a:cubicBezTo>
                    <a:pt x="69" y="77"/>
                    <a:pt x="69" y="91"/>
                    <a:pt x="70" y="105"/>
                  </a:cubicBezTo>
                  <a:cubicBezTo>
                    <a:pt x="70" y="115"/>
                    <a:pt x="65" y="124"/>
                    <a:pt x="52" y="123"/>
                  </a:cubicBezTo>
                  <a:cubicBezTo>
                    <a:pt x="40" y="123"/>
                    <a:pt x="29" y="123"/>
                    <a:pt x="17" y="123"/>
                  </a:cubicBezTo>
                  <a:cubicBezTo>
                    <a:pt x="4" y="123"/>
                    <a:pt x="0" y="119"/>
                    <a:pt x="0" y="106"/>
                  </a:cubicBezTo>
                  <a:cubicBezTo>
                    <a:pt x="0" y="78"/>
                    <a:pt x="1" y="50"/>
                    <a:pt x="0" y="22"/>
                  </a:cubicBezTo>
                  <a:cubicBezTo>
                    <a:pt x="0" y="0"/>
                    <a:pt x="5" y="3"/>
                    <a:pt x="22" y="2"/>
                  </a:cubicBezTo>
                  <a:cubicBezTo>
                    <a:pt x="32" y="1"/>
                    <a:pt x="42" y="3"/>
                    <a:pt x="52" y="2"/>
                  </a:cubicBezTo>
                  <a:cubicBezTo>
                    <a:pt x="65" y="1"/>
                    <a:pt x="69" y="7"/>
                    <a:pt x="69" y="20"/>
                  </a:cubicBezTo>
                  <a:cubicBezTo>
                    <a:pt x="70" y="34"/>
                    <a:pt x="69" y="48"/>
                    <a:pt x="69" y="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6" name="Freeform 1196"/>
            <p:cNvSpPr>
              <a:spLocks/>
            </p:cNvSpPr>
            <p:nvPr/>
          </p:nvSpPr>
          <p:spPr bwMode="auto">
            <a:xfrm>
              <a:off x="-3125788" y="3074988"/>
              <a:ext cx="93663" cy="166687"/>
            </a:xfrm>
            <a:custGeom>
              <a:avLst/>
              <a:gdLst>
                <a:gd name="T0" fmla="*/ 1 w 69"/>
                <a:gd name="T1" fmla="*/ 61 h 122"/>
                <a:gd name="T2" fmla="*/ 1 w 69"/>
                <a:gd name="T3" fmla="*/ 15 h 122"/>
                <a:gd name="T4" fmla="*/ 17 w 69"/>
                <a:gd name="T5" fmla="*/ 0 h 122"/>
                <a:gd name="T6" fmla="*/ 53 w 69"/>
                <a:gd name="T7" fmla="*/ 0 h 122"/>
                <a:gd name="T8" fmla="*/ 69 w 69"/>
                <a:gd name="T9" fmla="*/ 16 h 122"/>
                <a:gd name="T10" fmla="*/ 69 w 69"/>
                <a:gd name="T11" fmla="*/ 105 h 122"/>
                <a:gd name="T12" fmla="*/ 51 w 69"/>
                <a:gd name="T13" fmla="*/ 122 h 122"/>
                <a:gd name="T14" fmla="*/ 17 w 69"/>
                <a:gd name="T15" fmla="*/ 122 h 122"/>
                <a:gd name="T16" fmla="*/ 1 w 69"/>
                <a:gd name="T17" fmla="*/ 106 h 122"/>
                <a:gd name="T18" fmla="*/ 1 w 69"/>
                <a:gd name="T19"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122">
                  <a:moveTo>
                    <a:pt x="1" y="61"/>
                  </a:moveTo>
                  <a:cubicBezTo>
                    <a:pt x="1" y="45"/>
                    <a:pt x="2" y="30"/>
                    <a:pt x="1" y="15"/>
                  </a:cubicBezTo>
                  <a:cubicBezTo>
                    <a:pt x="1" y="4"/>
                    <a:pt x="8" y="0"/>
                    <a:pt x="17" y="0"/>
                  </a:cubicBezTo>
                  <a:cubicBezTo>
                    <a:pt x="29" y="0"/>
                    <a:pt x="41" y="0"/>
                    <a:pt x="53" y="0"/>
                  </a:cubicBezTo>
                  <a:cubicBezTo>
                    <a:pt x="63" y="0"/>
                    <a:pt x="69" y="5"/>
                    <a:pt x="69" y="16"/>
                  </a:cubicBezTo>
                  <a:cubicBezTo>
                    <a:pt x="69" y="46"/>
                    <a:pt x="69" y="75"/>
                    <a:pt x="69" y="105"/>
                  </a:cubicBezTo>
                  <a:cubicBezTo>
                    <a:pt x="69" y="117"/>
                    <a:pt x="63" y="122"/>
                    <a:pt x="51" y="122"/>
                  </a:cubicBezTo>
                  <a:cubicBezTo>
                    <a:pt x="40" y="122"/>
                    <a:pt x="29" y="122"/>
                    <a:pt x="17" y="122"/>
                  </a:cubicBezTo>
                  <a:cubicBezTo>
                    <a:pt x="7" y="122"/>
                    <a:pt x="0" y="118"/>
                    <a:pt x="1" y="106"/>
                  </a:cubicBezTo>
                  <a:cubicBezTo>
                    <a:pt x="2" y="91"/>
                    <a:pt x="1" y="76"/>
                    <a:pt x="1" y="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7" name="Freeform 1197"/>
            <p:cNvSpPr>
              <a:spLocks/>
            </p:cNvSpPr>
            <p:nvPr/>
          </p:nvSpPr>
          <p:spPr bwMode="auto">
            <a:xfrm>
              <a:off x="-2916238" y="2657475"/>
              <a:ext cx="92075" cy="161925"/>
            </a:xfrm>
            <a:custGeom>
              <a:avLst/>
              <a:gdLst>
                <a:gd name="T0" fmla="*/ 0 w 68"/>
                <a:gd name="T1" fmla="*/ 60 h 120"/>
                <a:gd name="T2" fmla="*/ 0 w 68"/>
                <a:gd name="T3" fmla="*/ 12 h 120"/>
                <a:gd name="T4" fmla="*/ 13 w 68"/>
                <a:gd name="T5" fmla="*/ 0 h 120"/>
                <a:gd name="T6" fmla="*/ 54 w 68"/>
                <a:gd name="T7" fmla="*/ 0 h 120"/>
                <a:gd name="T8" fmla="*/ 68 w 68"/>
                <a:gd name="T9" fmla="*/ 13 h 120"/>
                <a:gd name="T10" fmla="*/ 68 w 68"/>
                <a:gd name="T11" fmla="*/ 105 h 120"/>
                <a:gd name="T12" fmla="*/ 53 w 68"/>
                <a:gd name="T13" fmla="*/ 119 h 120"/>
                <a:gd name="T14" fmla="*/ 12 w 68"/>
                <a:gd name="T15" fmla="*/ 119 h 120"/>
                <a:gd name="T16" fmla="*/ 0 w 68"/>
                <a:gd name="T17" fmla="*/ 107 h 120"/>
                <a:gd name="T18" fmla="*/ 0 w 68"/>
                <a:gd name="T19"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20">
                  <a:moveTo>
                    <a:pt x="0" y="60"/>
                  </a:moveTo>
                  <a:cubicBezTo>
                    <a:pt x="0" y="44"/>
                    <a:pt x="0" y="28"/>
                    <a:pt x="0" y="12"/>
                  </a:cubicBezTo>
                  <a:cubicBezTo>
                    <a:pt x="0" y="2"/>
                    <a:pt x="3" y="0"/>
                    <a:pt x="13" y="0"/>
                  </a:cubicBezTo>
                  <a:cubicBezTo>
                    <a:pt x="26" y="0"/>
                    <a:pt x="40" y="0"/>
                    <a:pt x="54" y="0"/>
                  </a:cubicBezTo>
                  <a:cubicBezTo>
                    <a:pt x="64" y="0"/>
                    <a:pt x="68" y="3"/>
                    <a:pt x="68" y="13"/>
                  </a:cubicBezTo>
                  <a:cubicBezTo>
                    <a:pt x="68" y="44"/>
                    <a:pt x="68" y="74"/>
                    <a:pt x="68" y="105"/>
                  </a:cubicBezTo>
                  <a:cubicBezTo>
                    <a:pt x="68" y="116"/>
                    <a:pt x="64" y="119"/>
                    <a:pt x="53" y="119"/>
                  </a:cubicBezTo>
                  <a:cubicBezTo>
                    <a:pt x="40" y="120"/>
                    <a:pt x="26" y="120"/>
                    <a:pt x="12" y="119"/>
                  </a:cubicBezTo>
                  <a:cubicBezTo>
                    <a:pt x="3" y="119"/>
                    <a:pt x="0" y="117"/>
                    <a:pt x="0" y="107"/>
                  </a:cubicBezTo>
                  <a:cubicBezTo>
                    <a:pt x="0" y="92"/>
                    <a:pt x="0" y="76"/>
                    <a:pt x="0" y="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8" name="Freeform 1198"/>
            <p:cNvSpPr>
              <a:spLocks/>
            </p:cNvSpPr>
            <p:nvPr/>
          </p:nvSpPr>
          <p:spPr bwMode="auto">
            <a:xfrm>
              <a:off x="-2506663" y="3411538"/>
              <a:ext cx="92075" cy="161925"/>
            </a:xfrm>
            <a:custGeom>
              <a:avLst/>
              <a:gdLst>
                <a:gd name="T0" fmla="*/ 68 w 68"/>
                <a:gd name="T1" fmla="*/ 59 h 119"/>
                <a:gd name="T2" fmla="*/ 68 w 68"/>
                <a:gd name="T3" fmla="*/ 101 h 119"/>
                <a:gd name="T4" fmla="*/ 50 w 68"/>
                <a:gd name="T5" fmla="*/ 119 h 119"/>
                <a:gd name="T6" fmla="*/ 13 w 68"/>
                <a:gd name="T7" fmla="*/ 119 h 119"/>
                <a:gd name="T8" fmla="*/ 0 w 68"/>
                <a:gd name="T9" fmla="*/ 106 h 119"/>
                <a:gd name="T10" fmla="*/ 0 w 68"/>
                <a:gd name="T11" fmla="*/ 12 h 119"/>
                <a:gd name="T12" fmla="*/ 12 w 68"/>
                <a:gd name="T13" fmla="*/ 0 h 119"/>
                <a:gd name="T14" fmla="*/ 54 w 68"/>
                <a:gd name="T15" fmla="*/ 0 h 119"/>
                <a:gd name="T16" fmla="*/ 68 w 68"/>
                <a:gd name="T17" fmla="*/ 14 h 119"/>
                <a:gd name="T18" fmla="*/ 68 w 68"/>
                <a:gd name="T19"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19">
                  <a:moveTo>
                    <a:pt x="68" y="59"/>
                  </a:moveTo>
                  <a:cubicBezTo>
                    <a:pt x="68" y="73"/>
                    <a:pt x="68" y="87"/>
                    <a:pt x="68" y="101"/>
                  </a:cubicBezTo>
                  <a:cubicBezTo>
                    <a:pt x="68" y="116"/>
                    <a:pt x="65" y="119"/>
                    <a:pt x="50" y="119"/>
                  </a:cubicBezTo>
                  <a:cubicBezTo>
                    <a:pt x="38" y="119"/>
                    <a:pt x="26" y="119"/>
                    <a:pt x="13" y="119"/>
                  </a:cubicBezTo>
                  <a:cubicBezTo>
                    <a:pt x="4" y="119"/>
                    <a:pt x="0" y="116"/>
                    <a:pt x="0" y="106"/>
                  </a:cubicBezTo>
                  <a:cubicBezTo>
                    <a:pt x="0" y="75"/>
                    <a:pt x="0" y="43"/>
                    <a:pt x="0" y="12"/>
                  </a:cubicBezTo>
                  <a:cubicBezTo>
                    <a:pt x="0" y="1"/>
                    <a:pt x="2" y="0"/>
                    <a:pt x="12" y="0"/>
                  </a:cubicBezTo>
                  <a:cubicBezTo>
                    <a:pt x="26" y="0"/>
                    <a:pt x="40" y="0"/>
                    <a:pt x="54" y="0"/>
                  </a:cubicBezTo>
                  <a:cubicBezTo>
                    <a:pt x="64" y="0"/>
                    <a:pt x="68" y="3"/>
                    <a:pt x="68" y="14"/>
                  </a:cubicBezTo>
                  <a:cubicBezTo>
                    <a:pt x="68" y="29"/>
                    <a:pt x="68" y="44"/>
                    <a:pt x="68" y="5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9" name="Freeform 1199"/>
            <p:cNvSpPr>
              <a:spLocks/>
            </p:cNvSpPr>
            <p:nvPr/>
          </p:nvSpPr>
          <p:spPr bwMode="auto">
            <a:xfrm>
              <a:off x="-2054225" y="2744788"/>
              <a:ext cx="331788" cy="323850"/>
            </a:xfrm>
            <a:custGeom>
              <a:avLst/>
              <a:gdLst>
                <a:gd name="T0" fmla="*/ 240 w 244"/>
                <a:gd name="T1" fmla="*/ 1 h 238"/>
                <a:gd name="T2" fmla="*/ 243 w 244"/>
                <a:gd name="T3" fmla="*/ 20 h 238"/>
                <a:gd name="T4" fmla="*/ 237 w 244"/>
                <a:gd name="T5" fmla="*/ 56 h 238"/>
                <a:gd name="T6" fmla="*/ 233 w 244"/>
                <a:gd name="T7" fmla="*/ 73 h 238"/>
                <a:gd name="T8" fmla="*/ 223 w 244"/>
                <a:gd name="T9" fmla="*/ 102 h 238"/>
                <a:gd name="T10" fmla="*/ 190 w 244"/>
                <a:gd name="T11" fmla="*/ 155 h 238"/>
                <a:gd name="T12" fmla="*/ 137 w 244"/>
                <a:gd name="T13" fmla="*/ 202 h 238"/>
                <a:gd name="T14" fmla="*/ 103 w 244"/>
                <a:gd name="T15" fmla="*/ 221 h 238"/>
                <a:gd name="T16" fmla="*/ 71 w 244"/>
                <a:gd name="T17" fmla="*/ 230 h 238"/>
                <a:gd name="T18" fmla="*/ 12 w 244"/>
                <a:gd name="T19" fmla="*/ 237 h 238"/>
                <a:gd name="T20" fmla="*/ 1 w 244"/>
                <a:gd name="T21" fmla="*/ 228 h 238"/>
                <a:gd name="T22" fmla="*/ 10 w 244"/>
                <a:gd name="T23" fmla="*/ 218 h 238"/>
                <a:gd name="T24" fmla="*/ 43 w 244"/>
                <a:gd name="T25" fmla="*/ 214 h 238"/>
                <a:gd name="T26" fmla="*/ 88 w 244"/>
                <a:gd name="T27" fmla="*/ 202 h 238"/>
                <a:gd name="T28" fmla="*/ 142 w 244"/>
                <a:gd name="T29" fmla="*/ 170 h 238"/>
                <a:gd name="T30" fmla="*/ 179 w 244"/>
                <a:gd name="T31" fmla="*/ 133 h 238"/>
                <a:gd name="T32" fmla="*/ 203 w 244"/>
                <a:gd name="T33" fmla="*/ 89 h 238"/>
                <a:gd name="T34" fmla="*/ 219 w 244"/>
                <a:gd name="T35" fmla="*/ 30 h 238"/>
                <a:gd name="T36" fmla="*/ 222 w 244"/>
                <a:gd name="T37" fmla="*/ 9 h 238"/>
                <a:gd name="T38" fmla="*/ 232 w 244"/>
                <a:gd name="T39" fmla="*/ 0 h 238"/>
                <a:gd name="T40" fmla="*/ 240 w 244"/>
                <a:gd name="T41"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4" h="238">
                  <a:moveTo>
                    <a:pt x="240" y="1"/>
                  </a:moveTo>
                  <a:cubicBezTo>
                    <a:pt x="241" y="8"/>
                    <a:pt x="244" y="14"/>
                    <a:pt x="243" y="20"/>
                  </a:cubicBezTo>
                  <a:cubicBezTo>
                    <a:pt x="242" y="32"/>
                    <a:pt x="239" y="44"/>
                    <a:pt x="237" y="56"/>
                  </a:cubicBezTo>
                  <a:cubicBezTo>
                    <a:pt x="236" y="62"/>
                    <a:pt x="235" y="67"/>
                    <a:pt x="233" y="73"/>
                  </a:cubicBezTo>
                  <a:cubicBezTo>
                    <a:pt x="230" y="83"/>
                    <a:pt x="227" y="93"/>
                    <a:pt x="223" y="102"/>
                  </a:cubicBezTo>
                  <a:cubicBezTo>
                    <a:pt x="214" y="121"/>
                    <a:pt x="203" y="139"/>
                    <a:pt x="190" y="155"/>
                  </a:cubicBezTo>
                  <a:cubicBezTo>
                    <a:pt x="175" y="174"/>
                    <a:pt x="157" y="189"/>
                    <a:pt x="137" y="202"/>
                  </a:cubicBezTo>
                  <a:cubicBezTo>
                    <a:pt x="126" y="209"/>
                    <a:pt x="115" y="215"/>
                    <a:pt x="103" y="221"/>
                  </a:cubicBezTo>
                  <a:cubicBezTo>
                    <a:pt x="93" y="225"/>
                    <a:pt x="81" y="226"/>
                    <a:pt x="71" y="230"/>
                  </a:cubicBezTo>
                  <a:cubicBezTo>
                    <a:pt x="52" y="237"/>
                    <a:pt x="32" y="238"/>
                    <a:pt x="12" y="237"/>
                  </a:cubicBezTo>
                  <a:cubicBezTo>
                    <a:pt x="7" y="237"/>
                    <a:pt x="0" y="232"/>
                    <a:pt x="1" y="228"/>
                  </a:cubicBezTo>
                  <a:cubicBezTo>
                    <a:pt x="2" y="223"/>
                    <a:pt x="3" y="219"/>
                    <a:pt x="10" y="218"/>
                  </a:cubicBezTo>
                  <a:cubicBezTo>
                    <a:pt x="21" y="218"/>
                    <a:pt x="32" y="216"/>
                    <a:pt x="43" y="214"/>
                  </a:cubicBezTo>
                  <a:cubicBezTo>
                    <a:pt x="58" y="211"/>
                    <a:pt x="73" y="207"/>
                    <a:pt x="88" y="202"/>
                  </a:cubicBezTo>
                  <a:cubicBezTo>
                    <a:pt x="107" y="195"/>
                    <a:pt x="125" y="183"/>
                    <a:pt x="142" y="170"/>
                  </a:cubicBezTo>
                  <a:cubicBezTo>
                    <a:pt x="157" y="160"/>
                    <a:pt x="168" y="147"/>
                    <a:pt x="179" y="133"/>
                  </a:cubicBezTo>
                  <a:cubicBezTo>
                    <a:pt x="189" y="119"/>
                    <a:pt x="197" y="105"/>
                    <a:pt x="203" y="89"/>
                  </a:cubicBezTo>
                  <a:cubicBezTo>
                    <a:pt x="211" y="70"/>
                    <a:pt x="218" y="51"/>
                    <a:pt x="219" y="30"/>
                  </a:cubicBezTo>
                  <a:cubicBezTo>
                    <a:pt x="220" y="23"/>
                    <a:pt x="221" y="16"/>
                    <a:pt x="222" y="9"/>
                  </a:cubicBezTo>
                  <a:cubicBezTo>
                    <a:pt x="223" y="2"/>
                    <a:pt x="226" y="0"/>
                    <a:pt x="232" y="0"/>
                  </a:cubicBezTo>
                  <a:cubicBezTo>
                    <a:pt x="235" y="0"/>
                    <a:pt x="237" y="1"/>
                    <a:pt x="240"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0" name="Freeform 1200"/>
            <p:cNvSpPr>
              <a:spLocks/>
            </p:cNvSpPr>
            <p:nvPr/>
          </p:nvSpPr>
          <p:spPr bwMode="auto">
            <a:xfrm>
              <a:off x="-3792538" y="2757488"/>
              <a:ext cx="328613" cy="325437"/>
            </a:xfrm>
            <a:custGeom>
              <a:avLst/>
              <a:gdLst>
                <a:gd name="T0" fmla="*/ 24 w 242"/>
                <a:gd name="T1" fmla="*/ 240 h 240"/>
                <a:gd name="T2" fmla="*/ 13 w 242"/>
                <a:gd name="T3" fmla="*/ 240 h 240"/>
                <a:gd name="T4" fmla="*/ 0 w 242"/>
                <a:gd name="T5" fmla="*/ 229 h 240"/>
                <a:gd name="T6" fmla="*/ 12 w 242"/>
                <a:gd name="T7" fmla="*/ 218 h 240"/>
                <a:gd name="T8" fmla="*/ 23 w 242"/>
                <a:gd name="T9" fmla="*/ 218 h 240"/>
                <a:gd name="T10" fmla="*/ 60 w 242"/>
                <a:gd name="T11" fmla="*/ 213 h 240"/>
                <a:gd name="T12" fmla="*/ 96 w 242"/>
                <a:gd name="T13" fmla="*/ 199 h 240"/>
                <a:gd name="T14" fmla="*/ 136 w 242"/>
                <a:gd name="T15" fmla="*/ 176 h 240"/>
                <a:gd name="T16" fmla="*/ 167 w 242"/>
                <a:gd name="T17" fmla="*/ 148 h 240"/>
                <a:gd name="T18" fmla="*/ 194 w 242"/>
                <a:gd name="T19" fmla="*/ 109 h 240"/>
                <a:gd name="T20" fmla="*/ 213 w 242"/>
                <a:gd name="T21" fmla="*/ 67 h 240"/>
                <a:gd name="T22" fmla="*/ 217 w 242"/>
                <a:gd name="T23" fmla="*/ 42 h 240"/>
                <a:gd name="T24" fmla="*/ 221 w 242"/>
                <a:gd name="T25" fmla="*/ 11 h 240"/>
                <a:gd name="T26" fmla="*/ 232 w 242"/>
                <a:gd name="T27" fmla="*/ 1 h 240"/>
                <a:gd name="T28" fmla="*/ 242 w 242"/>
                <a:gd name="T29" fmla="*/ 13 h 240"/>
                <a:gd name="T30" fmla="*/ 240 w 242"/>
                <a:gd name="T31" fmla="*/ 27 h 240"/>
                <a:gd name="T32" fmla="*/ 239 w 242"/>
                <a:gd name="T33" fmla="*/ 36 h 240"/>
                <a:gd name="T34" fmla="*/ 235 w 242"/>
                <a:gd name="T35" fmla="*/ 67 h 240"/>
                <a:gd name="T36" fmla="*/ 221 w 242"/>
                <a:gd name="T37" fmla="*/ 105 h 240"/>
                <a:gd name="T38" fmla="*/ 198 w 242"/>
                <a:gd name="T39" fmla="*/ 145 h 240"/>
                <a:gd name="T40" fmla="*/ 188 w 242"/>
                <a:gd name="T41" fmla="*/ 159 h 240"/>
                <a:gd name="T42" fmla="*/ 168 w 242"/>
                <a:gd name="T43" fmla="*/ 179 h 240"/>
                <a:gd name="T44" fmla="*/ 134 w 242"/>
                <a:gd name="T45" fmla="*/ 205 h 240"/>
                <a:gd name="T46" fmla="*/ 108 w 242"/>
                <a:gd name="T47" fmla="*/ 220 h 240"/>
                <a:gd name="T48" fmla="*/ 83 w 242"/>
                <a:gd name="T49" fmla="*/ 228 h 240"/>
                <a:gd name="T50" fmla="*/ 57 w 242"/>
                <a:gd name="T51" fmla="*/ 236 h 240"/>
                <a:gd name="T52" fmla="*/ 24 w 242"/>
                <a:gd name="T53" fmla="*/ 240 h 240"/>
                <a:gd name="T54" fmla="*/ 24 w 242"/>
                <a:gd name="T5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2" h="240">
                  <a:moveTo>
                    <a:pt x="24" y="240"/>
                  </a:moveTo>
                  <a:cubicBezTo>
                    <a:pt x="20" y="240"/>
                    <a:pt x="17" y="240"/>
                    <a:pt x="13" y="240"/>
                  </a:cubicBezTo>
                  <a:cubicBezTo>
                    <a:pt x="6" y="239"/>
                    <a:pt x="0" y="234"/>
                    <a:pt x="0" y="229"/>
                  </a:cubicBezTo>
                  <a:cubicBezTo>
                    <a:pt x="0" y="225"/>
                    <a:pt x="7" y="218"/>
                    <a:pt x="12" y="218"/>
                  </a:cubicBezTo>
                  <a:cubicBezTo>
                    <a:pt x="16" y="218"/>
                    <a:pt x="19" y="218"/>
                    <a:pt x="23" y="218"/>
                  </a:cubicBezTo>
                  <a:cubicBezTo>
                    <a:pt x="35" y="217"/>
                    <a:pt x="48" y="216"/>
                    <a:pt x="60" y="213"/>
                  </a:cubicBezTo>
                  <a:cubicBezTo>
                    <a:pt x="72" y="210"/>
                    <a:pt x="84" y="204"/>
                    <a:pt x="96" y="199"/>
                  </a:cubicBezTo>
                  <a:cubicBezTo>
                    <a:pt x="111" y="194"/>
                    <a:pt x="124" y="185"/>
                    <a:pt x="136" y="176"/>
                  </a:cubicBezTo>
                  <a:cubicBezTo>
                    <a:pt x="147" y="167"/>
                    <a:pt x="158" y="158"/>
                    <a:pt x="167" y="148"/>
                  </a:cubicBezTo>
                  <a:cubicBezTo>
                    <a:pt x="178" y="136"/>
                    <a:pt x="187" y="124"/>
                    <a:pt x="194" y="109"/>
                  </a:cubicBezTo>
                  <a:cubicBezTo>
                    <a:pt x="200" y="95"/>
                    <a:pt x="207" y="81"/>
                    <a:pt x="213" y="67"/>
                  </a:cubicBezTo>
                  <a:cubicBezTo>
                    <a:pt x="216" y="59"/>
                    <a:pt x="216" y="50"/>
                    <a:pt x="217" y="42"/>
                  </a:cubicBezTo>
                  <a:cubicBezTo>
                    <a:pt x="219" y="31"/>
                    <a:pt x="220" y="21"/>
                    <a:pt x="221" y="11"/>
                  </a:cubicBezTo>
                  <a:cubicBezTo>
                    <a:pt x="222" y="4"/>
                    <a:pt x="226" y="2"/>
                    <a:pt x="232" y="1"/>
                  </a:cubicBezTo>
                  <a:cubicBezTo>
                    <a:pt x="235" y="0"/>
                    <a:pt x="242" y="8"/>
                    <a:pt x="242" y="13"/>
                  </a:cubicBezTo>
                  <a:cubicBezTo>
                    <a:pt x="242" y="18"/>
                    <a:pt x="240" y="22"/>
                    <a:pt x="240" y="27"/>
                  </a:cubicBezTo>
                  <a:cubicBezTo>
                    <a:pt x="239" y="30"/>
                    <a:pt x="239" y="33"/>
                    <a:pt x="239" y="36"/>
                  </a:cubicBezTo>
                  <a:cubicBezTo>
                    <a:pt x="238" y="46"/>
                    <a:pt x="238" y="57"/>
                    <a:pt x="235" y="67"/>
                  </a:cubicBezTo>
                  <a:cubicBezTo>
                    <a:pt x="231" y="80"/>
                    <a:pt x="227" y="93"/>
                    <a:pt x="221" y="105"/>
                  </a:cubicBezTo>
                  <a:cubicBezTo>
                    <a:pt x="215" y="119"/>
                    <a:pt x="206" y="132"/>
                    <a:pt x="198" y="145"/>
                  </a:cubicBezTo>
                  <a:cubicBezTo>
                    <a:pt x="195" y="150"/>
                    <a:pt x="191" y="154"/>
                    <a:pt x="188" y="159"/>
                  </a:cubicBezTo>
                  <a:cubicBezTo>
                    <a:pt x="181" y="166"/>
                    <a:pt x="175" y="173"/>
                    <a:pt x="168" y="179"/>
                  </a:cubicBezTo>
                  <a:cubicBezTo>
                    <a:pt x="157" y="188"/>
                    <a:pt x="146" y="197"/>
                    <a:pt x="134" y="205"/>
                  </a:cubicBezTo>
                  <a:cubicBezTo>
                    <a:pt x="126" y="210"/>
                    <a:pt x="117" y="215"/>
                    <a:pt x="108" y="220"/>
                  </a:cubicBezTo>
                  <a:cubicBezTo>
                    <a:pt x="100" y="223"/>
                    <a:pt x="91" y="225"/>
                    <a:pt x="83" y="228"/>
                  </a:cubicBezTo>
                  <a:cubicBezTo>
                    <a:pt x="74" y="231"/>
                    <a:pt x="66" y="234"/>
                    <a:pt x="57" y="236"/>
                  </a:cubicBezTo>
                  <a:cubicBezTo>
                    <a:pt x="46" y="238"/>
                    <a:pt x="35" y="239"/>
                    <a:pt x="24" y="240"/>
                  </a:cubicBezTo>
                  <a:cubicBezTo>
                    <a:pt x="24" y="240"/>
                    <a:pt x="24" y="240"/>
                    <a:pt x="24" y="24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1" name="Freeform 1201"/>
            <p:cNvSpPr>
              <a:spLocks/>
            </p:cNvSpPr>
            <p:nvPr/>
          </p:nvSpPr>
          <p:spPr bwMode="auto">
            <a:xfrm>
              <a:off x="-2922588" y="2749550"/>
              <a:ext cx="327025" cy="323850"/>
            </a:xfrm>
            <a:custGeom>
              <a:avLst/>
              <a:gdLst>
                <a:gd name="T0" fmla="*/ 241 w 241"/>
                <a:gd name="T1" fmla="*/ 22 h 239"/>
                <a:gd name="T2" fmla="*/ 235 w 241"/>
                <a:gd name="T3" fmla="*/ 63 h 239"/>
                <a:gd name="T4" fmla="*/ 225 w 241"/>
                <a:gd name="T5" fmla="*/ 91 h 239"/>
                <a:gd name="T6" fmla="*/ 212 w 241"/>
                <a:gd name="T7" fmla="*/ 119 h 239"/>
                <a:gd name="T8" fmla="*/ 197 w 241"/>
                <a:gd name="T9" fmla="*/ 143 h 239"/>
                <a:gd name="T10" fmla="*/ 170 w 241"/>
                <a:gd name="T11" fmla="*/ 175 h 239"/>
                <a:gd name="T12" fmla="*/ 145 w 241"/>
                <a:gd name="T13" fmla="*/ 195 h 239"/>
                <a:gd name="T14" fmla="*/ 117 w 241"/>
                <a:gd name="T15" fmla="*/ 211 h 239"/>
                <a:gd name="T16" fmla="*/ 89 w 241"/>
                <a:gd name="T17" fmla="*/ 225 h 239"/>
                <a:gd name="T18" fmla="*/ 73 w 241"/>
                <a:gd name="T19" fmla="*/ 230 h 239"/>
                <a:gd name="T20" fmla="*/ 18 w 241"/>
                <a:gd name="T21" fmla="*/ 238 h 239"/>
                <a:gd name="T22" fmla="*/ 3 w 241"/>
                <a:gd name="T23" fmla="*/ 234 h 239"/>
                <a:gd name="T24" fmla="*/ 0 w 241"/>
                <a:gd name="T25" fmla="*/ 226 h 239"/>
                <a:gd name="T26" fmla="*/ 5 w 241"/>
                <a:gd name="T27" fmla="*/ 220 h 239"/>
                <a:gd name="T28" fmla="*/ 35 w 241"/>
                <a:gd name="T29" fmla="*/ 215 h 239"/>
                <a:gd name="T30" fmla="*/ 66 w 241"/>
                <a:gd name="T31" fmla="*/ 208 h 239"/>
                <a:gd name="T32" fmla="*/ 97 w 241"/>
                <a:gd name="T33" fmla="*/ 197 h 239"/>
                <a:gd name="T34" fmla="*/ 127 w 241"/>
                <a:gd name="T35" fmla="*/ 181 h 239"/>
                <a:gd name="T36" fmla="*/ 176 w 241"/>
                <a:gd name="T37" fmla="*/ 135 h 239"/>
                <a:gd name="T38" fmla="*/ 194 w 241"/>
                <a:gd name="T39" fmla="*/ 107 h 239"/>
                <a:gd name="T40" fmla="*/ 209 w 241"/>
                <a:gd name="T41" fmla="*/ 75 h 239"/>
                <a:gd name="T42" fmla="*/ 214 w 241"/>
                <a:gd name="T43" fmla="*/ 55 h 239"/>
                <a:gd name="T44" fmla="*/ 218 w 241"/>
                <a:gd name="T45" fmla="*/ 18 h 239"/>
                <a:gd name="T46" fmla="*/ 222 w 241"/>
                <a:gd name="T47" fmla="*/ 6 h 239"/>
                <a:gd name="T48" fmla="*/ 232 w 241"/>
                <a:gd name="T49" fmla="*/ 0 h 239"/>
                <a:gd name="T50" fmla="*/ 240 w 241"/>
                <a:gd name="T51" fmla="*/ 8 h 239"/>
                <a:gd name="T52" fmla="*/ 240 w 241"/>
                <a:gd name="T53" fmla="*/ 22 h 239"/>
                <a:gd name="T54" fmla="*/ 241 w 241"/>
                <a:gd name="T55" fmla="*/ 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1" h="239">
                  <a:moveTo>
                    <a:pt x="241" y="22"/>
                  </a:moveTo>
                  <a:cubicBezTo>
                    <a:pt x="239" y="35"/>
                    <a:pt x="238" y="49"/>
                    <a:pt x="235" y="63"/>
                  </a:cubicBezTo>
                  <a:cubicBezTo>
                    <a:pt x="233" y="72"/>
                    <a:pt x="229" y="82"/>
                    <a:pt x="225" y="91"/>
                  </a:cubicBezTo>
                  <a:cubicBezTo>
                    <a:pt x="221" y="101"/>
                    <a:pt x="217" y="110"/>
                    <a:pt x="212" y="119"/>
                  </a:cubicBezTo>
                  <a:cubicBezTo>
                    <a:pt x="208" y="128"/>
                    <a:pt x="203" y="135"/>
                    <a:pt x="197" y="143"/>
                  </a:cubicBezTo>
                  <a:cubicBezTo>
                    <a:pt x="188" y="154"/>
                    <a:pt x="180" y="165"/>
                    <a:pt x="170" y="175"/>
                  </a:cubicBezTo>
                  <a:cubicBezTo>
                    <a:pt x="163" y="183"/>
                    <a:pt x="154" y="189"/>
                    <a:pt x="145" y="195"/>
                  </a:cubicBezTo>
                  <a:cubicBezTo>
                    <a:pt x="136" y="201"/>
                    <a:pt x="127" y="206"/>
                    <a:pt x="117" y="211"/>
                  </a:cubicBezTo>
                  <a:cubicBezTo>
                    <a:pt x="108" y="216"/>
                    <a:pt x="99" y="221"/>
                    <a:pt x="89" y="225"/>
                  </a:cubicBezTo>
                  <a:cubicBezTo>
                    <a:pt x="84" y="228"/>
                    <a:pt x="78" y="229"/>
                    <a:pt x="73" y="230"/>
                  </a:cubicBezTo>
                  <a:cubicBezTo>
                    <a:pt x="55" y="235"/>
                    <a:pt x="36" y="239"/>
                    <a:pt x="18" y="238"/>
                  </a:cubicBezTo>
                  <a:cubicBezTo>
                    <a:pt x="13" y="238"/>
                    <a:pt x="7" y="236"/>
                    <a:pt x="3" y="234"/>
                  </a:cubicBezTo>
                  <a:cubicBezTo>
                    <a:pt x="1" y="233"/>
                    <a:pt x="0" y="229"/>
                    <a:pt x="0" y="226"/>
                  </a:cubicBezTo>
                  <a:cubicBezTo>
                    <a:pt x="0" y="224"/>
                    <a:pt x="3" y="220"/>
                    <a:pt x="5" y="220"/>
                  </a:cubicBezTo>
                  <a:cubicBezTo>
                    <a:pt x="15" y="218"/>
                    <a:pt x="25" y="217"/>
                    <a:pt x="35" y="215"/>
                  </a:cubicBezTo>
                  <a:cubicBezTo>
                    <a:pt x="45" y="213"/>
                    <a:pt x="55" y="211"/>
                    <a:pt x="66" y="208"/>
                  </a:cubicBezTo>
                  <a:cubicBezTo>
                    <a:pt x="76" y="205"/>
                    <a:pt x="87" y="202"/>
                    <a:pt x="97" y="197"/>
                  </a:cubicBezTo>
                  <a:cubicBezTo>
                    <a:pt x="107" y="193"/>
                    <a:pt x="117" y="187"/>
                    <a:pt x="127" y="181"/>
                  </a:cubicBezTo>
                  <a:cubicBezTo>
                    <a:pt x="146" y="169"/>
                    <a:pt x="162" y="153"/>
                    <a:pt x="176" y="135"/>
                  </a:cubicBezTo>
                  <a:cubicBezTo>
                    <a:pt x="182" y="126"/>
                    <a:pt x="188" y="117"/>
                    <a:pt x="194" y="107"/>
                  </a:cubicBezTo>
                  <a:cubicBezTo>
                    <a:pt x="199" y="97"/>
                    <a:pt x="204" y="86"/>
                    <a:pt x="209" y="75"/>
                  </a:cubicBezTo>
                  <a:cubicBezTo>
                    <a:pt x="212" y="69"/>
                    <a:pt x="213" y="62"/>
                    <a:pt x="214" y="55"/>
                  </a:cubicBezTo>
                  <a:cubicBezTo>
                    <a:pt x="216" y="42"/>
                    <a:pt x="217" y="30"/>
                    <a:pt x="218" y="18"/>
                  </a:cubicBezTo>
                  <a:cubicBezTo>
                    <a:pt x="219" y="14"/>
                    <a:pt x="219" y="9"/>
                    <a:pt x="222" y="6"/>
                  </a:cubicBezTo>
                  <a:cubicBezTo>
                    <a:pt x="224" y="3"/>
                    <a:pt x="229" y="0"/>
                    <a:pt x="232" y="0"/>
                  </a:cubicBezTo>
                  <a:cubicBezTo>
                    <a:pt x="234" y="0"/>
                    <a:pt x="241" y="2"/>
                    <a:pt x="240" y="8"/>
                  </a:cubicBezTo>
                  <a:cubicBezTo>
                    <a:pt x="239" y="13"/>
                    <a:pt x="240" y="17"/>
                    <a:pt x="240" y="22"/>
                  </a:cubicBezTo>
                  <a:cubicBezTo>
                    <a:pt x="240" y="22"/>
                    <a:pt x="240" y="22"/>
                    <a:pt x="24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2" name="Freeform 1202"/>
            <p:cNvSpPr>
              <a:spLocks/>
            </p:cNvSpPr>
            <p:nvPr/>
          </p:nvSpPr>
          <p:spPr bwMode="auto">
            <a:xfrm>
              <a:off x="-3360738" y="2822575"/>
              <a:ext cx="328613" cy="323850"/>
            </a:xfrm>
            <a:custGeom>
              <a:avLst/>
              <a:gdLst>
                <a:gd name="T0" fmla="*/ 0 w 242"/>
                <a:gd name="T1" fmla="*/ 219 h 238"/>
                <a:gd name="T2" fmla="*/ 5 w 242"/>
                <a:gd name="T3" fmla="*/ 181 h 238"/>
                <a:gd name="T4" fmla="*/ 15 w 242"/>
                <a:gd name="T5" fmla="*/ 147 h 238"/>
                <a:gd name="T6" fmla="*/ 30 w 242"/>
                <a:gd name="T7" fmla="*/ 119 h 238"/>
                <a:gd name="T8" fmla="*/ 43 w 242"/>
                <a:gd name="T9" fmla="*/ 95 h 238"/>
                <a:gd name="T10" fmla="*/ 62 w 242"/>
                <a:gd name="T11" fmla="*/ 73 h 238"/>
                <a:gd name="T12" fmla="*/ 91 w 242"/>
                <a:gd name="T13" fmla="*/ 47 h 238"/>
                <a:gd name="T14" fmla="*/ 126 w 242"/>
                <a:gd name="T15" fmla="*/ 26 h 238"/>
                <a:gd name="T16" fmla="*/ 145 w 242"/>
                <a:gd name="T17" fmla="*/ 16 h 238"/>
                <a:gd name="T18" fmla="*/ 163 w 242"/>
                <a:gd name="T19" fmla="*/ 10 h 238"/>
                <a:gd name="T20" fmla="*/ 180 w 242"/>
                <a:gd name="T21" fmla="*/ 5 h 238"/>
                <a:gd name="T22" fmla="*/ 193 w 242"/>
                <a:gd name="T23" fmla="*/ 3 h 238"/>
                <a:gd name="T24" fmla="*/ 219 w 242"/>
                <a:gd name="T25" fmla="*/ 0 h 238"/>
                <a:gd name="T26" fmla="*/ 237 w 242"/>
                <a:gd name="T27" fmla="*/ 3 h 238"/>
                <a:gd name="T28" fmla="*/ 242 w 242"/>
                <a:gd name="T29" fmla="*/ 10 h 238"/>
                <a:gd name="T30" fmla="*/ 233 w 242"/>
                <a:gd name="T31" fmla="*/ 20 h 238"/>
                <a:gd name="T32" fmla="*/ 224 w 242"/>
                <a:gd name="T33" fmla="*/ 22 h 238"/>
                <a:gd name="T34" fmla="*/ 191 w 242"/>
                <a:gd name="T35" fmla="*/ 25 h 238"/>
                <a:gd name="T36" fmla="*/ 161 w 242"/>
                <a:gd name="T37" fmla="*/ 34 h 238"/>
                <a:gd name="T38" fmla="*/ 122 w 242"/>
                <a:gd name="T39" fmla="*/ 52 h 238"/>
                <a:gd name="T40" fmla="*/ 99 w 242"/>
                <a:gd name="T41" fmla="*/ 69 h 238"/>
                <a:gd name="T42" fmla="*/ 78 w 242"/>
                <a:gd name="T43" fmla="*/ 88 h 238"/>
                <a:gd name="T44" fmla="*/ 61 w 242"/>
                <a:gd name="T45" fmla="*/ 110 h 238"/>
                <a:gd name="T46" fmla="*/ 38 w 242"/>
                <a:gd name="T47" fmla="*/ 150 h 238"/>
                <a:gd name="T48" fmla="*/ 30 w 242"/>
                <a:gd name="T49" fmla="*/ 176 h 238"/>
                <a:gd name="T50" fmla="*/ 22 w 242"/>
                <a:gd name="T51" fmla="*/ 227 h 238"/>
                <a:gd name="T52" fmla="*/ 9 w 242"/>
                <a:gd name="T53" fmla="*/ 238 h 238"/>
                <a:gd name="T54" fmla="*/ 0 w 242"/>
                <a:gd name="T55" fmla="*/ 227 h 238"/>
                <a:gd name="T56" fmla="*/ 0 w 242"/>
                <a:gd name="T57" fmla="*/ 219 h 238"/>
                <a:gd name="T58" fmla="*/ 0 w 242"/>
                <a:gd name="T59" fmla="*/ 2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2" h="238">
                  <a:moveTo>
                    <a:pt x="0" y="219"/>
                  </a:moveTo>
                  <a:cubicBezTo>
                    <a:pt x="1" y="206"/>
                    <a:pt x="2" y="193"/>
                    <a:pt x="5" y="181"/>
                  </a:cubicBezTo>
                  <a:cubicBezTo>
                    <a:pt x="7" y="169"/>
                    <a:pt x="11" y="158"/>
                    <a:pt x="15" y="147"/>
                  </a:cubicBezTo>
                  <a:cubicBezTo>
                    <a:pt x="19" y="138"/>
                    <a:pt x="25" y="129"/>
                    <a:pt x="30" y="119"/>
                  </a:cubicBezTo>
                  <a:cubicBezTo>
                    <a:pt x="34" y="111"/>
                    <a:pt x="38" y="103"/>
                    <a:pt x="43" y="95"/>
                  </a:cubicBezTo>
                  <a:cubicBezTo>
                    <a:pt x="49" y="87"/>
                    <a:pt x="55" y="80"/>
                    <a:pt x="62" y="73"/>
                  </a:cubicBezTo>
                  <a:cubicBezTo>
                    <a:pt x="71" y="64"/>
                    <a:pt x="81" y="55"/>
                    <a:pt x="91" y="47"/>
                  </a:cubicBezTo>
                  <a:cubicBezTo>
                    <a:pt x="102" y="39"/>
                    <a:pt x="113" y="30"/>
                    <a:pt x="126" y="26"/>
                  </a:cubicBezTo>
                  <a:cubicBezTo>
                    <a:pt x="133" y="23"/>
                    <a:pt x="138" y="19"/>
                    <a:pt x="145" y="16"/>
                  </a:cubicBezTo>
                  <a:cubicBezTo>
                    <a:pt x="151" y="14"/>
                    <a:pt x="157" y="12"/>
                    <a:pt x="163" y="10"/>
                  </a:cubicBezTo>
                  <a:cubicBezTo>
                    <a:pt x="169" y="9"/>
                    <a:pt x="174" y="7"/>
                    <a:pt x="180" y="5"/>
                  </a:cubicBezTo>
                  <a:cubicBezTo>
                    <a:pt x="184" y="4"/>
                    <a:pt x="188" y="4"/>
                    <a:pt x="193" y="3"/>
                  </a:cubicBezTo>
                  <a:cubicBezTo>
                    <a:pt x="201" y="2"/>
                    <a:pt x="210" y="0"/>
                    <a:pt x="219" y="0"/>
                  </a:cubicBezTo>
                  <a:cubicBezTo>
                    <a:pt x="225" y="0"/>
                    <a:pt x="231" y="1"/>
                    <a:pt x="237" y="3"/>
                  </a:cubicBezTo>
                  <a:cubicBezTo>
                    <a:pt x="239" y="4"/>
                    <a:pt x="242" y="8"/>
                    <a:pt x="242" y="10"/>
                  </a:cubicBezTo>
                  <a:cubicBezTo>
                    <a:pt x="242" y="16"/>
                    <a:pt x="237" y="18"/>
                    <a:pt x="233" y="20"/>
                  </a:cubicBezTo>
                  <a:cubicBezTo>
                    <a:pt x="230" y="21"/>
                    <a:pt x="227" y="21"/>
                    <a:pt x="224" y="22"/>
                  </a:cubicBezTo>
                  <a:cubicBezTo>
                    <a:pt x="213" y="23"/>
                    <a:pt x="202" y="23"/>
                    <a:pt x="191" y="25"/>
                  </a:cubicBezTo>
                  <a:cubicBezTo>
                    <a:pt x="181" y="27"/>
                    <a:pt x="171" y="31"/>
                    <a:pt x="161" y="34"/>
                  </a:cubicBezTo>
                  <a:cubicBezTo>
                    <a:pt x="148" y="40"/>
                    <a:pt x="134" y="46"/>
                    <a:pt x="122" y="52"/>
                  </a:cubicBezTo>
                  <a:cubicBezTo>
                    <a:pt x="113" y="57"/>
                    <a:pt x="106" y="63"/>
                    <a:pt x="99" y="69"/>
                  </a:cubicBezTo>
                  <a:cubicBezTo>
                    <a:pt x="91" y="75"/>
                    <a:pt x="84" y="81"/>
                    <a:pt x="78" y="88"/>
                  </a:cubicBezTo>
                  <a:cubicBezTo>
                    <a:pt x="72" y="95"/>
                    <a:pt x="66" y="102"/>
                    <a:pt x="61" y="110"/>
                  </a:cubicBezTo>
                  <a:cubicBezTo>
                    <a:pt x="53" y="123"/>
                    <a:pt x="45" y="136"/>
                    <a:pt x="38" y="150"/>
                  </a:cubicBezTo>
                  <a:cubicBezTo>
                    <a:pt x="34" y="158"/>
                    <a:pt x="33" y="167"/>
                    <a:pt x="30" y="176"/>
                  </a:cubicBezTo>
                  <a:cubicBezTo>
                    <a:pt x="25" y="192"/>
                    <a:pt x="21" y="210"/>
                    <a:pt x="22" y="227"/>
                  </a:cubicBezTo>
                  <a:cubicBezTo>
                    <a:pt x="22" y="234"/>
                    <a:pt x="16" y="238"/>
                    <a:pt x="9" y="238"/>
                  </a:cubicBezTo>
                  <a:cubicBezTo>
                    <a:pt x="4" y="238"/>
                    <a:pt x="0" y="234"/>
                    <a:pt x="0" y="227"/>
                  </a:cubicBezTo>
                  <a:cubicBezTo>
                    <a:pt x="0" y="224"/>
                    <a:pt x="0" y="221"/>
                    <a:pt x="0" y="219"/>
                  </a:cubicBezTo>
                  <a:cubicBezTo>
                    <a:pt x="0" y="219"/>
                    <a:pt x="0" y="219"/>
                    <a:pt x="0" y="2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3" name="Freeform 1203"/>
            <p:cNvSpPr>
              <a:spLocks/>
            </p:cNvSpPr>
            <p:nvPr/>
          </p:nvSpPr>
          <p:spPr bwMode="auto">
            <a:xfrm>
              <a:off x="-2051050" y="3094038"/>
              <a:ext cx="328613" cy="325437"/>
            </a:xfrm>
            <a:custGeom>
              <a:avLst/>
              <a:gdLst>
                <a:gd name="T0" fmla="*/ 225 w 243"/>
                <a:gd name="T1" fmla="*/ 240 h 240"/>
                <a:gd name="T2" fmla="*/ 178 w 243"/>
                <a:gd name="T3" fmla="*/ 233 h 240"/>
                <a:gd name="T4" fmla="*/ 131 w 243"/>
                <a:gd name="T5" fmla="*/ 217 h 240"/>
                <a:gd name="T6" fmla="*/ 91 w 243"/>
                <a:gd name="T7" fmla="*/ 191 h 240"/>
                <a:gd name="T8" fmla="*/ 53 w 243"/>
                <a:gd name="T9" fmla="*/ 155 h 240"/>
                <a:gd name="T10" fmla="*/ 25 w 243"/>
                <a:gd name="T11" fmla="*/ 112 h 240"/>
                <a:gd name="T12" fmla="*/ 7 w 243"/>
                <a:gd name="T13" fmla="*/ 69 h 240"/>
                <a:gd name="T14" fmla="*/ 2 w 243"/>
                <a:gd name="T15" fmla="*/ 39 h 240"/>
                <a:gd name="T16" fmla="*/ 0 w 243"/>
                <a:gd name="T17" fmla="*/ 13 h 240"/>
                <a:gd name="T18" fmla="*/ 9 w 243"/>
                <a:gd name="T19" fmla="*/ 1 h 240"/>
                <a:gd name="T20" fmla="*/ 19 w 243"/>
                <a:gd name="T21" fmla="*/ 5 h 240"/>
                <a:gd name="T22" fmla="*/ 21 w 243"/>
                <a:gd name="T23" fmla="*/ 8 h 240"/>
                <a:gd name="T24" fmla="*/ 26 w 243"/>
                <a:gd name="T25" fmla="*/ 46 h 240"/>
                <a:gd name="T26" fmla="*/ 30 w 243"/>
                <a:gd name="T27" fmla="*/ 68 h 240"/>
                <a:gd name="T28" fmla="*/ 45 w 243"/>
                <a:gd name="T29" fmla="*/ 103 h 240"/>
                <a:gd name="T30" fmla="*/ 59 w 243"/>
                <a:gd name="T31" fmla="*/ 126 h 240"/>
                <a:gd name="T32" fmla="*/ 86 w 243"/>
                <a:gd name="T33" fmla="*/ 158 h 240"/>
                <a:gd name="T34" fmla="*/ 131 w 243"/>
                <a:gd name="T35" fmla="*/ 191 h 240"/>
                <a:gd name="T36" fmla="*/ 173 w 243"/>
                <a:gd name="T37" fmla="*/ 210 h 240"/>
                <a:gd name="T38" fmla="*/ 196 w 243"/>
                <a:gd name="T39" fmla="*/ 215 h 240"/>
                <a:gd name="T40" fmla="*/ 234 w 243"/>
                <a:gd name="T41" fmla="*/ 219 h 240"/>
                <a:gd name="T42" fmla="*/ 242 w 243"/>
                <a:gd name="T43" fmla="*/ 226 h 240"/>
                <a:gd name="T44" fmla="*/ 236 w 243"/>
                <a:gd name="T45" fmla="*/ 237 h 240"/>
                <a:gd name="T46" fmla="*/ 225 w 243"/>
                <a:gd name="T47"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240">
                  <a:moveTo>
                    <a:pt x="225" y="240"/>
                  </a:moveTo>
                  <a:cubicBezTo>
                    <a:pt x="208" y="237"/>
                    <a:pt x="192" y="237"/>
                    <a:pt x="178" y="233"/>
                  </a:cubicBezTo>
                  <a:cubicBezTo>
                    <a:pt x="162" y="229"/>
                    <a:pt x="146" y="224"/>
                    <a:pt x="131" y="217"/>
                  </a:cubicBezTo>
                  <a:cubicBezTo>
                    <a:pt x="117" y="210"/>
                    <a:pt x="104" y="201"/>
                    <a:pt x="91" y="191"/>
                  </a:cubicBezTo>
                  <a:cubicBezTo>
                    <a:pt x="77" y="180"/>
                    <a:pt x="64" y="168"/>
                    <a:pt x="53" y="155"/>
                  </a:cubicBezTo>
                  <a:cubicBezTo>
                    <a:pt x="42" y="142"/>
                    <a:pt x="31" y="129"/>
                    <a:pt x="25" y="112"/>
                  </a:cubicBezTo>
                  <a:cubicBezTo>
                    <a:pt x="20" y="98"/>
                    <a:pt x="12" y="84"/>
                    <a:pt x="7" y="69"/>
                  </a:cubicBezTo>
                  <a:cubicBezTo>
                    <a:pt x="4" y="59"/>
                    <a:pt x="4" y="49"/>
                    <a:pt x="2" y="39"/>
                  </a:cubicBezTo>
                  <a:cubicBezTo>
                    <a:pt x="1" y="30"/>
                    <a:pt x="0" y="22"/>
                    <a:pt x="0" y="13"/>
                  </a:cubicBezTo>
                  <a:cubicBezTo>
                    <a:pt x="0" y="7"/>
                    <a:pt x="4" y="3"/>
                    <a:pt x="9" y="1"/>
                  </a:cubicBezTo>
                  <a:cubicBezTo>
                    <a:pt x="12" y="0"/>
                    <a:pt x="16" y="4"/>
                    <a:pt x="19" y="5"/>
                  </a:cubicBezTo>
                  <a:cubicBezTo>
                    <a:pt x="20" y="6"/>
                    <a:pt x="21" y="7"/>
                    <a:pt x="21" y="8"/>
                  </a:cubicBezTo>
                  <a:cubicBezTo>
                    <a:pt x="23" y="21"/>
                    <a:pt x="24" y="33"/>
                    <a:pt x="26" y="46"/>
                  </a:cubicBezTo>
                  <a:cubicBezTo>
                    <a:pt x="27" y="53"/>
                    <a:pt x="28" y="61"/>
                    <a:pt x="30" y="68"/>
                  </a:cubicBezTo>
                  <a:cubicBezTo>
                    <a:pt x="35" y="80"/>
                    <a:pt x="39" y="92"/>
                    <a:pt x="45" y="103"/>
                  </a:cubicBezTo>
                  <a:cubicBezTo>
                    <a:pt x="48" y="111"/>
                    <a:pt x="53" y="119"/>
                    <a:pt x="59" y="126"/>
                  </a:cubicBezTo>
                  <a:cubicBezTo>
                    <a:pt x="67" y="137"/>
                    <a:pt x="76" y="148"/>
                    <a:pt x="86" y="158"/>
                  </a:cubicBezTo>
                  <a:cubicBezTo>
                    <a:pt x="99" y="172"/>
                    <a:pt x="114" y="183"/>
                    <a:pt x="131" y="191"/>
                  </a:cubicBezTo>
                  <a:cubicBezTo>
                    <a:pt x="145" y="198"/>
                    <a:pt x="159" y="204"/>
                    <a:pt x="173" y="210"/>
                  </a:cubicBezTo>
                  <a:cubicBezTo>
                    <a:pt x="180" y="213"/>
                    <a:pt x="188" y="214"/>
                    <a:pt x="196" y="215"/>
                  </a:cubicBezTo>
                  <a:cubicBezTo>
                    <a:pt x="209" y="216"/>
                    <a:pt x="221" y="218"/>
                    <a:pt x="234" y="219"/>
                  </a:cubicBezTo>
                  <a:cubicBezTo>
                    <a:pt x="238" y="220"/>
                    <a:pt x="241" y="221"/>
                    <a:pt x="242" y="226"/>
                  </a:cubicBezTo>
                  <a:cubicBezTo>
                    <a:pt x="242" y="231"/>
                    <a:pt x="243" y="236"/>
                    <a:pt x="236" y="237"/>
                  </a:cubicBezTo>
                  <a:cubicBezTo>
                    <a:pt x="232" y="237"/>
                    <a:pt x="227" y="239"/>
                    <a:pt x="225" y="24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4" name="Freeform 1204"/>
            <p:cNvSpPr>
              <a:spLocks/>
            </p:cNvSpPr>
            <p:nvPr/>
          </p:nvSpPr>
          <p:spPr bwMode="auto">
            <a:xfrm>
              <a:off x="-3363913" y="3173413"/>
              <a:ext cx="328613" cy="322262"/>
            </a:xfrm>
            <a:custGeom>
              <a:avLst/>
              <a:gdLst>
                <a:gd name="T0" fmla="*/ 27 w 242"/>
                <a:gd name="T1" fmla="*/ 0 h 238"/>
                <a:gd name="T2" fmla="*/ 66 w 242"/>
                <a:gd name="T3" fmla="*/ 6 h 238"/>
                <a:gd name="T4" fmla="*/ 102 w 242"/>
                <a:gd name="T5" fmla="*/ 19 h 238"/>
                <a:gd name="T6" fmla="*/ 124 w 242"/>
                <a:gd name="T7" fmla="*/ 29 h 238"/>
                <a:gd name="T8" fmla="*/ 187 w 242"/>
                <a:gd name="T9" fmla="*/ 81 h 238"/>
                <a:gd name="T10" fmla="*/ 213 w 242"/>
                <a:gd name="T11" fmla="*/ 116 h 238"/>
                <a:gd name="T12" fmla="*/ 227 w 242"/>
                <a:gd name="T13" fmla="*/ 147 h 238"/>
                <a:gd name="T14" fmla="*/ 237 w 242"/>
                <a:gd name="T15" fmla="*/ 179 h 238"/>
                <a:gd name="T16" fmla="*/ 242 w 242"/>
                <a:gd name="T17" fmla="*/ 230 h 238"/>
                <a:gd name="T18" fmla="*/ 233 w 242"/>
                <a:gd name="T19" fmla="*/ 237 h 238"/>
                <a:gd name="T20" fmla="*/ 223 w 242"/>
                <a:gd name="T21" fmla="*/ 230 h 238"/>
                <a:gd name="T22" fmla="*/ 219 w 242"/>
                <a:gd name="T23" fmla="*/ 199 h 238"/>
                <a:gd name="T24" fmla="*/ 212 w 242"/>
                <a:gd name="T25" fmla="*/ 172 h 238"/>
                <a:gd name="T26" fmla="*/ 204 w 242"/>
                <a:gd name="T27" fmla="*/ 150 h 238"/>
                <a:gd name="T28" fmla="*/ 192 w 242"/>
                <a:gd name="T29" fmla="*/ 124 h 238"/>
                <a:gd name="T30" fmla="*/ 174 w 242"/>
                <a:gd name="T31" fmla="*/ 99 h 238"/>
                <a:gd name="T32" fmla="*/ 140 w 242"/>
                <a:gd name="T33" fmla="*/ 66 h 238"/>
                <a:gd name="T34" fmla="*/ 96 w 242"/>
                <a:gd name="T35" fmla="*/ 39 h 238"/>
                <a:gd name="T36" fmla="*/ 76 w 242"/>
                <a:gd name="T37" fmla="*/ 32 h 238"/>
                <a:gd name="T38" fmla="*/ 22 w 242"/>
                <a:gd name="T39" fmla="*/ 21 h 238"/>
                <a:gd name="T40" fmla="*/ 9 w 242"/>
                <a:gd name="T41" fmla="*/ 20 h 238"/>
                <a:gd name="T42" fmla="*/ 2 w 242"/>
                <a:gd name="T43" fmla="*/ 8 h 238"/>
                <a:gd name="T44" fmla="*/ 12 w 242"/>
                <a:gd name="T45" fmla="*/ 1 h 238"/>
                <a:gd name="T46" fmla="*/ 27 w 242"/>
                <a:gd name="T47" fmla="*/ 1 h 238"/>
                <a:gd name="T48" fmla="*/ 27 w 242"/>
                <a:gd name="T4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38">
                  <a:moveTo>
                    <a:pt x="27" y="0"/>
                  </a:moveTo>
                  <a:cubicBezTo>
                    <a:pt x="40" y="2"/>
                    <a:pt x="54" y="2"/>
                    <a:pt x="66" y="6"/>
                  </a:cubicBezTo>
                  <a:cubicBezTo>
                    <a:pt x="78" y="10"/>
                    <a:pt x="91" y="12"/>
                    <a:pt x="102" y="19"/>
                  </a:cubicBezTo>
                  <a:cubicBezTo>
                    <a:pt x="109" y="24"/>
                    <a:pt x="117" y="25"/>
                    <a:pt x="124" y="29"/>
                  </a:cubicBezTo>
                  <a:cubicBezTo>
                    <a:pt x="148" y="42"/>
                    <a:pt x="169" y="59"/>
                    <a:pt x="187" y="81"/>
                  </a:cubicBezTo>
                  <a:cubicBezTo>
                    <a:pt x="196" y="92"/>
                    <a:pt x="205" y="103"/>
                    <a:pt x="213" y="116"/>
                  </a:cubicBezTo>
                  <a:cubicBezTo>
                    <a:pt x="219" y="125"/>
                    <a:pt x="223" y="137"/>
                    <a:pt x="227" y="147"/>
                  </a:cubicBezTo>
                  <a:cubicBezTo>
                    <a:pt x="231" y="158"/>
                    <a:pt x="235" y="168"/>
                    <a:pt x="237" y="179"/>
                  </a:cubicBezTo>
                  <a:cubicBezTo>
                    <a:pt x="241" y="196"/>
                    <a:pt x="242" y="213"/>
                    <a:pt x="242" y="230"/>
                  </a:cubicBezTo>
                  <a:cubicBezTo>
                    <a:pt x="241" y="237"/>
                    <a:pt x="238" y="237"/>
                    <a:pt x="233" y="237"/>
                  </a:cubicBezTo>
                  <a:cubicBezTo>
                    <a:pt x="228" y="238"/>
                    <a:pt x="223" y="237"/>
                    <a:pt x="223" y="230"/>
                  </a:cubicBezTo>
                  <a:cubicBezTo>
                    <a:pt x="221" y="220"/>
                    <a:pt x="221" y="210"/>
                    <a:pt x="219" y="199"/>
                  </a:cubicBezTo>
                  <a:cubicBezTo>
                    <a:pt x="218" y="190"/>
                    <a:pt x="215" y="181"/>
                    <a:pt x="212" y="172"/>
                  </a:cubicBezTo>
                  <a:cubicBezTo>
                    <a:pt x="210" y="165"/>
                    <a:pt x="207" y="157"/>
                    <a:pt x="204" y="150"/>
                  </a:cubicBezTo>
                  <a:cubicBezTo>
                    <a:pt x="200" y="141"/>
                    <a:pt x="196" y="133"/>
                    <a:pt x="192" y="124"/>
                  </a:cubicBezTo>
                  <a:cubicBezTo>
                    <a:pt x="186" y="116"/>
                    <a:pt x="179" y="107"/>
                    <a:pt x="174" y="99"/>
                  </a:cubicBezTo>
                  <a:cubicBezTo>
                    <a:pt x="165" y="86"/>
                    <a:pt x="153" y="75"/>
                    <a:pt x="140" y="66"/>
                  </a:cubicBezTo>
                  <a:cubicBezTo>
                    <a:pt x="126" y="57"/>
                    <a:pt x="111" y="48"/>
                    <a:pt x="96" y="39"/>
                  </a:cubicBezTo>
                  <a:cubicBezTo>
                    <a:pt x="90" y="36"/>
                    <a:pt x="83" y="34"/>
                    <a:pt x="76" y="32"/>
                  </a:cubicBezTo>
                  <a:cubicBezTo>
                    <a:pt x="58" y="26"/>
                    <a:pt x="40" y="22"/>
                    <a:pt x="22" y="21"/>
                  </a:cubicBezTo>
                  <a:cubicBezTo>
                    <a:pt x="18" y="21"/>
                    <a:pt x="13" y="20"/>
                    <a:pt x="9" y="20"/>
                  </a:cubicBezTo>
                  <a:cubicBezTo>
                    <a:pt x="0" y="20"/>
                    <a:pt x="2" y="13"/>
                    <a:pt x="2" y="8"/>
                  </a:cubicBezTo>
                  <a:cubicBezTo>
                    <a:pt x="3" y="3"/>
                    <a:pt x="7" y="1"/>
                    <a:pt x="12" y="1"/>
                  </a:cubicBezTo>
                  <a:cubicBezTo>
                    <a:pt x="17" y="1"/>
                    <a:pt x="22" y="1"/>
                    <a:pt x="27" y="1"/>
                  </a:cubicBezTo>
                  <a:cubicBezTo>
                    <a:pt x="27" y="1"/>
                    <a:pt x="27" y="1"/>
                    <a:pt x="2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5" name="Freeform 1205"/>
            <p:cNvSpPr>
              <a:spLocks/>
            </p:cNvSpPr>
            <p:nvPr/>
          </p:nvSpPr>
          <p:spPr bwMode="auto">
            <a:xfrm>
              <a:off x="-2500313" y="3162300"/>
              <a:ext cx="328613" cy="325437"/>
            </a:xfrm>
            <a:custGeom>
              <a:avLst/>
              <a:gdLst>
                <a:gd name="T0" fmla="*/ 29 w 243"/>
                <a:gd name="T1" fmla="*/ 0 h 240"/>
                <a:gd name="T2" fmla="*/ 70 w 243"/>
                <a:gd name="T3" fmla="*/ 9 h 240"/>
                <a:gd name="T4" fmla="*/ 99 w 243"/>
                <a:gd name="T5" fmla="*/ 17 h 240"/>
                <a:gd name="T6" fmla="*/ 135 w 243"/>
                <a:gd name="T7" fmla="*/ 36 h 240"/>
                <a:gd name="T8" fmla="*/ 165 w 243"/>
                <a:gd name="T9" fmla="*/ 59 h 240"/>
                <a:gd name="T10" fmla="*/ 200 w 243"/>
                <a:gd name="T11" fmla="*/ 97 h 240"/>
                <a:gd name="T12" fmla="*/ 224 w 243"/>
                <a:gd name="T13" fmla="*/ 140 h 240"/>
                <a:gd name="T14" fmla="*/ 235 w 243"/>
                <a:gd name="T15" fmla="*/ 167 h 240"/>
                <a:gd name="T16" fmla="*/ 240 w 243"/>
                <a:gd name="T17" fmla="*/ 195 h 240"/>
                <a:gd name="T18" fmla="*/ 243 w 243"/>
                <a:gd name="T19" fmla="*/ 227 h 240"/>
                <a:gd name="T20" fmla="*/ 233 w 243"/>
                <a:gd name="T21" fmla="*/ 239 h 240"/>
                <a:gd name="T22" fmla="*/ 223 w 243"/>
                <a:gd name="T23" fmla="*/ 231 h 240"/>
                <a:gd name="T24" fmla="*/ 221 w 243"/>
                <a:gd name="T25" fmla="*/ 210 h 240"/>
                <a:gd name="T26" fmla="*/ 214 w 243"/>
                <a:gd name="T27" fmla="*/ 181 h 240"/>
                <a:gd name="T28" fmla="*/ 210 w 243"/>
                <a:gd name="T29" fmla="*/ 164 h 240"/>
                <a:gd name="T30" fmla="*/ 190 w 243"/>
                <a:gd name="T31" fmla="*/ 123 h 240"/>
                <a:gd name="T32" fmla="*/ 167 w 243"/>
                <a:gd name="T33" fmla="*/ 91 h 240"/>
                <a:gd name="T34" fmla="*/ 138 w 243"/>
                <a:gd name="T35" fmla="*/ 66 h 240"/>
                <a:gd name="T36" fmla="*/ 106 w 243"/>
                <a:gd name="T37" fmla="*/ 45 h 240"/>
                <a:gd name="T38" fmla="*/ 67 w 243"/>
                <a:gd name="T39" fmla="*/ 31 h 240"/>
                <a:gd name="T40" fmla="*/ 44 w 243"/>
                <a:gd name="T41" fmla="*/ 24 h 240"/>
                <a:gd name="T42" fmla="*/ 16 w 243"/>
                <a:gd name="T43" fmla="*/ 22 h 240"/>
                <a:gd name="T44" fmla="*/ 9 w 243"/>
                <a:gd name="T45" fmla="*/ 20 h 240"/>
                <a:gd name="T46" fmla="*/ 1 w 243"/>
                <a:gd name="T47" fmla="*/ 11 h 240"/>
                <a:gd name="T48" fmla="*/ 13 w 243"/>
                <a:gd name="T49" fmla="*/ 2 h 240"/>
                <a:gd name="T50" fmla="*/ 28 w 243"/>
                <a:gd name="T51" fmla="*/ 2 h 240"/>
                <a:gd name="T52" fmla="*/ 29 w 243"/>
                <a:gd name="T5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3" h="240">
                  <a:moveTo>
                    <a:pt x="29" y="0"/>
                  </a:moveTo>
                  <a:cubicBezTo>
                    <a:pt x="43" y="3"/>
                    <a:pt x="57" y="6"/>
                    <a:pt x="70" y="9"/>
                  </a:cubicBezTo>
                  <a:cubicBezTo>
                    <a:pt x="80" y="11"/>
                    <a:pt x="90" y="13"/>
                    <a:pt x="99" y="17"/>
                  </a:cubicBezTo>
                  <a:cubicBezTo>
                    <a:pt x="112" y="22"/>
                    <a:pt x="123" y="29"/>
                    <a:pt x="135" y="36"/>
                  </a:cubicBezTo>
                  <a:cubicBezTo>
                    <a:pt x="145" y="43"/>
                    <a:pt x="156" y="51"/>
                    <a:pt x="165" y="59"/>
                  </a:cubicBezTo>
                  <a:cubicBezTo>
                    <a:pt x="179" y="70"/>
                    <a:pt x="191" y="83"/>
                    <a:pt x="200" y="97"/>
                  </a:cubicBezTo>
                  <a:cubicBezTo>
                    <a:pt x="209" y="111"/>
                    <a:pt x="216" y="125"/>
                    <a:pt x="224" y="140"/>
                  </a:cubicBezTo>
                  <a:cubicBezTo>
                    <a:pt x="228" y="148"/>
                    <a:pt x="232" y="158"/>
                    <a:pt x="235" y="167"/>
                  </a:cubicBezTo>
                  <a:cubicBezTo>
                    <a:pt x="238" y="176"/>
                    <a:pt x="239" y="186"/>
                    <a:pt x="240" y="195"/>
                  </a:cubicBezTo>
                  <a:cubicBezTo>
                    <a:pt x="241" y="206"/>
                    <a:pt x="242" y="216"/>
                    <a:pt x="243" y="227"/>
                  </a:cubicBezTo>
                  <a:cubicBezTo>
                    <a:pt x="243" y="234"/>
                    <a:pt x="239" y="240"/>
                    <a:pt x="233" y="239"/>
                  </a:cubicBezTo>
                  <a:cubicBezTo>
                    <a:pt x="229" y="238"/>
                    <a:pt x="224" y="234"/>
                    <a:pt x="223" y="231"/>
                  </a:cubicBezTo>
                  <a:cubicBezTo>
                    <a:pt x="221" y="224"/>
                    <a:pt x="222" y="217"/>
                    <a:pt x="221" y="210"/>
                  </a:cubicBezTo>
                  <a:cubicBezTo>
                    <a:pt x="219" y="200"/>
                    <a:pt x="217" y="191"/>
                    <a:pt x="214" y="181"/>
                  </a:cubicBezTo>
                  <a:cubicBezTo>
                    <a:pt x="213" y="175"/>
                    <a:pt x="211" y="170"/>
                    <a:pt x="210" y="164"/>
                  </a:cubicBezTo>
                  <a:cubicBezTo>
                    <a:pt x="205" y="149"/>
                    <a:pt x="199" y="135"/>
                    <a:pt x="190" y="123"/>
                  </a:cubicBezTo>
                  <a:cubicBezTo>
                    <a:pt x="183" y="112"/>
                    <a:pt x="176" y="101"/>
                    <a:pt x="167" y="91"/>
                  </a:cubicBezTo>
                  <a:cubicBezTo>
                    <a:pt x="159" y="82"/>
                    <a:pt x="148" y="74"/>
                    <a:pt x="138" y="66"/>
                  </a:cubicBezTo>
                  <a:cubicBezTo>
                    <a:pt x="128" y="58"/>
                    <a:pt x="117" y="51"/>
                    <a:pt x="106" y="45"/>
                  </a:cubicBezTo>
                  <a:cubicBezTo>
                    <a:pt x="94" y="39"/>
                    <a:pt x="80" y="35"/>
                    <a:pt x="67" y="31"/>
                  </a:cubicBezTo>
                  <a:cubicBezTo>
                    <a:pt x="59" y="28"/>
                    <a:pt x="52" y="25"/>
                    <a:pt x="44" y="24"/>
                  </a:cubicBezTo>
                  <a:cubicBezTo>
                    <a:pt x="34" y="22"/>
                    <a:pt x="25" y="23"/>
                    <a:pt x="16" y="22"/>
                  </a:cubicBezTo>
                  <a:cubicBezTo>
                    <a:pt x="13" y="22"/>
                    <a:pt x="11" y="21"/>
                    <a:pt x="9" y="20"/>
                  </a:cubicBezTo>
                  <a:cubicBezTo>
                    <a:pt x="4" y="19"/>
                    <a:pt x="0" y="15"/>
                    <a:pt x="1" y="11"/>
                  </a:cubicBezTo>
                  <a:cubicBezTo>
                    <a:pt x="3" y="7"/>
                    <a:pt x="7" y="2"/>
                    <a:pt x="13" y="2"/>
                  </a:cubicBezTo>
                  <a:cubicBezTo>
                    <a:pt x="18" y="2"/>
                    <a:pt x="23" y="2"/>
                    <a:pt x="28" y="2"/>
                  </a:cubicBezTo>
                  <a:cubicBezTo>
                    <a:pt x="29" y="1"/>
                    <a:pt x="29" y="1"/>
                    <a:pt x="2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6" name="Freeform 1206"/>
            <p:cNvSpPr>
              <a:spLocks/>
            </p:cNvSpPr>
            <p:nvPr/>
          </p:nvSpPr>
          <p:spPr bwMode="auto">
            <a:xfrm>
              <a:off x="-3790950" y="3109913"/>
              <a:ext cx="333375" cy="322262"/>
            </a:xfrm>
            <a:custGeom>
              <a:avLst/>
              <a:gdLst>
                <a:gd name="T0" fmla="*/ 213 w 246"/>
                <a:gd name="T1" fmla="*/ 237 h 237"/>
                <a:gd name="T2" fmla="*/ 174 w 246"/>
                <a:gd name="T3" fmla="*/ 231 h 237"/>
                <a:gd name="T4" fmla="*/ 133 w 246"/>
                <a:gd name="T5" fmla="*/ 217 h 237"/>
                <a:gd name="T6" fmla="*/ 86 w 246"/>
                <a:gd name="T7" fmla="*/ 187 h 237"/>
                <a:gd name="T8" fmla="*/ 54 w 246"/>
                <a:gd name="T9" fmla="*/ 156 h 237"/>
                <a:gd name="T10" fmla="*/ 29 w 246"/>
                <a:gd name="T11" fmla="*/ 117 h 237"/>
                <a:gd name="T12" fmla="*/ 15 w 246"/>
                <a:gd name="T13" fmla="*/ 90 h 237"/>
                <a:gd name="T14" fmla="*/ 11 w 246"/>
                <a:gd name="T15" fmla="*/ 78 h 237"/>
                <a:gd name="T16" fmla="*/ 6 w 246"/>
                <a:gd name="T17" fmla="*/ 56 h 237"/>
                <a:gd name="T18" fmla="*/ 2 w 246"/>
                <a:gd name="T19" fmla="*/ 10 h 237"/>
                <a:gd name="T20" fmla="*/ 10 w 246"/>
                <a:gd name="T21" fmla="*/ 0 h 237"/>
                <a:gd name="T22" fmla="*/ 21 w 246"/>
                <a:gd name="T23" fmla="*/ 10 h 237"/>
                <a:gd name="T24" fmla="*/ 25 w 246"/>
                <a:gd name="T25" fmla="*/ 45 h 237"/>
                <a:gd name="T26" fmla="*/ 37 w 246"/>
                <a:gd name="T27" fmla="*/ 84 h 237"/>
                <a:gd name="T28" fmla="*/ 51 w 246"/>
                <a:gd name="T29" fmla="*/ 110 h 237"/>
                <a:gd name="T30" fmla="*/ 71 w 246"/>
                <a:gd name="T31" fmla="*/ 141 h 237"/>
                <a:gd name="T32" fmla="*/ 96 w 246"/>
                <a:gd name="T33" fmla="*/ 167 h 237"/>
                <a:gd name="T34" fmla="*/ 137 w 246"/>
                <a:gd name="T35" fmla="*/ 194 h 237"/>
                <a:gd name="T36" fmla="*/ 167 w 246"/>
                <a:gd name="T37" fmla="*/ 206 h 237"/>
                <a:gd name="T38" fmla="*/ 203 w 246"/>
                <a:gd name="T39" fmla="*/ 215 h 237"/>
                <a:gd name="T40" fmla="*/ 230 w 246"/>
                <a:gd name="T41" fmla="*/ 217 h 237"/>
                <a:gd name="T42" fmla="*/ 241 w 246"/>
                <a:gd name="T43" fmla="*/ 223 h 237"/>
                <a:gd name="T44" fmla="*/ 235 w 246"/>
                <a:gd name="T45" fmla="*/ 236 h 237"/>
                <a:gd name="T46" fmla="*/ 213 w 246"/>
                <a:gd name="T47" fmla="*/ 236 h 237"/>
                <a:gd name="T48" fmla="*/ 213 w 246"/>
                <a:gd name="T4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6" h="237">
                  <a:moveTo>
                    <a:pt x="213" y="237"/>
                  </a:moveTo>
                  <a:cubicBezTo>
                    <a:pt x="200" y="236"/>
                    <a:pt x="187" y="235"/>
                    <a:pt x="174" y="231"/>
                  </a:cubicBezTo>
                  <a:cubicBezTo>
                    <a:pt x="160" y="228"/>
                    <a:pt x="146" y="223"/>
                    <a:pt x="133" y="217"/>
                  </a:cubicBezTo>
                  <a:cubicBezTo>
                    <a:pt x="116" y="208"/>
                    <a:pt x="101" y="198"/>
                    <a:pt x="86" y="187"/>
                  </a:cubicBezTo>
                  <a:cubicBezTo>
                    <a:pt x="74" y="177"/>
                    <a:pt x="63" y="167"/>
                    <a:pt x="54" y="156"/>
                  </a:cubicBezTo>
                  <a:cubicBezTo>
                    <a:pt x="44" y="144"/>
                    <a:pt x="37" y="130"/>
                    <a:pt x="29" y="117"/>
                  </a:cubicBezTo>
                  <a:cubicBezTo>
                    <a:pt x="24" y="109"/>
                    <a:pt x="19" y="100"/>
                    <a:pt x="15" y="90"/>
                  </a:cubicBezTo>
                  <a:cubicBezTo>
                    <a:pt x="13" y="87"/>
                    <a:pt x="12" y="82"/>
                    <a:pt x="11" y="78"/>
                  </a:cubicBezTo>
                  <a:cubicBezTo>
                    <a:pt x="9" y="71"/>
                    <a:pt x="9" y="63"/>
                    <a:pt x="6" y="56"/>
                  </a:cubicBezTo>
                  <a:cubicBezTo>
                    <a:pt x="0" y="41"/>
                    <a:pt x="2" y="26"/>
                    <a:pt x="2" y="10"/>
                  </a:cubicBezTo>
                  <a:cubicBezTo>
                    <a:pt x="2" y="4"/>
                    <a:pt x="3" y="0"/>
                    <a:pt x="10" y="0"/>
                  </a:cubicBezTo>
                  <a:cubicBezTo>
                    <a:pt x="17" y="0"/>
                    <a:pt x="20" y="3"/>
                    <a:pt x="21" y="10"/>
                  </a:cubicBezTo>
                  <a:cubicBezTo>
                    <a:pt x="22" y="22"/>
                    <a:pt x="23" y="34"/>
                    <a:pt x="25" y="45"/>
                  </a:cubicBezTo>
                  <a:cubicBezTo>
                    <a:pt x="28" y="59"/>
                    <a:pt x="32" y="72"/>
                    <a:pt x="37" y="84"/>
                  </a:cubicBezTo>
                  <a:cubicBezTo>
                    <a:pt x="40" y="93"/>
                    <a:pt x="46" y="102"/>
                    <a:pt x="51" y="110"/>
                  </a:cubicBezTo>
                  <a:cubicBezTo>
                    <a:pt x="57" y="121"/>
                    <a:pt x="63" y="131"/>
                    <a:pt x="71" y="141"/>
                  </a:cubicBezTo>
                  <a:cubicBezTo>
                    <a:pt x="79" y="150"/>
                    <a:pt x="87" y="159"/>
                    <a:pt x="96" y="167"/>
                  </a:cubicBezTo>
                  <a:cubicBezTo>
                    <a:pt x="108" y="178"/>
                    <a:pt x="122" y="187"/>
                    <a:pt x="137" y="194"/>
                  </a:cubicBezTo>
                  <a:cubicBezTo>
                    <a:pt x="147" y="199"/>
                    <a:pt x="157" y="201"/>
                    <a:pt x="167" y="206"/>
                  </a:cubicBezTo>
                  <a:cubicBezTo>
                    <a:pt x="179" y="211"/>
                    <a:pt x="191" y="212"/>
                    <a:pt x="203" y="215"/>
                  </a:cubicBezTo>
                  <a:cubicBezTo>
                    <a:pt x="212" y="217"/>
                    <a:pt x="221" y="216"/>
                    <a:pt x="230" y="217"/>
                  </a:cubicBezTo>
                  <a:cubicBezTo>
                    <a:pt x="234" y="218"/>
                    <a:pt x="239" y="220"/>
                    <a:pt x="241" y="223"/>
                  </a:cubicBezTo>
                  <a:cubicBezTo>
                    <a:pt x="246" y="228"/>
                    <a:pt x="241" y="236"/>
                    <a:pt x="235" y="236"/>
                  </a:cubicBezTo>
                  <a:cubicBezTo>
                    <a:pt x="227" y="236"/>
                    <a:pt x="220" y="236"/>
                    <a:pt x="213" y="236"/>
                  </a:cubicBezTo>
                  <a:cubicBezTo>
                    <a:pt x="213" y="236"/>
                    <a:pt x="213" y="237"/>
                    <a:pt x="213" y="2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7" name="Freeform 1207"/>
            <p:cNvSpPr>
              <a:spLocks/>
            </p:cNvSpPr>
            <p:nvPr/>
          </p:nvSpPr>
          <p:spPr bwMode="auto">
            <a:xfrm>
              <a:off x="-2498725" y="2811463"/>
              <a:ext cx="328613" cy="325437"/>
            </a:xfrm>
            <a:custGeom>
              <a:avLst/>
              <a:gdLst>
                <a:gd name="T0" fmla="*/ 0 w 242"/>
                <a:gd name="T1" fmla="*/ 215 h 239"/>
                <a:gd name="T2" fmla="*/ 9 w 242"/>
                <a:gd name="T3" fmla="*/ 172 h 239"/>
                <a:gd name="T4" fmla="*/ 20 w 242"/>
                <a:gd name="T5" fmla="*/ 138 h 239"/>
                <a:gd name="T6" fmla="*/ 57 w 242"/>
                <a:gd name="T7" fmla="*/ 80 h 239"/>
                <a:gd name="T8" fmla="*/ 94 w 242"/>
                <a:gd name="T9" fmla="*/ 46 h 239"/>
                <a:gd name="T10" fmla="*/ 134 w 242"/>
                <a:gd name="T11" fmla="*/ 21 h 239"/>
                <a:gd name="T12" fmla="*/ 149 w 242"/>
                <a:gd name="T13" fmla="*/ 15 h 239"/>
                <a:gd name="T14" fmla="*/ 182 w 242"/>
                <a:gd name="T15" fmla="*/ 6 h 239"/>
                <a:gd name="T16" fmla="*/ 232 w 242"/>
                <a:gd name="T17" fmla="*/ 2 h 239"/>
                <a:gd name="T18" fmla="*/ 242 w 242"/>
                <a:gd name="T19" fmla="*/ 11 h 239"/>
                <a:gd name="T20" fmla="*/ 232 w 242"/>
                <a:gd name="T21" fmla="*/ 21 h 239"/>
                <a:gd name="T22" fmla="*/ 225 w 242"/>
                <a:gd name="T23" fmla="*/ 21 h 239"/>
                <a:gd name="T24" fmla="*/ 188 w 242"/>
                <a:gd name="T25" fmla="*/ 26 h 239"/>
                <a:gd name="T26" fmla="*/ 153 w 242"/>
                <a:gd name="T27" fmla="*/ 37 h 239"/>
                <a:gd name="T28" fmla="*/ 117 w 242"/>
                <a:gd name="T29" fmla="*/ 56 h 239"/>
                <a:gd name="T30" fmla="*/ 72 w 242"/>
                <a:gd name="T31" fmla="*/ 96 h 239"/>
                <a:gd name="T32" fmla="*/ 47 w 242"/>
                <a:gd name="T33" fmla="*/ 135 h 239"/>
                <a:gd name="T34" fmla="*/ 33 w 242"/>
                <a:gd name="T35" fmla="*/ 165 h 239"/>
                <a:gd name="T36" fmla="*/ 28 w 242"/>
                <a:gd name="T37" fmla="*/ 186 h 239"/>
                <a:gd name="T38" fmla="*/ 23 w 242"/>
                <a:gd name="T39" fmla="*/ 223 h 239"/>
                <a:gd name="T40" fmla="*/ 20 w 242"/>
                <a:gd name="T41" fmla="*/ 234 h 239"/>
                <a:gd name="T42" fmla="*/ 9 w 242"/>
                <a:gd name="T43" fmla="*/ 238 h 239"/>
                <a:gd name="T44" fmla="*/ 2 w 242"/>
                <a:gd name="T45" fmla="*/ 231 h 239"/>
                <a:gd name="T46" fmla="*/ 2 w 242"/>
                <a:gd name="T47" fmla="*/ 216 h 239"/>
                <a:gd name="T48" fmla="*/ 0 w 242"/>
                <a:gd name="T49" fmla="*/ 21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39">
                  <a:moveTo>
                    <a:pt x="0" y="215"/>
                  </a:moveTo>
                  <a:cubicBezTo>
                    <a:pt x="3" y="201"/>
                    <a:pt x="5" y="186"/>
                    <a:pt x="9" y="172"/>
                  </a:cubicBezTo>
                  <a:cubicBezTo>
                    <a:pt x="12" y="161"/>
                    <a:pt x="16" y="149"/>
                    <a:pt x="20" y="138"/>
                  </a:cubicBezTo>
                  <a:cubicBezTo>
                    <a:pt x="29" y="117"/>
                    <a:pt x="41" y="97"/>
                    <a:pt x="57" y="80"/>
                  </a:cubicBezTo>
                  <a:cubicBezTo>
                    <a:pt x="69" y="68"/>
                    <a:pt x="81" y="56"/>
                    <a:pt x="94" y="46"/>
                  </a:cubicBezTo>
                  <a:cubicBezTo>
                    <a:pt x="107" y="36"/>
                    <a:pt x="121" y="29"/>
                    <a:pt x="134" y="21"/>
                  </a:cubicBezTo>
                  <a:cubicBezTo>
                    <a:pt x="139" y="18"/>
                    <a:pt x="144" y="16"/>
                    <a:pt x="149" y="15"/>
                  </a:cubicBezTo>
                  <a:cubicBezTo>
                    <a:pt x="160" y="12"/>
                    <a:pt x="171" y="11"/>
                    <a:pt x="182" y="6"/>
                  </a:cubicBezTo>
                  <a:cubicBezTo>
                    <a:pt x="199" y="0"/>
                    <a:pt x="216" y="4"/>
                    <a:pt x="232" y="2"/>
                  </a:cubicBezTo>
                  <a:cubicBezTo>
                    <a:pt x="238" y="2"/>
                    <a:pt x="242" y="4"/>
                    <a:pt x="242" y="11"/>
                  </a:cubicBezTo>
                  <a:cubicBezTo>
                    <a:pt x="242" y="16"/>
                    <a:pt x="238" y="21"/>
                    <a:pt x="232" y="21"/>
                  </a:cubicBezTo>
                  <a:cubicBezTo>
                    <a:pt x="230" y="21"/>
                    <a:pt x="228" y="21"/>
                    <a:pt x="225" y="21"/>
                  </a:cubicBezTo>
                  <a:cubicBezTo>
                    <a:pt x="213" y="22"/>
                    <a:pt x="200" y="23"/>
                    <a:pt x="188" y="26"/>
                  </a:cubicBezTo>
                  <a:cubicBezTo>
                    <a:pt x="176" y="28"/>
                    <a:pt x="164" y="32"/>
                    <a:pt x="153" y="37"/>
                  </a:cubicBezTo>
                  <a:cubicBezTo>
                    <a:pt x="141" y="43"/>
                    <a:pt x="129" y="50"/>
                    <a:pt x="117" y="56"/>
                  </a:cubicBezTo>
                  <a:cubicBezTo>
                    <a:pt x="100" y="67"/>
                    <a:pt x="85" y="80"/>
                    <a:pt x="72" y="96"/>
                  </a:cubicBezTo>
                  <a:cubicBezTo>
                    <a:pt x="62" y="108"/>
                    <a:pt x="55" y="121"/>
                    <a:pt x="47" y="135"/>
                  </a:cubicBezTo>
                  <a:cubicBezTo>
                    <a:pt x="42" y="144"/>
                    <a:pt x="37" y="155"/>
                    <a:pt x="33" y="165"/>
                  </a:cubicBezTo>
                  <a:cubicBezTo>
                    <a:pt x="30" y="172"/>
                    <a:pt x="29" y="179"/>
                    <a:pt x="28" y="186"/>
                  </a:cubicBezTo>
                  <a:cubicBezTo>
                    <a:pt x="26" y="198"/>
                    <a:pt x="25" y="211"/>
                    <a:pt x="23" y="223"/>
                  </a:cubicBezTo>
                  <a:cubicBezTo>
                    <a:pt x="23" y="227"/>
                    <a:pt x="22" y="232"/>
                    <a:pt x="20" y="234"/>
                  </a:cubicBezTo>
                  <a:cubicBezTo>
                    <a:pt x="18" y="237"/>
                    <a:pt x="13" y="239"/>
                    <a:pt x="9" y="238"/>
                  </a:cubicBezTo>
                  <a:cubicBezTo>
                    <a:pt x="6" y="238"/>
                    <a:pt x="3" y="234"/>
                    <a:pt x="2" y="231"/>
                  </a:cubicBezTo>
                  <a:cubicBezTo>
                    <a:pt x="1" y="226"/>
                    <a:pt x="2" y="221"/>
                    <a:pt x="2" y="216"/>
                  </a:cubicBezTo>
                  <a:cubicBezTo>
                    <a:pt x="1" y="216"/>
                    <a:pt x="0" y="215"/>
                    <a:pt x="0" y="2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8" name="Freeform 1208"/>
            <p:cNvSpPr>
              <a:spLocks/>
            </p:cNvSpPr>
            <p:nvPr/>
          </p:nvSpPr>
          <p:spPr bwMode="auto">
            <a:xfrm>
              <a:off x="-3363913" y="2476500"/>
              <a:ext cx="328613" cy="323850"/>
            </a:xfrm>
            <a:custGeom>
              <a:avLst/>
              <a:gdLst>
                <a:gd name="T0" fmla="*/ 31 w 242"/>
                <a:gd name="T1" fmla="*/ 0 h 238"/>
                <a:gd name="T2" fmla="*/ 72 w 242"/>
                <a:gd name="T3" fmla="*/ 6 h 238"/>
                <a:gd name="T4" fmla="*/ 107 w 242"/>
                <a:gd name="T5" fmla="*/ 20 h 238"/>
                <a:gd name="T6" fmla="*/ 131 w 242"/>
                <a:gd name="T7" fmla="*/ 32 h 238"/>
                <a:gd name="T8" fmla="*/ 158 w 242"/>
                <a:gd name="T9" fmla="*/ 51 h 238"/>
                <a:gd name="T10" fmla="*/ 185 w 242"/>
                <a:gd name="T11" fmla="*/ 77 h 238"/>
                <a:gd name="T12" fmla="*/ 216 w 242"/>
                <a:gd name="T13" fmla="*/ 119 h 238"/>
                <a:gd name="T14" fmla="*/ 229 w 242"/>
                <a:gd name="T15" fmla="*/ 146 h 238"/>
                <a:gd name="T16" fmla="*/ 235 w 242"/>
                <a:gd name="T17" fmla="*/ 170 h 238"/>
                <a:gd name="T18" fmla="*/ 241 w 242"/>
                <a:gd name="T19" fmla="*/ 190 h 238"/>
                <a:gd name="T20" fmla="*/ 242 w 242"/>
                <a:gd name="T21" fmla="*/ 232 h 238"/>
                <a:gd name="T22" fmla="*/ 232 w 242"/>
                <a:gd name="T23" fmla="*/ 237 h 238"/>
                <a:gd name="T24" fmla="*/ 224 w 242"/>
                <a:gd name="T25" fmla="*/ 227 h 238"/>
                <a:gd name="T26" fmla="*/ 220 w 242"/>
                <a:gd name="T27" fmla="*/ 197 h 238"/>
                <a:gd name="T28" fmla="*/ 210 w 242"/>
                <a:gd name="T29" fmla="*/ 162 h 238"/>
                <a:gd name="T30" fmla="*/ 205 w 242"/>
                <a:gd name="T31" fmla="*/ 149 h 238"/>
                <a:gd name="T32" fmla="*/ 175 w 242"/>
                <a:gd name="T33" fmla="*/ 99 h 238"/>
                <a:gd name="T34" fmla="*/ 145 w 242"/>
                <a:gd name="T35" fmla="*/ 68 h 238"/>
                <a:gd name="T36" fmla="*/ 114 w 242"/>
                <a:gd name="T37" fmla="*/ 48 h 238"/>
                <a:gd name="T38" fmla="*/ 84 w 242"/>
                <a:gd name="T39" fmla="*/ 34 h 238"/>
                <a:gd name="T40" fmla="*/ 41 w 242"/>
                <a:gd name="T41" fmla="*/ 23 h 238"/>
                <a:gd name="T42" fmla="*/ 11 w 242"/>
                <a:gd name="T43" fmla="*/ 20 h 238"/>
                <a:gd name="T44" fmla="*/ 4 w 242"/>
                <a:gd name="T45" fmla="*/ 4 h 238"/>
                <a:gd name="T46" fmla="*/ 9 w 242"/>
                <a:gd name="T47" fmla="*/ 2 h 238"/>
                <a:gd name="T48" fmla="*/ 31 w 242"/>
                <a:gd name="T49" fmla="*/ 2 h 238"/>
                <a:gd name="T50" fmla="*/ 31 w 242"/>
                <a:gd name="T5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2" h="238">
                  <a:moveTo>
                    <a:pt x="31" y="0"/>
                  </a:moveTo>
                  <a:cubicBezTo>
                    <a:pt x="45" y="2"/>
                    <a:pt x="59" y="3"/>
                    <a:pt x="72" y="6"/>
                  </a:cubicBezTo>
                  <a:cubicBezTo>
                    <a:pt x="84" y="9"/>
                    <a:pt x="96" y="15"/>
                    <a:pt x="107" y="20"/>
                  </a:cubicBezTo>
                  <a:cubicBezTo>
                    <a:pt x="116" y="24"/>
                    <a:pt x="124" y="27"/>
                    <a:pt x="131" y="32"/>
                  </a:cubicBezTo>
                  <a:cubicBezTo>
                    <a:pt x="141" y="38"/>
                    <a:pt x="149" y="44"/>
                    <a:pt x="158" y="51"/>
                  </a:cubicBezTo>
                  <a:cubicBezTo>
                    <a:pt x="167" y="59"/>
                    <a:pt x="177" y="67"/>
                    <a:pt x="185" y="77"/>
                  </a:cubicBezTo>
                  <a:cubicBezTo>
                    <a:pt x="196" y="90"/>
                    <a:pt x="206" y="104"/>
                    <a:pt x="216" y="119"/>
                  </a:cubicBezTo>
                  <a:cubicBezTo>
                    <a:pt x="221" y="127"/>
                    <a:pt x="225" y="137"/>
                    <a:pt x="229" y="146"/>
                  </a:cubicBezTo>
                  <a:cubicBezTo>
                    <a:pt x="232" y="154"/>
                    <a:pt x="233" y="162"/>
                    <a:pt x="235" y="170"/>
                  </a:cubicBezTo>
                  <a:cubicBezTo>
                    <a:pt x="237" y="176"/>
                    <a:pt x="241" y="183"/>
                    <a:pt x="241" y="190"/>
                  </a:cubicBezTo>
                  <a:cubicBezTo>
                    <a:pt x="242" y="203"/>
                    <a:pt x="242" y="218"/>
                    <a:pt x="242" y="232"/>
                  </a:cubicBezTo>
                  <a:cubicBezTo>
                    <a:pt x="242" y="234"/>
                    <a:pt x="234" y="238"/>
                    <a:pt x="232" y="237"/>
                  </a:cubicBezTo>
                  <a:cubicBezTo>
                    <a:pt x="229" y="235"/>
                    <a:pt x="225" y="231"/>
                    <a:pt x="224" y="227"/>
                  </a:cubicBezTo>
                  <a:cubicBezTo>
                    <a:pt x="222" y="217"/>
                    <a:pt x="222" y="207"/>
                    <a:pt x="220" y="197"/>
                  </a:cubicBezTo>
                  <a:cubicBezTo>
                    <a:pt x="218" y="185"/>
                    <a:pt x="213" y="174"/>
                    <a:pt x="210" y="162"/>
                  </a:cubicBezTo>
                  <a:cubicBezTo>
                    <a:pt x="208" y="158"/>
                    <a:pt x="207" y="153"/>
                    <a:pt x="205" y="149"/>
                  </a:cubicBezTo>
                  <a:cubicBezTo>
                    <a:pt x="198" y="131"/>
                    <a:pt x="188" y="114"/>
                    <a:pt x="175" y="99"/>
                  </a:cubicBezTo>
                  <a:cubicBezTo>
                    <a:pt x="165" y="88"/>
                    <a:pt x="156" y="77"/>
                    <a:pt x="145" y="68"/>
                  </a:cubicBezTo>
                  <a:cubicBezTo>
                    <a:pt x="136" y="60"/>
                    <a:pt x="125" y="54"/>
                    <a:pt x="114" y="48"/>
                  </a:cubicBezTo>
                  <a:cubicBezTo>
                    <a:pt x="105" y="42"/>
                    <a:pt x="94" y="38"/>
                    <a:pt x="84" y="34"/>
                  </a:cubicBezTo>
                  <a:cubicBezTo>
                    <a:pt x="70" y="28"/>
                    <a:pt x="56" y="23"/>
                    <a:pt x="41" y="23"/>
                  </a:cubicBezTo>
                  <a:cubicBezTo>
                    <a:pt x="31" y="23"/>
                    <a:pt x="21" y="21"/>
                    <a:pt x="11" y="20"/>
                  </a:cubicBezTo>
                  <a:cubicBezTo>
                    <a:pt x="5" y="19"/>
                    <a:pt x="0" y="10"/>
                    <a:pt x="4" y="4"/>
                  </a:cubicBezTo>
                  <a:cubicBezTo>
                    <a:pt x="4" y="3"/>
                    <a:pt x="7" y="2"/>
                    <a:pt x="9" y="2"/>
                  </a:cubicBezTo>
                  <a:cubicBezTo>
                    <a:pt x="16" y="1"/>
                    <a:pt x="24" y="2"/>
                    <a:pt x="31" y="2"/>
                  </a:cubicBezTo>
                  <a:cubicBezTo>
                    <a:pt x="31" y="1"/>
                    <a:pt x="31" y="1"/>
                    <a:pt x="3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9" name="Freeform 1209"/>
            <p:cNvSpPr>
              <a:spLocks/>
            </p:cNvSpPr>
            <p:nvPr/>
          </p:nvSpPr>
          <p:spPr bwMode="auto">
            <a:xfrm>
              <a:off x="-3360738" y="2716213"/>
              <a:ext cx="88900" cy="165100"/>
            </a:xfrm>
            <a:custGeom>
              <a:avLst/>
              <a:gdLst>
                <a:gd name="T0" fmla="*/ 65 w 65"/>
                <a:gd name="T1" fmla="*/ 60 h 121"/>
                <a:gd name="T2" fmla="*/ 65 w 65"/>
                <a:gd name="T3" fmla="*/ 108 h 121"/>
                <a:gd name="T4" fmla="*/ 52 w 65"/>
                <a:gd name="T5" fmla="*/ 121 h 121"/>
                <a:gd name="T6" fmla="*/ 13 w 65"/>
                <a:gd name="T7" fmla="*/ 121 h 121"/>
                <a:gd name="T8" fmla="*/ 0 w 65"/>
                <a:gd name="T9" fmla="*/ 107 h 121"/>
                <a:gd name="T10" fmla="*/ 0 w 65"/>
                <a:gd name="T11" fmla="*/ 12 h 121"/>
                <a:gd name="T12" fmla="*/ 11 w 65"/>
                <a:gd name="T13" fmla="*/ 0 h 121"/>
                <a:gd name="T14" fmla="*/ 54 w 65"/>
                <a:gd name="T15" fmla="*/ 0 h 121"/>
                <a:gd name="T16" fmla="*/ 65 w 65"/>
                <a:gd name="T17" fmla="*/ 11 h 121"/>
                <a:gd name="T18" fmla="*/ 65 w 65"/>
                <a:gd name="T19"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21">
                  <a:moveTo>
                    <a:pt x="65" y="60"/>
                  </a:moveTo>
                  <a:cubicBezTo>
                    <a:pt x="65" y="76"/>
                    <a:pt x="65" y="92"/>
                    <a:pt x="65" y="108"/>
                  </a:cubicBezTo>
                  <a:cubicBezTo>
                    <a:pt x="65" y="117"/>
                    <a:pt x="62" y="121"/>
                    <a:pt x="52" y="121"/>
                  </a:cubicBezTo>
                  <a:cubicBezTo>
                    <a:pt x="39" y="121"/>
                    <a:pt x="26" y="121"/>
                    <a:pt x="13" y="121"/>
                  </a:cubicBezTo>
                  <a:cubicBezTo>
                    <a:pt x="3" y="121"/>
                    <a:pt x="0" y="118"/>
                    <a:pt x="0" y="107"/>
                  </a:cubicBezTo>
                  <a:cubicBezTo>
                    <a:pt x="0" y="75"/>
                    <a:pt x="0" y="43"/>
                    <a:pt x="0" y="12"/>
                  </a:cubicBezTo>
                  <a:cubicBezTo>
                    <a:pt x="0" y="2"/>
                    <a:pt x="2" y="0"/>
                    <a:pt x="11" y="0"/>
                  </a:cubicBezTo>
                  <a:cubicBezTo>
                    <a:pt x="25" y="0"/>
                    <a:pt x="40" y="0"/>
                    <a:pt x="54" y="0"/>
                  </a:cubicBezTo>
                  <a:cubicBezTo>
                    <a:pt x="63" y="0"/>
                    <a:pt x="65" y="3"/>
                    <a:pt x="65" y="11"/>
                  </a:cubicBezTo>
                  <a:cubicBezTo>
                    <a:pt x="65" y="27"/>
                    <a:pt x="65" y="44"/>
                    <a:pt x="65" y="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0" name="Freeform 1210"/>
            <p:cNvSpPr>
              <a:spLocks/>
            </p:cNvSpPr>
            <p:nvPr/>
          </p:nvSpPr>
          <p:spPr bwMode="auto">
            <a:xfrm>
              <a:off x="-2549525" y="2711450"/>
              <a:ext cx="133350" cy="133350"/>
            </a:xfrm>
            <a:custGeom>
              <a:avLst/>
              <a:gdLst>
                <a:gd name="T0" fmla="*/ 49 w 98"/>
                <a:gd name="T1" fmla="*/ 95 h 98"/>
                <a:gd name="T2" fmla="*/ 1 w 98"/>
                <a:gd name="T3" fmla="*/ 49 h 98"/>
                <a:gd name="T4" fmla="*/ 52 w 98"/>
                <a:gd name="T5" fmla="*/ 0 h 98"/>
                <a:gd name="T6" fmla="*/ 85 w 98"/>
                <a:gd name="T7" fmla="*/ 15 h 98"/>
                <a:gd name="T8" fmla="*/ 98 w 98"/>
                <a:gd name="T9" fmla="*/ 54 h 98"/>
                <a:gd name="T10" fmla="*/ 49 w 98"/>
                <a:gd name="T11" fmla="*/ 95 h 98"/>
              </a:gdLst>
              <a:ahLst/>
              <a:cxnLst>
                <a:cxn ang="0">
                  <a:pos x="T0" y="T1"/>
                </a:cxn>
                <a:cxn ang="0">
                  <a:pos x="T2" y="T3"/>
                </a:cxn>
                <a:cxn ang="0">
                  <a:pos x="T4" y="T5"/>
                </a:cxn>
                <a:cxn ang="0">
                  <a:pos x="T6" y="T7"/>
                </a:cxn>
                <a:cxn ang="0">
                  <a:pos x="T8" y="T9"/>
                </a:cxn>
                <a:cxn ang="0">
                  <a:pos x="T10" y="T11"/>
                </a:cxn>
              </a:cxnLst>
              <a:rect l="0" t="0" r="r" b="b"/>
              <a:pathLst>
                <a:path w="98" h="98">
                  <a:moveTo>
                    <a:pt x="49" y="95"/>
                  </a:moveTo>
                  <a:cubicBezTo>
                    <a:pt x="20" y="98"/>
                    <a:pt x="0" y="69"/>
                    <a:pt x="1" y="49"/>
                  </a:cubicBezTo>
                  <a:cubicBezTo>
                    <a:pt x="3" y="20"/>
                    <a:pt x="20" y="1"/>
                    <a:pt x="52" y="0"/>
                  </a:cubicBezTo>
                  <a:cubicBezTo>
                    <a:pt x="65" y="0"/>
                    <a:pt x="76" y="7"/>
                    <a:pt x="85" y="15"/>
                  </a:cubicBezTo>
                  <a:cubicBezTo>
                    <a:pt x="95" y="25"/>
                    <a:pt x="98" y="39"/>
                    <a:pt x="98" y="54"/>
                  </a:cubicBezTo>
                  <a:cubicBezTo>
                    <a:pt x="97" y="72"/>
                    <a:pt x="76" y="98"/>
                    <a:pt x="49" y="9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1" name="Freeform 1211"/>
            <p:cNvSpPr>
              <a:spLocks/>
            </p:cNvSpPr>
            <p:nvPr/>
          </p:nvSpPr>
          <p:spPr bwMode="auto">
            <a:xfrm>
              <a:off x="-2274888" y="3046413"/>
              <a:ext cx="134938" cy="130175"/>
            </a:xfrm>
            <a:custGeom>
              <a:avLst/>
              <a:gdLst>
                <a:gd name="T0" fmla="*/ 2 w 100"/>
                <a:gd name="T1" fmla="*/ 48 h 96"/>
                <a:gd name="T2" fmla="*/ 42 w 100"/>
                <a:gd name="T3" fmla="*/ 1 h 96"/>
                <a:gd name="T4" fmla="*/ 80 w 100"/>
                <a:gd name="T5" fmla="*/ 10 h 96"/>
                <a:gd name="T6" fmla="*/ 97 w 100"/>
                <a:gd name="T7" fmla="*/ 41 h 96"/>
                <a:gd name="T8" fmla="*/ 49 w 100"/>
                <a:gd name="T9" fmla="*/ 95 h 96"/>
                <a:gd name="T10" fmla="*/ 2 w 100"/>
                <a:gd name="T11" fmla="*/ 48 h 96"/>
              </a:gdLst>
              <a:ahLst/>
              <a:cxnLst>
                <a:cxn ang="0">
                  <a:pos x="T0" y="T1"/>
                </a:cxn>
                <a:cxn ang="0">
                  <a:pos x="T2" y="T3"/>
                </a:cxn>
                <a:cxn ang="0">
                  <a:pos x="T4" y="T5"/>
                </a:cxn>
                <a:cxn ang="0">
                  <a:pos x="T6" y="T7"/>
                </a:cxn>
                <a:cxn ang="0">
                  <a:pos x="T8" y="T9"/>
                </a:cxn>
                <a:cxn ang="0">
                  <a:pos x="T10" y="T11"/>
                </a:cxn>
              </a:cxnLst>
              <a:rect l="0" t="0" r="r" b="b"/>
              <a:pathLst>
                <a:path w="100" h="96">
                  <a:moveTo>
                    <a:pt x="2" y="48"/>
                  </a:moveTo>
                  <a:cubicBezTo>
                    <a:pt x="0" y="23"/>
                    <a:pt x="23" y="1"/>
                    <a:pt x="42" y="1"/>
                  </a:cubicBezTo>
                  <a:cubicBezTo>
                    <a:pt x="56" y="0"/>
                    <a:pt x="70" y="0"/>
                    <a:pt x="80" y="10"/>
                  </a:cubicBezTo>
                  <a:cubicBezTo>
                    <a:pt x="89" y="18"/>
                    <a:pt x="96" y="29"/>
                    <a:pt x="97" y="41"/>
                  </a:cubicBezTo>
                  <a:cubicBezTo>
                    <a:pt x="100" y="77"/>
                    <a:pt x="73" y="95"/>
                    <a:pt x="49" y="95"/>
                  </a:cubicBezTo>
                  <a:cubicBezTo>
                    <a:pt x="27" y="96"/>
                    <a:pt x="0" y="76"/>
                    <a:pt x="2" y="4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2" name="Freeform 1212"/>
            <p:cNvSpPr>
              <a:spLocks/>
            </p:cNvSpPr>
            <p:nvPr/>
          </p:nvSpPr>
          <p:spPr bwMode="auto">
            <a:xfrm>
              <a:off x="-3392488" y="3406775"/>
              <a:ext cx="131763" cy="134937"/>
            </a:xfrm>
            <a:custGeom>
              <a:avLst/>
              <a:gdLst>
                <a:gd name="T0" fmla="*/ 49 w 98"/>
                <a:gd name="T1" fmla="*/ 4 h 99"/>
                <a:gd name="T2" fmla="*/ 97 w 98"/>
                <a:gd name="T3" fmla="*/ 52 h 99"/>
                <a:gd name="T4" fmla="*/ 50 w 98"/>
                <a:gd name="T5" fmla="*/ 99 h 99"/>
                <a:gd name="T6" fmla="*/ 1 w 98"/>
                <a:gd name="T7" fmla="*/ 50 h 99"/>
                <a:gd name="T8" fmla="*/ 49 w 98"/>
                <a:gd name="T9" fmla="*/ 4 h 99"/>
              </a:gdLst>
              <a:ahLst/>
              <a:cxnLst>
                <a:cxn ang="0">
                  <a:pos x="T0" y="T1"/>
                </a:cxn>
                <a:cxn ang="0">
                  <a:pos x="T2" y="T3"/>
                </a:cxn>
                <a:cxn ang="0">
                  <a:pos x="T4" y="T5"/>
                </a:cxn>
                <a:cxn ang="0">
                  <a:pos x="T6" y="T7"/>
                </a:cxn>
                <a:cxn ang="0">
                  <a:pos x="T8" y="T9"/>
                </a:cxn>
              </a:cxnLst>
              <a:rect l="0" t="0" r="r" b="b"/>
              <a:pathLst>
                <a:path w="98" h="99">
                  <a:moveTo>
                    <a:pt x="49" y="4"/>
                  </a:moveTo>
                  <a:cubicBezTo>
                    <a:pt x="74" y="0"/>
                    <a:pt x="98" y="28"/>
                    <a:pt x="97" y="52"/>
                  </a:cubicBezTo>
                  <a:cubicBezTo>
                    <a:pt x="95" y="76"/>
                    <a:pt x="74" y="98"/>
                    <a:pt x="50" y="99"/>
                  </a:cubicBezTo>
                  <a:cubicBezTo>
                    <a:pt x="24" y="99"/>
                    <a:pt x="0" y="77"/>
                    <a:pt x="1" y="50"/>
                  </a:cubicBezTo>
                  <a:cubicBezTo>
                    <a:pt x="1" y="26"/>
                    <a:pt x="21" y="2"/>
                    <a:pt x="49"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3" name="Freeform 1213"/>
            <p:cNvSpPr>
              <a:spLocks/>
            </p:cNvSpPr>
            <p:nvPr/>
          </p:nvSpPr>
          <p:spPr bwMode="auto">
            <a:xfrm>
              <a:off x="-3560763" y="3074988"/>
              <a:ext cx="133350" cy="131762"/>
            </a:xfrm>
            <a:custGeom>
              <a:avLst/>
              <a:gdLst>
                <a:gd name="T0" fmla="*/ 95 w 98"/>
                <a:gd name="T1" fmla="*/ 49 h 97"/>
                <a:gd name="T2" fmla="*/ 48 w 98"/>
                <a:gd name="T3" fmla="*/ 97 h 97"/>
                <a:gd name="T4" fmla="*/ 1 w 98"/>
                <a:gd name="T5" fmla="*/ 48 h 97"/>
                <a:gd name="T6" fmla="*/ 49 w 98"/>
                <a:gd name="T7" fmla="*/ 0 h 97"/>
                <a:gd name="T8" fmla="*/ 95 w 98"/>
                <a:gd name="T9" fmla="*/ 49 h 97"/>
              </a:gdLst>
              <a:ahLst/>
              <a:cxnLst>
                <a:cxn ang="0">
                  <a:pos x="T0" y="T1"/>
                </a:cxn>
                <a:cxn ang="0">
                  <a:pos x="T2" y="T3"/>
                </a:cxn>
                <a:cxn ang="0">
                  <a:pos x="T4" y="T5"/>
                </a:cxn>
                <a:cxn ang="0">
                  <a:pos x="T6" y="T7"/>
                </a:cxn>
                <a:cxn ang="0">
                  <a:pos x="T8" y="T9"/>
                </a:cxn>
              </a:cxnLst>
              <a:rect l="0" t="0" r="r" b="b"/>
              <a:pathLst>
                <a:path w="98" h="97">
                  <a:moveTo>
                    <a:pt x="95" y="49"/>
                  </a:moveTo>
                  <a:cubicBezTo>
                    <a:pt x="97" y="76"/>
                    <a:pt x="74" y="97"/>
                    <a:pt x="48" y="97"/>
                  </a:cubicBezTo>
                  <a:cubicBezTo>
                    <a:pt x="22" y="96"/>
                    <a:pt x="0" y="77"/>
                    <a:pt x="1" y="48"/>
                  </a:cubicBezTo>
                  <a:cubicBezTo>
                    <a:pt x="1" y="17"/>
                    <a:pt x="22" y="1"/>
                    <a:pt x="49" y="0"/>
                  </a:cubicBezTo>
                  <a:cubicBezTo>
                    <a:pt x="70" y="0"/>
                    <a:pt x="98" y="18"/>
                    <a:pt x="95"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4" name="Freeform 1214"/>
            <p:cNvSpPr>
              <a:spLocks/>
            </p:cNvSpPr>
            <p:nvPr/>
          </p:nvSpPr>
          <p:spPr bwMode="auto">
            <a:xfrm>
              <a:off x="-2962275" y="3409950"/>
              <a:ext cx="131763" cy="131762"/>
            </a:xfrm>
            <a:custGeom>
              <a:avLst/>
              <a:gdLst>
                <a:gd name="T0" fmla="*/ 50 w 97"/>
                <a:gd name="T1" fmla="*/ 2 h 97"/>
                <a:gd name="T2" fmla="*/ 97 w 97"/>
                <a:gd name="T3" fmla="*/ 48 h 97"/>
                <a:gd name="T4" fmla="*/ 48 w 97"/>
                <a:gd name="T5" fmla="*/ 96 h 97"/>
                <a:gd name="T6" fmla="*/ 0 w 97"/>
                <a:gd name="T7" fmla="*/ 48 h 97"/>
                <a:gd name="T8" fmla="*/ 50 w 97"/>
                <a:gd name="T9" fmla="*/ 2 h 97"/>
              </a:gdLst>
              <a:ahLst/>
              <a:cxnLst>
                <a:cxn ang="0">
                  <a:pos x="T0" y="T1"/>
                </a:cxn>
                <a:cxn ang="0">
                  <a:pos x="T2" y="T3"/>
                </a:cxn>
                <a:cxn ang="0">
                  <a:pos x="T4" y="T5"/>
                </a:cxn>
                <a:cxn ang="0">
                  <a:pos x="T6" y="T7"/>
                </a:cxn>
                <a:cxn ang="0">
                  <a:pos x="T8" y="T9"/>
                </a:cxn>
              </a:cxnLst>
              <a:rect l="0" t="0" r="r" b="b"/>
              <a:pathLst>
                <a:path w="97" h="97">
                  <a:moveTo>
                    <a:pt x="50" y="2"/>
                  </a:moveTo>
                  <a:cubicBezTo>
                    <a:pt x="80" y="0"/>
                    <a:pt x="97" y="27"/>
                    <a:pt x="97" y="48"/>
                  </a:cubicBezTo>
                  <a:cubicBezTo>
                    <a:pt x="96" y="73"/>
                    <a:pt x="78" y="97"/>
                    <a:pt x="48" y="96"/>
                  </a:cubicBezTo>
                  <a:cubicBezTo>
                    <a:pt x="19" y="96"/>
                    <a:pt x="1" y="77"/>
                    <a:pt x="0" y="48"/>
                  </a:cubicBezTo>
                  <a:cubicBezTo>
                    <a:pt x="0" y="24"/>
                    <a:pt x="17" y="2"/>
                    <a:pt x="5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5" name="Freeform 1215"/>
            <p:cNvSpPr>
              <a:spLocks/>
            </p:cNvSpPr>
            <p:nvPr/>
          </p:nvSpPr>
          <p:spPr bwMode="auto">
            <a:xfrm>
              <a:off x="-3287713" y="2894013"/>
              <a:ext cx="255588" cy="255587"/>
            </a:xfrm>
            <a:custGeom>
              <a:avLst/>
              <a:gdLst>
                <a:gd name="T0" fmla="*/ 0 w 189"/>
                <a:gd name="T1" fmla="*/ 165 h 188"/>
                <a:gd name="T2" fmla="*/ 2 w 189"/>
                <a:gd name="T3" fmla="*/ 140 h 188"/>
                <a:gd name="T4" fmla="*/ 28 w 189"/>
                <a:gd name="T5" fmla="*/ 79 h 188"/>
                <a:gd name="T6" fmla="*/ 68 w 189"/>
                <a:gd name="T7" fmla="*/ 38 h 188"/>
                <a:gd name="T8" fmla="*/ 112 w 189"/>
                <a:gd name="T9" fmla="*/ 12 h 188"/>
                <a:gd name="T10" fmla="*/ 161 w 189"/>
                <a:gd name="T11" fmla="*/ 2 h 188"/>
                <a:gd name="T12" fmla="*/ 177 w 189"/>
                <a:gd name="T13" fmla="*/ 0 h 188"/>
                <a:gd name="T14" fmla="*/ 189 w 189"/>
                <a:gd name="T15" fmla="*/ 11 h 188"/>
                <a:gd name="T16" fmla="*/ 178 w 189"/>
                <a:gd name="T17" fmla="*/ 22 h 188"/>
                <a:gd name="T18" fmla="*/ 141 w 189"/>
                <a:gd name="T19" fmla="*/ 27 h 188"/>
                <a:gd name="T20" fmla="*/ 107 w 189"/>
                <a:gd name="T21" fmla="*/ 41 h 188"/>
                <a:gd name="T22" fmla="*/ 75 w 189"/>
                <a:gd name="T23" fmla="*/ 61 h 188"/>
                <a:gd name="T24" fmla="*/ 43 w 189"/>
                <a:gd name="T25" fmla="*/ 100 h 188"/>
                <a:gd name="T26" fmla="*/ 28 w 189"/>
                <a:gd name="T27" fmla="*/ 129 h 188"/>
                <a:gd name="T28" fmla="*/ 19 w 189"/>
                <a:gd name="T29" fmla="*/ 174 h 188"/>
                <a:gd name="T30" fmla="*/ 3 w 189"/>
                <a:gd name="T31" fmla="*/ 184 h 188"/>
                <a:gd name="T32" fmla="*/ 1 w 189"/>
                <a:gd name="T33" fmla="*/ 178 h 188"/>
                <a:gd name="T34" fmla="*/ 0 w 189"/>
                <a:gd name="T35" fmla="*/ 165 h 188"/>
                <a:gd name="T36" fmla="*/ 0 w 189"/>
                <a:gd name="T37" fmla="*/ 16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188">
                  <a:moveTo>
                    <a:pt x="0" y="165"/>
                  </a:moveTo>
                  <a:cubicBezTo>
                    <a:pt x="1" y="157"/>
                    <a:pt x="0" y="148"/>
                    <a:pt x="2" y="140"/>
                  </a:cubicBezTo>
                  <a:cubicBezTo>
                    <a:pt x="8" y="119"/>
                    <a:pt x="14" y="97"/>
                    <a:pt x="28" y="79"/>
                  </a:cubicBezTo>
                  <a:cubicBezTo>
                    <a:pt x="40" y="65"/>
                    <a:pt x="54" y="51"/>
                    <a:pt x="68" y="38"/>
                  </a:cubicBezTo>
                  <a:cubicBezTo>
                    <a:pt x="81" y="27"/>
                    <a:pt x="96" y="18"/>
                    <a:pt x="112" y="12"/>
                  </a:cubicBezTo>
                  <a:cubicBezTo>
                    <a:pt x="128" y="6"/>
                    <a:pt x="144" y="3"/>
                    <a:pt x="161" y="2"/>
                  </a:cubicBezTo>
                  <a:cubicBezTo>
                    <a:pt x="166" y="1"/>
                    <a:pt x="172" y="1"/>
                    <a:pt x="177" y="0"/>
                  </a:cubicBezTo>
                  <a:cubicBezTo>
                    <a:pt x="183" y="0"/>
                    <a:pt x="189" y="6"/>
                    <a:pt x="189" y="11"/>
                  </a:cubicBezTo>
                  <a:cubicBezTo>
                    <a:pt x="189" y="17"/>
                    <a:pt x="185" y="21"/>
                    <a:pt x="178" y="22"/>
                  </a:cubicBezTo>
                  <a:cubicBezTo>
                    <a:pt x="165" y="23"/>
                    <a:pt x="153" y="24"/>
                    <a:pt x="141" y="27"/>
                  </a:cubicBezTo>
                  <a:cubicBezTo>
                    <a:pt x="129" y="30"/>
                    <a:pt x="118" y="35"/>
                    <a:pt x="107" y="41"/>
                  </a:cubicBezTo>
                  <a:cubicBezTo>
                    <a:pt x="96" y="47"/>
                    <a:pt x="85" y="53"/>
                    <a:pt x="75" y="61"/>
                  </a:cubicBezTo>
                  <a:cubicBezTo>
                    <a:pt x="62" y="72"/>
                    <a:pt x="50" y="84"/>
                    <a:pt x="43" y="100"/>
                  </a:cubicBezTo>
                  <a:cubicBezTo>
                    <a:pt x="38" y="110"/>
                    <a:pt x="31" y="119"/>
                    <a:pt x="28" y="129"/>
                  </a:cubicBezTo>
                  <a:cubicBezTo>
                    <a:pt x="24" y="143"/>
                    <a:pt x="22" y="159"/>
                    <a:pt x="19" y="174"/>
                  </a:cubicBezTo>
                  <a:cubicBezTo>
                    <a:pt x="18" y="182"/>
                    <a:pt x="10" y="188"/>
                    <a:pt x="3" y="184"/>
                  </a:cubicBezTo>
                  <a:cubicBezTo>
                    <a:pt x="2" y="183"/>
                    <a:pt x="1" y="181"/>
                    <a:pt x="1" y="178"/>
                  </a:cubicBezTo>
                  <a:cubicBezTo>
                    <a:pt x="0" y="174"/>
                    <a:pt x="0" y="170"/>
                    <a:pt x="0" y="165"/>
                  </a:cubicBezTo>
                  <a:cubicBezTo>
                    <a:pt x="0" y="165"/>
                    <a:pt x="0" y="165"/>
                    <a:pt x="0" y="1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6" name="Freeform 1216"/>
            <p:cNvSpPr>
              <a:spLocks/>
            </p:cNvSpPr>
            <p:nvPr/>
          </p:nvSpPr>
          <p:spPr bwMode="auto">
            <a:xfrm>
              <a:off x="-3721100" y="3106738"/>
              <a:ext cx="260350" cy="254000"/>
            </a:xfrm>
            <a:custGeom>
              <a:avLst/>
              <a:gdLst>
                <a:gd name="T0" fmla="*/ 2 w 192"/>
                <a:gd name="T1" fmla="*/ 20 h 187"/>
                <a:gd name="T2" fmla="*/ 2 w 192"/>
                <a:gd name="T3" fmla="*/ 12 h 187"/>
                <a:gd name="T4" fmla="*/ 18 w 192"/>
                <a:gd name="T5" fmla="*/ 4 h 187"/>
                <a:gd name="T6" fmla="*/ 20 w 192"/>
                <a:gd name="T7" fmla="*/ 7 h 187"/>
                <a:gd name="T8" fmla="*/ 24 w 192"/>
                <a:gd name="T9" fmla="*/ 35 h 187"/>
                <a:gd name="T10" fmla="*/ 31 w 192"/>
                <a:gd name="T11" fmla="*/ 55 h 187"/>
                <a:gd name="T12" fmla="*/ 35 w 192"/>
                <a:gd name="T13" fmla="*/ 69 h 187"/>
                <a:gd name="T14" fmla="*/ 55 w 192"/>
                <a:gd name="T15" fmla="*/ 103 h 187"/>
                <a:gd name="T16" fmla="*/ 78 w 192"/>
                <a:gd name="T17" fmla="*/ 128 h 187"/>
                <a:gd name="T18" fmla="*/ 108 w 192"/>
                <a:gd name="T19" fmla="*/ 147 h 187"/>
                <a:gd name="T20" fmla="*/ 145 w 192"/>
                <a:gd name="T21" fmla="*/ 162 h 187"/>
                <a:gd name="T22" fmla="*/ 171 w 192"/>
                <a:gd name="T23" fmla="*/ 165 h 187"/>
                <a:gd name="T24" fmla="*/ 180 w 192"/>
                <a:gd name="T25" fmla="*/ 167 h 187"/>
                <a:gd name="T26" fmla="*/ 191 w 192"/>
                <a:gd name="T27" fmla="*/ 178 h 187"/>
                <a:gd name="T28" fmla="*/ 179 w 192"/>
                <a:gd name="T29" fmla="*/ 187 h 187"/>
                <a:gd name="T30" fmla="*/ 154 w 192"/>
                <a:gd name="T31" fmla="*/ 185 h 187"/>
                <a:gd name="T32" fmla="*/ 105 w 192"/>
                <a:gd name="T33" fmla="*/ 172 h 187"/>
                <a:gd name="T34" fmla="*/ 64 w 192"/>
                <a:gd name="T35" fmla="*/ 145 h 187"/>
                <a:gd name="T36" fmla="*/ 30 w 192"/>
                <a:gd name="T37" fmla="*/ 108 h 187"/>
                <a:gd name="T38" fmla="*/ 22 w 192"/>
                <a:gd name="T39" fmla="*/ 94 h 187"/>
                <a:gd name="T40" fmla="*/ 12 w 192"/>
                <a:gd name="T41" fmla="*/ 72 h 187"/>
                <a:gd name="T42" fmla="*/ 7 w 192"/>
                <a:gd name="T43" fmla="*/ 57 h 187"/>
                <a:gd name="T44" fmla="*/ 0 w 192"/>
                <a:gd name="T45" fmla="*/ 20 h 187"/>
                <a:gd name="T46" fmla="*/ 2 w 192"/>
                <a:gd name="T47" fmla="*/ 2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87">
                  <a:moveTo>
                    <a:pt x="2" y="20"/>
                  </a:moveTo>
                  <a:cubicBezTo>
                    <a:pt x="2" y="17"/>
                    <a:pt x="1" y="14"/>
                    <a:pt x="2" y="12"/>
                  </a:cubicBezTo>
                  <a:cubicBezTo>
                    <a:pt x="3" y="4"/>
                    <a:pt x="11" y="0"/>
                    <a:pt x="18" y="4"/>
                  </a:cubicBezTo>
                  <a:cubicBezTo>
                    <a:pt x="19" y="5"/>
                    <a:pt x="20" y="6"/>
                    <a:pt x="20" y="7"/>
                  </a:cubicBezTo>
                  <a:cubicBezTo>
                    <a:pt x="21" y="16"/>
                    <a:pt x="22" y="26"/>
                    <a:pt x="24" y="35"/>
                  </a:cubicBezTo>
                  <a:cubicBezTo>
                    <a:pt x="26" y="42"/>
                    <a:pt x="28" y="48"/>
                    <a:pt x="31" y="55"/>
                  </a:cubicBezTo>
                  <a:cubicBezTo>
                    <a:pt x="32" y="60"/>
                    <a:pt x="33" y="64"/>
                    <a:pt x="35" y="69"/>
                  </a:cubicBezTo>
                  <a:cubicBezTo>
                    <a:pt x="41" y="81"/>
                    <a:pt x="46" y="93"/>
                    <a:pt x="55" y="103"/>
                  </a:cubicBezTo>
                  <a:cubicBezTo>
                    <a:pt x="62" y="111"/>
                    <a:pt x="70" y="120"/>
                    <a:pt x="78" y="128"/>
                  </a:cubicBezTo>
                  <a:cubicBezTo>
                    <a:pt x="87" y="135"/>
                    <a:pt x="97" y="141"/>
                    <a:pt x="108" y="147"/>
                  </a:cubicBezTo>
                  <a:cubicBezTo>
                    <a:pt x="120" y="153"/>
                    <a:pt x="132" y="158"/>
                    <a:pt x="145" y="162"/>
                  </a:cubicBezTo>
                  <a:cubicBezTo>
                    <a:pt x="153" y="165"/>
                    <a:pt x="162" y="164"/>
                    <a:pt x="171" y="165"/>
                  </a:cubicBezTo>
                  <a:cubicBezTo>
                    <a:pt x="174" y="166"/>
                    <a:pt x="177" y="166"/>
                    <a:pt x="180" y="167"/>
                  </a:cubicBezTo>
                  <a:cubicBezTo>
                    <a:pt x="191" y="168"/>
                    <a:pt x="192" y="169"/>
                    <a:pt x="191" y="178"/>
                  </a:cubicBezTo>
                  <a:cubicBezTo>
                    <a:pt x="191" y="184"/>
                    <a:pt x="187" y="187"/>
                    <a:pt x="179" y="187"/>
                  </a:cubicBezTo>
                  <a:cubicBezTo>
                    <a:pt x="170" y="187"/>
                    <a:pt x="162" y="187"/>
                    <a:pt x="154" y="185"/>
                  </a:cubicBezTo>
                  <a:cubicBezTo>
                    <a:pt x="137" y="182"/>
                    <a:pt x="120" y="179"/>
                    <a:pt x="105" y="172"/>
                  </a:cubicBezTo>
                  <a:cubicBezTo>
                    <a:pt x="90" y="165"/>
                    <a:pt x="77" y="155"/>
                    <a:pt x="64" y="145"/>
                  </a:cubicBezTo>
                  <a:cubicBezTo>
                    <a:pt x="52" y="134"/>
                    <a:pt x="41" y="121"/>
                    <a:pt x="30" y="108"/>
                  </a:cubicBezTo>
                  <a:cubicBezTo>
                    <a:pt x="26" y="104"/>
                    <a:pt x="24" y="99"/>
                    <a:pt x="22" y="94"/>
                  </a:cubicBezTo>
                  <a:cubicBezTo>
                    <a:pt x="18" y="86"/>
                    <a:pt x="15" y="79"/>
                    <a:pt x="12" y="72"/>
                  </a:cubicBezTo>
                  <a:cubicBezTo>
                    <a:pt x="10" y="67"/>
                    <a:pt x="8" y="62"/>
                    <a:pt x="7" y="57"/>
                  </a:cubicBezTo>
                  <a:cubicBezTo>
                    <a:pt x="4" y="45"/>
                    <a:pt x="2" y="32"/>
                    <a:pt x="0" y="20"/>
                  </a:cubicBezTo>
                  <a:cubicBezTo>
                    <a:pt x="1" y="20"/>
                    <a:pt x="1" y="20"/>
                    <a:pt x="2"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7" name="Freeform 1217"/>
            <p:cNvSpPr>
              <a:spLocks/>
            </p:cNvSpPr>
            <p:nvPr/>
          </p:nvSpPr>
          <p:spPr bwMode="auto">
            <a:xfrm>
              <a:off x="-2925763" y="2746375"/>
              <a:ext cx="258763" cy="255587"/>
            </a:xfrm>
            <a:custGeom>
              <a:avLst/>
              <a:gdLst>
                <a:gd name="T0" fmla="*/ 22 w 191"/>
                <a:gd name="T1" fmla="*/ 186 h 188"/>
                <a:gd name="T2" fmla="*/ 12 w 191"/>
                <a:gd name="T3" fmla="*/ 186 h 188"/>
                <a:gd name="T4" fmla="*/ 2 w 191"/>
                <a:gd name="T5" fmla="*/ 177 h 188"/>
                <a:gd name="T6" fmla="*/ 9 w 191"/>
                <a:gd name="T7" fmla="*/ 167 h 188"/>
                <a:gd name="T8" fmla="*/ 36 w 191"/>
                <a:gd name="T9" fmla="*/ 163 h 188"/>
                <a:gd name="T10" fmla="*/ 71 w 191"/>
                <a:gd name="T11" fmla="*/ 153 h 188"/>
                <a:gd name="T12" fmla="*/ 109 w 191"/>
                <a:gd name="T13" fmla="*/ 132 h 188"/>
                <a:gd name="T14" fmla="*/ 145 w 191"/>
                <a:gd name="T15" fmla="*/ 91 h 188"/>
                <a:gd name="T16" fmla="*/ 154 w 191"/>
                <a:gd name="T17" fmla="*/ 75 h 188"/>
                <a:gd name="T18" fmla="*/ 161 w 191"/>
                <a:gd name="T19" fmla="*/ 61 h 188"/>
                <a:gd name="T20" fmla="*/ 170 w 191"/>
                <a:gd name="T21" fmla="*/ 17 h 188"/>
                <a:gd name="T22" fmla="*/ 177 w 191"/>
                <a:gd name="T23" fmla="*/ 4 h 188"/>
                <a:gd name="T24" fmla="*/ 191 w 191"/>
                <a:gd name="T25" fmla="*/ 12 h 188"/>
                <a:gd name="T26" fmla="*/ 190 w 191"/>
                <a:gd name="T27" fmla="*/ 39 h 188"/>
                <a:gd name="T28" fmla="*/ 184 w 191"/>
                <a:gd name="T29" fmla="*/ 65 h 188"/>
                <a:gd name="T30" fmla="*/ 169 w 191"/>
                <a:gd name="T31" fmla="*/ 95 h 188"/>
                <a:gd name="T32" fmla="*/ 141 w 191"/>
                <a:gd name="T33" fmla="*/ 132 h 188"/>
                <a:gd name="T34" fmla="*/ 108 w 191"/>
                <a:gd name="T35" fmla="*/ 159 h 188"/>
                <a:gd name="T36" fmla="*/ 72 w 191"/>
                <a:gd name="T37" fmla="*/ 177 h 188"/>
                <a:gd name="T38" fmla="*/ 23 w 191"/>
                <a:gd name="T39" fmla="*/ 188 h 188"/>
                <a:gd name="T40" fmla="*/ 22 w 191"/>
                <a:gd name="T41"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1" h="188">
                  <a:moveTo>
                    <a:pt x="22" y="186"/>
                  </a:moveTo>
                  <a:cubicBezTo>
                    <a:pt x="19" y="186"/>
                    <a:pt x="16" y="185"/>
                    <a:pt x="12" y="186"/>
                  </a:cubicBezTo>
                  <a:cubicBezTo>
                    <a:pt x="6" y="186"/>
                    <a:pt x="3" y="182"/>
                    <a:pt x="2" y="177"/>
                  </a:cubicBezTo>
                  <a:cubicBezTo>
                    <a:pt x="0" y="172"/>
                    <a:pt x="3" y="168"/>
                    <a:pt x="9" y="167"/>
                  </a:cubicBezTo>
                  <a:cubicBezTo>
                    <a:pt x="18" y="166"/>
                    <a:pt x="27" y="165"/>
                    <a:pt x="36" y="163"/>
                  </a:cubicBezTo>
                  <a:cubicBezTo>
                    <a:pt x="48" y="160"/>
                    <a:pt x="60" y="157"/>
                    <a:pt x="71" y="153"/>
                  </a:cubicBezTo>
                  <a:cubicBezTo>
                    <a:pt x="86" y="148"/>
                    <a:pt x="98" y="140"/>
                    <a:pt x="109" y="132"/>
                  </a:cubicBezTo>
                  <a:cubicBezTo>
                    <a:pt x="123" y="121"/>
                    <a:pt x="137" y="108"/>
                    <a:pt x="145" y="91"/>
                  </a:cubicBezTo>
                  <a:cubicBezTo>
                    <a:pt x="148" y="86"/>
                    <a:pt x="152" y="81"/>
                    <a:pt x="154" y="75"/>
                  </a:cubicBezTo>
                  <a:cubicBezTo>
                    <a:pt x="157" y="71"/>
                    <a:pt x="160" y="66"/>
                    <a:pt x="161" y="61"/>
                  </a:cubicBezTo>
                  <a:cubicBezTo>
                    <a:pt x="165" y="46"/>
                    <a:pt x="170" y="32"/>
                    <a:pt x="170" y="17"/>
                  </a:cubicBezTo>
                  <a:cubicBezTo>
                    <a:pt x="170" y="13"/>
                    <a:pt x="174" y="7"/>
                    <a:pt x="177" y="4"/>
                  </a:cubicBezTo>
                  <a:cubicBezTo>
                    <a:pt x="182" y="0"/>
                    <a:pt x="191" y="4"/>
                    <a:pt x="191" y="12"/>
                  </a:cubicBezTo>
                  <a:cubicBezTo>
                    <a:pt x="191" y="21"/>
                    <a:pt x="191" y="30"/>
                    <a:pt x="190" y="39"/>
                  </a:cubicBezTo>
                  <a:cubicBezTo>
                    <a:pt x="188" y="47"/>
                    <a:pt x="187" y="56"/>
                    <a:pt x="184" y="65"/>
                  </a:cubicBezTo>
                  <a:cubicBezTo>
                    <a:pt x="180" y="75"/>
                    <a:pt x="174" y="85"/>
                    <a:pt x="169" y="95"/>
                  </a:cubicBezTo>
                  <a:cubicBezTo>
                    <a:pt x="162" y="109"/>
                    <a:pt x="152" y="121"/>
                    <a:pt x="141" y="132"/>
                  </a:cubicBezTo>
                  <a:cubicBezTo>
                    <a:pt x="131" y="142"/>
                    <a:pt x="120" y="151"/>
                    <a:pt x="108" y="159"/>
                  </a:cubicBezTo>
                  <a:cubicBezTo>
                    <a:pt x="96" y="167"/>
                    <a:pt x="84" y="172"/>
                    <a:pt x="72" y="177"/>
                  </a:cubicBezTo>
                  <a:cubicBezTo>
                    <a:pt x="56" y="182"/>
                    <a:pt x="39" y="184"/>
                    <a:pt x="23" y="188"/>
                  </a:cubicBezTo>
                  <a:cubicBezTo>
                    <a:pt x="23" y="187"/>
                    <a:pt x="22" y="186"/>
                    <a:pt x="22" y="1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8" name="Freeform 1218"/>
            <p:cNvSpPr>
              <a:spLocks/>
            </p:cNvSpPr>
            <p:nvPr/>
          </p:nvSpPr>
          <p:spPr bwMode="auto">
            <a:xfrm>
              <a:off x="-2924175" y="3448050"/>
              <a:ext cx="260350" cy="250825"/>
            </a:xfrm>
            <a:custGeom>
              <a:avLst/>
              <a:gdLst>
                <a:gd name="T0" fmla="*/ 192 w 192"/>
                <a:gd name="T1" fmla="*/ 19 h 185"/>
                <a:gd name="T2" fmla="*/ 184 w 192"/>
                <a:gd name="T3" fmla="*/ 55 h 185"/>
                <a:gd name="T4" fmla="*/ 171 w 192"/>
                <a:gd name="T5" fmla="*/ 88 h 185"/>
                <a:gd name="T6" fmla="*/ 142 w 192"/>
                <a:gd name="T7" fmla="*/ 128 h 185"/>
                <a:gd name="T8" fmla="*/ 120 w 192"/>
                <a:gd name="T9" fmla="*/ 149 h 185"/>
                <a:gd name="T10" fmla="*/ 80 w 192"/>
                <a:gd name="T11" fmla="*/ 171 h 185"/>
                <a:gd name="T12" fmla="*/ 53 w 192"/>
                <a:gd name="T13" fmla="*/ 180 h 185"/>
                <a:gd name="T14" fmla="*/ 47 w 192"/>
                <a:gd name="T15" fmla="*/ 182 h 185"/>
                <a:gd name="T16" fmla="*/ 19 w 192"/>
                <a:gd name="T17" fmla="*/ 185 h 185"/>
                <a:gd name="T18" fmla="*/ 4 w 192"/>
                <a:gd name="T19" fmla="*/ 181 h 185"/>
                <a:gd name="T20" fmla="*/ 1 w 192"/>
                <a:gd name="T21" fmla="*/ 173 h 185"/>
                <a:gd name="T22" fmla="*/ 6 w 192"/>
                <a:gd name="T23" fmla="*/ 164 h 185"/>
                <a:gd name="T24" fmla="*/ 8 w 192"/>
                <a:gd name="T25" fmla="*/ 164 h 185"/>
                <a:gd name="T26" fmla="*/ 44 w 192"/>
                <a:gd name="T27" fmla="*/ 159 h 185"/>
                <a:gd name="T28" fmla="*/ 79 w 192"/>
                <a:gd name="T29" fmla="*/ 147 h 185"/>
                <a:gd name="T30" fmla="*/ 122 w 192"/>
                <a:gd name="T31" fmla="*/ 117 h 185"/>
                <a:gd name="T32" fmla="*/ 144 w 192"/>
                <a:gd name="T33" fmla="*/ 90 h 185"/>
                <a:gd name="T34" fmla="*/ 161 w 192"/>
                <a:gd name="T35" fmla="*/ 53 h 185"/>
                <a:gd name="T36" fmla="*/ 169 w 192"/>
                <a:gd name="T37" fmla="*/ 13 h 185"/>
                <a:gd name="T38" fmla="*/ 174 w 192"/>
                <a:gd name="T39" fmla="*/ 3 h 185"/>
                <a:gd name="T40" fmla="*/ 185 w 192"/>
                <a:gd name="T41" fmla="*/ 2 h 185"/>
                <a:gd name="T42" fmla="*/ 190 w 192"/>
                <a:gd name="T43" fmla="*/ 11 h 185"/>
                <a:gd name="T44" fmla="*/ 190 w 192"/>
                <a:gd name="T45" fmla="*/ 19 h 185"/>
                <a:gd name="T46" fmla="*/ 192 w 192"/>
                <a:gd name="T47" fmla="*/ 1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85">
                  <a:moveTo>
                    <a:pt x="192" y="19"/>
                  </a:moveTo>
                  <a:cubicBezTo>
                    <a:pt x="189" y="31"/>
                    <a:pt x="185" y="43"/>
                    <a:pt x="184" y="55"/>
                  </a:cubicBezTo>
                  <a:cubicBezTo>
                    <a:pt x="182" y="68"/>
                    <a:pt x="176" y="78"/>
                    <a:pt x="171" y="88"/>
                  </a:cubicBezTo>
                  <a:cubicBezTo>
                    <a:pt x="164" y="103"/>
                    <a:pt x="155" y="117"/>
                    <a:pt x="142" y="128"/>
                  </a:cubicBezTo>
                  <a:cubicBezTo>
                    <a:pt x="135" y="135"/>
                    <a:pt x="128" y="143"/>
                    <a:pt x="120" y="149"/>
                  </a:cubicBezTo>
                  <a:cubicBezTo>
                    <a:pt x="107" y="157"/>
                    <a:pt x="93" y="164"/>
                    <a:pt x="80" y="171"/>
                  </a:cubicBezTo>
                  <a:cubicBezTo>
                    <a:pt x="71" y="175"/>
                    <a:pt x="62" y="177"/>
                    <a:pt x="53" y="180"/>
                  </a:cubicBezTo>
                  <a:cubicBezTo>
                    <a:pt x="51" y="181"/>
                    <a:pt x="49" y="181"/>
                    <a:pt x="47" y="182"/>
                  </a:cubicBezTo>
                  <a:cubicBezTo>
                    <a:pt x="38" y="183"/>
                    <a:pt x="28" y="185"/>
                    <a:pt x="19" y="185"/>
                  </a:cubicBezTo>
                  <a:cubicBezTo>
                    <a:pt x="14" y="185"/>
                    <a:pt x="9" y="183"/>
                    <a:pt x="4" y="181"/>
                  </a:cubicBezTo>
                  <a:cubicBezTo>
                    <a:pt x="2" y="180"/>
                    <a:pt x="0" y="176"/>
                    <a:pt x="1" y="173"/>
                  </a:cubicBezTo>
                  <a:cubicBezTo>
                    <a:pt x="1" y="170"/>
                    <a:pt x="4" y="167"/>
                    <a:pt x="6" y="164"/>
                  </a:cubicBezTo>
                  <a:cubicBezTo>
                    <a:pt x="6" y="164"/>
                    <a:pt x="7" y="164"/>
                    <a:pt x="8" y="164"/>
                  </a:cubicBezTo>
                  <a:cubicBezTo>
                    <a:pt x="20" y="162"/>
                    <a:pt x="32" y="162"/>
                    <a:pt x="44" y="159"/>
                  </a:cubicBezTo>
                  <a:cubicBezTo>
                    <a:pt x="56" y="156"/>
                    <a:pt x="68" y="152"/>
                    <a:pt x="79" y="147"/>
                  </a:cubicBezTo>
                  <a:cubicBezTo>
                    <a:pt x="96" y="140"/>
                    <a:pt x="110" y="130"/>
                    <a:pt x="122" y="117"/>
                  </a:cubicBezTo>
                  <a:cubicBezTo>
                    <a:pt x="131" y="109"/>
                    <a:pt x="138" y="100"/>
                    <a:pt x="144" y="90"/>
                  </a:cubicBezTo>
                  <a:cubicBezTo>
                    <a:pt x="151" y="78"/>
                    <a:pt x="156" y="65"/>
                    <a:pt x="161" y="53"/>
                  </a:cubicBezTo>
                  <a:cubicBezTo>
                    <a:pt x="166" y="40"/>
                    <a:pt x="169" y="26"/>
                    <a:pt x="169" y="13"/>
                  </a:cubicBezTo>
                  <a:cubicBezTo>
                    <a:pt x="169" y="9"/>
                    <a:pt x="171" y="5"/>
                    <a:pt x="174" y="3"/>
                  </a:cubicBezTo>
                  <a:cubicBezTo>
                    <a:pt x="177" y="1"/>
                    <a:pt x="182" y="0"/>
                    <a:pt x="185" y="2"/>
                  </a:cubicBezTo>
                  <a:cubicBezTo>
                    <a:pt x="187" y="3"/>
                    <a:pt x="189" y="7"/>
                    <a:pt x="190" y="11"/>
                  </a:cubicBezTo>
                  <a:cubicBezTo>
                    <a:pt x="191" y="13"/>
                    <a:pt x="190" y="16"/>
                    <a:pt x="190" y="19"/>
                  </a:cubicBezTo>
                  <a:cubicBezTo>
                    <a:pt x="191" y="19"/>
                    <a:pt x="191" y="19"/>
                    <a:pt x="192"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9" name="Freeform 1219"/>
            <p:cNvSpPr>
              <a:spLocks/>
            </p:cNvSpPr>
            <p:nvPr/>
          </p:nvSpPr>
          <p:spPr bwMode="auto">
            <a:xfrm>
              <a:off x="-2501900" y="3233738"/>
              <a:ext cx="263525" cy="255587"/>
            </a:xfrm>
            <a:custGeom>
              <a:avLst/>
              <a:gdLst>
                <a:gd name="T0" fmla="*/ 24 w 194"/>
                <a:gd name="T1" fmla="*/ 0 h 188"/>
                <a:gd name="T2" fmla="*/ 74 w 194"/>
                <a:gd name="T3" fmla="*/ 12 h 188"/>
                <a:gd name="T4" fmla="*/ 142 w 194"/>
                <a:gd name="T5" fmla="*/ 55 h 188"/>
                <a:gd name="T6" fmla="*/ 169 w 194"/>
                <a:gd name="T7" fmla="*/ 90 h 188"/>
                <a:gd name="T8" fmla="*/ 186 w 194"/>
                <a:gd name="T9" fmla="*/ 133 h 188"/>
                <a:gd name="T10" fmla="*/ 193 w 194"/>
                <a:gd name="T11" fmla="*/ 174 h 188"/>
                <a:gd name="T12" fmla="*/ 183 w 194"/>
                <a:gd name="T13" fmla="*/ 186 h 188"/>
                <a:gd name="T14" fmla="*/ 172 w 194"/>
                <a:gd name="T15" fmla="*/ 175 h 188"/>
                <a:gd name="T16" fmla="*/ 167 w 194"/>
                <a:gd name="T17" fmla="*/ 143 h 188"/>
                <a:gd name="T18" fmla="*/ 147 w 194"/>
                <a:gd name="T19" fmla="*/ 98 h 188"/>
                <a:gd name="T20" fmla="*/ 123 w 194"/>
                <a:gd name="T21" fmla="*/ 67 h 188"/>
                <a:gd name="T22" fmla="*/ 74 w 194"/>
                <a:gd name="T23" fmla="*/ 36 h 188"/>
                <a:gd name="T24" fmla="*/ 16 w 194"/>
                <a:gd name="T25" fmla="*/ 24 h 188"/>
                <a:gd name="T26" fmla="*/ 2 w 194"/>
                <a:gd name="T27" fmla="*/ 16 h 188"/>
                <a:gd name="T28" fmla="*/ 12 w 194"/>
                <a:gd name="T29" fmla="*/ 2 h 188"/>
                <a:gd name="T30" fmla="*/ 24 w 194"/>
                <a:gd name="T31" fmla="*/ 2 h 188"/>
                <a:gd name="T32" fmla="*/ 24 w 194"/>
                <a:gd name="T3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4" h="188">
                  <a:moveTo>
                    <a:pt x="24" y="0"/>
                  </a:moveTo>
                  <a:cubicBezTo>
                    <a:pt x="41" y="4"/>
                    <a:pt x="58" y="5"/>
                    <a:pt x="74" y="12"/>
                  </a:cubicBezTo>
                  <a:cubicBezTo>
                    <a:pt x="99" y="21"/>
                    <a:pt x="123" y="35"/>
                    <a:pt x="142" y="55"/>
                  </a:cubicBezTo>
                  <a:cubicBezTo>
                    <a:pt x="151" y="66"/>
                    <a:pt x="162" y="77"/>
                    <a:pt x="169" y="90"/>
                  </a:cubicBezTo>
                  <a:cubicBezTo>
                    <a:pt x="176" y="103"/>
                    <a:pt x="185" y="117"/>
                    <a:pt x="186" y="133"/>
                  </a:cubicBezTo>
                  <a:cubicBezTo>
                    <a:pt x="188" y="147"/>
                    <a:pt x="191" y="160"/>
                    <a:pt x="193" y="174"/>
                  </a:cubicBezTo>
                  <a:cubicBezTo>
                    <a:pt x="194" y="181"/>
                    <a:pt x="188" y="184"/>
                    <a:pt x="183" y="186"/>
                  </a:cubicBezTo>
                  <a:cubicBezTo>
                    <a:pt x="180" y="188"/>
                    <a:pt x="172" y="180"/>
                    <a:pt x="172" y="175"/>
                  </a:cubicBezTo>
                  <a:cubicBezTo>
                    <a:pt x="170" y="164"/>
                    <a:pt x="170" y="153"/>
                    <a:pt x="167" y="143"/>
                  </a:cubicBezTo>
                  <a:cubicBezTo>
                    <a:pt x="162" y="127"/>
                    <a:pt x="158" y="111"/>
                    <a:pt x="147" y="98"/>
                  </a:cubicBezTo>
                  <a:cubicBezTo>
                    <a:pt x="139" y="88"/>
                    <a:pt x="132" y="76"/>
                    <a:pt x="123" y="67"/>
                  </a:cubicBezTo>
                  <a:cubicBezTo>
                    <a:pt x="109" y="54"/>
                    <a:pt x="92" y="43"/>
                    <a:pt x="74" y="36"/>
                  </a:cubicBezTo>
                  <a:cubicBezTo>
                    <a:pt x="55" y="29"/>
                    <a:pt x="36" y="24"/>
                    <a:pt x="16" y="24"/>
                  </a:cubicBezTo>
                  <a:cubicBezTo>
                    <a:pt x="10" y="24"/>
                    <a:pt x="6" y="20"/>
                    <a:pt x="2" y="16"/>
                  </a:cubicBezTo>
                  <a:cubicBezTo>
                    <a:pt x="0" y="12"/>
                    <a:pt x="6" y="3"/>
                    <a:pt x="12" y="2"/>
                  </a:cubicBezTo>
                  <a:cubicBezTo>
                    <a:pt x="16" y="2"/>
                    <a:pt x="20" y="2"/>
                    <a:pt x="24" y="2"/>
                  </a:cubicBezTo>
                  <a:cubicBezTo>
                    <a:pt x="24" y="2"/>
                    <a:pt x="24" y="1"/>
                    <a:pt x="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0" name="Freeform 1220"/>
            <p:cNvSpPr>
              <a:spLocks/>
            </p:cNvSpPr>
            <p:nvPr/>
          </p:nvSpPr>
          <p:spPr bwMode="auto">
            <a:xfrm>
              <a:off x="-3792538" y="2757488"/>
              <a:ext cx="258763" cy="250825"/>
            </a:xfrm>
            <a:custGeom>
              <a:avLst/>
              <a:gdLst>
                <a:gd name="T0" fmla="*/ 190 w 190"/>
                <a:gd name="T1" fmla="*/ 25 h 185"/>
                <a:gd name="T2" fmla="*/ 184 w 190"/>
                <a:gd name="T3" fmla="*/ 58 h 185"/>
                <a:gd name="T4" fmla="*/ 166 w 190"/>
                <a:gd name="T5" fmla="*/ 97 h 185"/>
                <a:gd name="T6" fmla="*/ 147 w 190"/>
                <a:gd name="T7" fmla="*/ 125 h 185"/>
                <a:gd name="T8" fmla="*/ 118 w 190"/>
                <a:gd name="T9" fmla="*/ 151 h 185"/>
                <a:gd name="T10" fmla="*/ 90 w 190"/>
                <a:gd name="T11" fmla="*/ 168 h 185"/>
                <a:gd name="T12" fmla="*/ 65 w 190"/>
                <a:gd name="T13" fmla="*/ 178 h 185"/>
                <a:gd name="T14" fmla="*/ 43 w 190"/>
                <a:gd name="T15" fmla="*/ 184 h 185"/>
                <a:gd name="T16" fmla="*/ 6 w 190"/>
                <a:gd name="T17" fmla="*/ 184 h 185"/>
                <a:gd name="T18" fmla="*/ 0 w 190"/>
                <a:gd name="T19" fmla="*/ 176 h 185"/>
                <a:gd name="T20" fmla="*/ 6 w 190"/>
                <a:gd name="T21" fmla="*/ 167 h 185"/>
                <a:gd name="T22" fmla="*/ 19 w 190"/>
                <a:gd name="T23" fmla="*/ 163 h 185"/>
                <a:gd name="T24" fmla="*/ 69 w 190"/>
                <a:gd name="T25" fmla="*/ 153 h 185"/>
                <a:gd name="T26" fmla="*/ 118 w 190"/>
                <a:gd name="T27" fmla="*/ 122 h 185"/>
                <a:gd name="T28" fmla="*/ 156 w 190"/>
                <a:gd name="T29" fmla="*/ 69 h 185"/>
                <a:gd name="T30" fmla="*/ 167 w 190"/>
                <a:gd name="T31" fmla="*/ 28 h 185"/>
                <a:gd name="T32" fmla="*/ 170 w 190"/>
                <a:gd name="T33" fmla="*/ 11 h 185"/>
                <a:gd name="T34" fmla="*/ 181 w 190"/>
                <a:gd name="T35" fmla="*/ 1 h 185"/>
                <a:gd name="T36" fmla="*/ 189 w 190"/>
                <a:gd name="T37" fmla="*/ 11 h 185"/>
                <a:gd name="T38" fmla="*/ 189 w 190"/>
                <a:gd name="T39" fmla="*/ 24 h 185"/>
                <a:gd name="T40" fmla="*/ 190 w 190"/>
                <a:gd name="T41" fmla="*/ 2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185">
                  <a:moveTo>
                    <a:pt x="190" y="25"/>
                  </a:moveTo>
                  <a:cubicBezTo>
                    <a:pt x="188" y="36"/>
                    <a:pt x="187" y="48"/>
                    <a:pt x="184" y="58"/>
                  </a:cubicBezTo>
                  <a:cubicBezTo>
                    <a:pt x="179" y="72"/>
                    <a:pt x="173" y="84"/>
                    <a:pt x="166" y="97"/>
                  </a:cubicBezTo>
                  <a:cubicBezTo>
                    <a:pt x="161" y="107"/>
                    <a:pt x="154" y="117"/>
                    <a:pt x="147" y="125"/>
                  </a:cubicBezTo>
                  <a:cubicBezTo>
                    <a:pt x="138" y="134"/>
                    <a:pt x="129" y="144"/>
                    <a:pt x="118" y="151"/>
                  </a:cubicBezTo>
                  <a:cubicBezTo>
                    <a:pt x="108" y="156"/>
                    <a:pt x="100" y="163"/>
                    <a:pt x="90" y="168"/>
                  </a:cubicBezTo>
                  <a:cubicBezTo>
                    <a:pt x="82" y="172"/>
                    <a:pt x="74" y="175"/>
                    <a:pt x="65" y="178"/>
                  </a:cubicBezTo>
                  <a:cubicBezTo>
                    <a:pt x="58" y="180"/>
                    <a:pt x="50" y="183"/>
                    <a:pt x="43" y="184"/>
                  </a:cubicBezTo>
                  <a:cubicBezTo>
                    <a:pt x="31" y="185"/>
                    <a:pt x="18" y="185"/>
                    <a:pt x="6" y="184"/>
                  </a:cubicBezTo>
                  <a:cubicBezTo>
                    <a:pt x="4" y="184"/>
                    <a:pt x="0" y="179"/>
                    <a:pt x="0" y="176"/>
                  </a:cubicBezTo>
                  <a:cubicBezTo>
                    <a:pt x="0" y="173"/>
                    <a:pt x="3" y="168"/>
                    <a:pt x="6" y="167"/>
                  </a:cubicBezTo>
                  <a:cubicBezTo>
                    <a:pt x="10" y="164"/>
                    <a:pt x="15" y="163"/>
                    <a:pt x="19" y="163"/>
                  </a:cubicBezTo>
                  <a:cubicBezTo>
                    <a:pt x="37" y="164"/>
                    <a:pt x="53" y="158"/>
                    <a:pt x="69" y="153"/>
                  </a:cubicBezTo>
                  <a:cubicBezTo>
                    <a:pt x="88" y="146"/>
                    <a:pt x="104" y="135"/>
                    <a:pt x="118" y="122"/>
                  </a:cubicBezTo>
                  <a:cubicBezTo>
                    <a:pt x="135" y="107"/>
                    <a:pt x="147" y="90"/>
                    <a:pt x="156" y="69"/>
                  </a:cubicBezTo>
                  <a:cubicBezTo>
                    <a:pt x="161" y="56"/>
                    <a:pt x="166" y="43"/>
                    <a:pt x="167" y="28"/>
                  </a:cubicBezTo>
                  <a:cubicBezTo>
                    <a:pt x="167" y="22"/>
                    <a:pt x="169" y="17"/>
                    <a:pt x="170" y="11"/>
                  </a:cubicBezTo>
                  <a:cubicBezTo>
                    <a:pt x="171" y="6"/>
                    <a:pt x="177" y="0"/>
                    <a:pt x="181" y="1"/>
                  </a:cubicBezTo>
                  <a:cubicBezTo>
                    <a:pt x="186" y="2"/>
                    <a:pt x="189" y="6"/>
                    <a:pt x="189" y="11"/>
                  </a:cubicBezTo>
                  <a:cubicBezTo>
                    <a:pt x="188" y="16"/>
                    <a:pt x="189" y="20"/>
                    <a:pt x="189" y="24"/>
                  </a:cubicBezTo>
                  <a:cubicBezTo>
                    <a:pt x="189" y="24"/>
                    <a:pt x="189" y="25"/>
                    <a:pt x="190"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1" name="Freeform 1221"/>
            <p:cNvSpPr>
              <a:spLocks/>
            </p:cNvSpPr>
            <p:nvPr/>
          </p:nvSpPr>
          <p:spPr bwMode="auto">
            <a:xfrm>
              <a:off x="-3360738" y="3246438"/>
              <a:ext cx="257175" cy="254000"/>
            </a:xfrm>
            <a:custGeom>
              <a:avLst/>
              <a:gdLst>
                <a:gd name="T0" fmla="*/ 17 w 189"/>
                <a:gd name="T1" fmla="*/ 0 h 187"/>
                <a:gd name="T2" fmla="*/ 42 w 189"/>
                <a:gd name="T3" fmla="*/ 2 h 187"/>
                <a:gd name="T4" fmla="*/ 93 w 189"/>
                <a:gd name="T5" fmla="*/ 20 h 187"/>
                <a:gd name="T6" fmla="*/ 128 w 189"/>
                <a:gd name="T7" fmla="*/ 44 h 187"/>
                <a:gd name="T8" fmla="*/ 174 w 189"/>
                <a:gd name="T9" fmla="*/ 105 h 187"/>
                <a:gd name="T10" fmla="*/ 182 w 189"/>
                <a:gd name="T11" fmla="*/ 128 h 187"/>
                <a:gd name="T12" fmla="*/ 189 w 189"/>
                <a:gd name="T13" fmla="*/ 173 h 187"/>
                <a:gd name="T14" fmla="*/ 174 w 189"/>
                <a:gd name="T15" fmla="*/ 182 h 187"/>
                <a:gd name="T16" fmla="*/ 167 w 189"/>
                <a:gd name="T17" fmla="*/ 169 h 187"/>
                <a:gd name="T18" fmla="*/ 162 w 189"/>
                <a:gd name="T19" fmla="*/ 137 h 187"/>
                <a:gd name="T20" fmla="*/ 142 w 189"/>
                <a:gd name="T21" fmla="*/ 93 h 187"/>
                <a:gd name="T22" fmla="*/ 104 w 189"/>
                <a:gd name="T23" fmla="*/ 52 h 187"/>
                <a:gd name="T24" fmla="*/ 62 w 189"/>
                <a:gd name="T25" fmla="*/ 31 h 187"/>
                <a:gd name="T26" fmla="*/ 14 w 189"/>
                <a:gd name="T27" fmla="*/ 22 h 187"/>
                <a:gd name="T28" fmla="*/ 3 w 189"/>
                <a:gd name="T29" fmla="*/ 19 h 187"/>
                <a:gd name="T30" fmla="*/ 0 w 189"/>
                <a:gd name="T31" fmla="*/ 7 h 187"/>
                <a:gd name="T32" fmla="*/ 4 w 189"/>
                <a:gd name="T33" fmla="*/ 2 h 187"/>
                <a:gd name="T34" fmla="*/ 17 w 189"/>
                <a:gd name="T3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87">
                  <a:moveTo>
                    <a:pt x="17" y="0"/>
                  </a:moveTo>
                  <a:cubicBezTo>
                    <a:pt x="26" y="1"/>
                    <a:pt x="35" y="0"/>
                    <a:pt x="42" y="2"/>
                  </a:cubicBezTo>
                  <a:cubicBezTo>
                    <a:pt x="59" y="8"/>
                    <a:pt x="77" y="9"/>
                    <a:pt x="93" y="20"/>
                  </a:cubicBezTo>
                  <a:cubicBezTo>
                    <a:pt x="104" y="29"/>
                    <a:pt x="118" y="35"/>
                    <a:pt x="128" y="44"/>
                  </a:cubicBezTo>
                  <a:cubicBezTo>
                    <a:pt x="148" y="61"/>
                    <a:pt x="164" y="81"/>
                    <a:pt x="174" y="105"/>
                  </a:cubicBezTo>
                  <a:cubicBezTo>
                    <a:pt x="178" y="113"/>
                    <a:pt x="179" y="121"/>
                    <a:pt x="182" y="128"/>
                  </a:cubicBezTo>
                  <a:cubicBezTo>
                    <a:pt x="188" y="143"/>
                    <a:pt x="189" y="158"/>
                    <a:pt x="189" y="173"/>
                  </a:cubicBezTo>
                  <a:cubicBezTo>
                    <a:pt x="189" y="182"/>
                    <a:pt x="182" y="187"/>
                    <a:pt x="174" y="182"/>
                  </a:cubicBezTo>
                  <a:cubicBezTo>
                    <a:pt x="171" y="180"/>
                    <a:pt x="168" y="174"/>
                    <a:pt x="167" y="169"/>
                  </a:cubicBezTo>
                  <a:cubicBezTo>
                    <a:pt x="165" y="158"/>
                    <a:pt x="166" y="147"/>
                    <a:pt x="162" y="137"/>
                  </a:cubicBezTo>
                  <a:cubicBezTo>
                    <a:pt x="157" y="122"/>
                    <a:pt x="152" y="106"/>
                    <a:pt x="142" y="93"/>
                  </a:cubicBezTo>
                  <a:cubicBezTo>
                    <a:pt x="131" y="77"/>
                    <a:pt x="118" y="63"/>
                    <a:pt x="104" y="52"/>
                  </a:cubicBezTo>
                  <a:cubicBezTo>
                    <a:pt x="91" y="43"/>
                    <a:pt x="77" y="36"/>
                    <a:pt x="62" y="31"/>
                  </a:cubicBezTo>
                  <a:cubicBezTo>
                    <a:pt x="46" y="26"/>
                    <a:pt x="31" y="22"/>
                    <a:pt x="14" y="22"/>
                  </a:cubicBezTo>
                  <a:cubicBezTo>
                    <a:pt x="10" y="22"/>
                    <a:pt x="5" y="21"/>
                    <a:pt x="3" y="19"/>
                  </a:cubicBezTo>
                  <a:cubicBezTo>
                    <a:pt x="1" y="16"/>
                    <a:pt x="0" y="11"/>
                    <a:pt x="0" y="7"/>
                  </a:cubicBezTo>
                  <a:cubicBezTo>
                    <a:pt x="0" y="6"/>
                    <a:pt x="3" y="3"/>
                    <a:pt x="4" y="2"/>
                  </a:cubicBezTo>
                  <a:cubicBezTo>
                    <a:pt x="9" y="1"/>
                    <a:pt x="14" y="1"/>
                    <a:pt x="1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2" name="Freeform 1222"/>
            <p:cNvSpPr>
              <a:spLocks/>
            </p:cNvSpPr>
            <p:nvPr/>
          </p:nvSpPr>
          <p:spPr bwMode="auto">
            <a:xfrm>
              <a:off x="-3362325" y="2549525"/>
              <a:ext cx="261938" cy="249237"/>
            </a:xfrm>
            <a:custGeom>
              <a:avLst/>
              <a:gdLst>
                <a:gd name="T0" fmla="*/ 191 w 192"/>
                <a:gd name="T1" fmla="*/ 163 h 183"/>
                <a:gd name="T2" fmla="*/ 186 w 192"/>
                <a:gd name="T3" fmla="*/ 181 h 183"/>
                <a:gd name="T4" fmla="*/ 177 w 192"/>
                <a:gd name="T5" fmla="*/ 183 h 183"/>
                <a:gd name="T6" fmla="*/ 171 w 192"/>
                <a:gd name="T7" fmla="*/ 177 h 183"/>
                <a:gd name="T8" fmla="*/ 168 w 192"/>
                <a:gd name="T9" fmla="*/ 157 h 183"/>
                <a:gd name="T10" fmla="*/ 160 w 192"/>
                <a:gd name="T11" fmla="*/ 129 h 183"/>
                <a:gd name="T12" fmla="*/ 149 w 192"/>
                <a:gd name="T13" fmla="*/ 102 h 183"/>
                <a:gd name="T14" fmla="*/ 122 w 192"/>
                <a:gd name="T15" fmla="*/ 67 h 183"/>
                <a:gd name="T16" fmla="*/ 90 w 192"/>
                <a:gd name="T17" fmla="*/ 43 h 183"/>
                <a:gd name="T18" fmla="*/ 68 w 192"/>
                <a:gd name="T19" fmla="*/ 32 h 183"/>
                <a:gd name="T20" fmla="*/ 14 w 192"/>
                <a:gd name="T21" fmla="*/ 21 h 183"/>
                <a:gd name="T22" fmla="*/ 1 w 192"/>
                <a:gd name="T23" fmla="*/ 12 h 183"/>
                <a:gd name="T24" fmla="*/ 12 w 192"/>
                <a:gd name="T25" fmla="*/ 0 h 183"/>
                <a:gd name="T26" fmla="*/ 51 w 192"/>
                <a:gd name="T27" fmla="*/ 3 h 183"/>
                <a:gd name="T28" fmla="*/ 93 w 192"/>
                <a:gd name="T29" fmla="*/ 18 h 183"/>
                <a:gd name="T30" fmla="*/ 127 w 192"/>
                <a:gd name="T31" fmla="*/ 41 h 183"/>
                <a:gd name="T32" fmla="*/ 156 w 192"/>
                <a:gd name="T33" fmla="*/ 73 h 183"/>
                <a:gd name="T34" fmla="*/ 175 w 192"/>
                <a:gd name="T35" fmla="*/ 105 h 183"/>
                <a:gd name="T36" fmla="*/ 186 w 192"/>
                <a:gd name="T37" fmla="*/ 135 h 183"/>
                <a:gd name="T38" fmla="*/ 191 w 192"/>
                <a:gd name="T39" fmla="*/ 16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183">
                  <a:moveTo>
                    <a:pt x="191" y="163"/>
                  </a:moveTo>
                  <a:cubicBezTo>
                    <a:pt x="189" y="170"/>
                    <a:pt x="192" y="177"/>
                    <a:pt x="186" y="181"/>
                  </a:cubicBezTo>
                  <a:cubicBezTo>
                    <a:pt x="183" y="183"/>
                    <a:pt x="179" y="183"/>
                    <a:pt x="177" y="183"/>
                  </a:cubicBezTo>
                  <a:cubicBezTo>
                    <a:pt x="175" y="183"/>
                    <a:pt x="172" y="180"/>
                    <a:pt x="171" y="177"/>
                  </a:cubicBezTo>
                  <a:cubicBezTo>
                    <a:pt x="170" y="171"/>
                    <a:pt x="170" y="164"/>
                    <a:pt x="168" y="157"/>
                  </a:cubicBezTo>
                  <a:cubicBezTo>
                    <a:pt x="166" y="148"/>
                    <a:pt x="164" y="138"/>
                    <a:pt x="160" y="129"/>
                  </a:cubicBezTo>
                  <a:cubicBezTo>
                    <a:pt x="157" y="120"/>
                    <a:pt x="153" y="111"/>
                    <a:pt x="149" y="102"/>
                  </a:cubicBezTo>
                  <a:cubicBezTo>
                    <a:pt x="142" y="88"/>
                    <a:pt x="133" y="76"/>
                    <a:pt x="122" y="67"/>
                  </a:cubicBezTo>
                  <a:cubicBezTo>
                    <a:pt x="111" y="59"/>
                    <a:pt x="101" y="50"/>
                    <a:pt x="90" y="43"/>
                  </a:cubicBezTo>
                  <a:cubicBezTo>
                    <a:pt x="84" y="38"/>
                    <a:pt x="75" y="36"/>
                    <a:pt x="68" y="32"/>
                  </a:cubicBezTo>
                  <a:cubicBezTo>
                    <a:pt x="51" y="24"/>
                    <a:pt x="32" y="23"/>
                    <a:pt x="14" y="21"/>
                  </a:cubicBezTo>
                  <a:cubicBezTo>
                    <a:pt x="9" y="20"/>
                    <a:pt x="2" y="20"/>
                    <a:pt x="1" y="12"/>
                  </a:cubicBezTo>
                  <a:cubicBezTo>
                    <a:pt x="0" y="6"/>
                    <a:pt x="4" y="0"/>
                    <a:pt x="12" y="0"/>
                  </a:cubicBezTo>
                  <a:cubicBezTo>
                    <a:pt x="25" y="0"/>
                    <a:pt x="38" y="0"/>
                    <a:pt x="51" y="3"/>
                  </a:cubicBezTo>
                  <a:cubicBezTo>
                    <a:pt x="65" y="6"/>
                    <a:pt x="80" y="11"/>
                    <a:pt x="93" y="18"/>
                  </a:cubicBezTo>
                  <a:cubicBezTo>
                    <a:pt x="105" y="24"/>
                    <a:pt x="116" y="32"/>
                    <a:pt x="127" y="41"/>
                  </a:cubicBezTo>
                  <a:cubicBezTo>
                    <a:pt x="138" y="51"/>
                    <a:pt x="148" y="62"/>
                    <a:pt x="156" y="73"/>
                  </a:cubicBezTo>
                  <a:cubicBezTo>
                    <a:pt x="164" y="83"/>
                    <a:pt x="170" y="94"/>
                    <a:pt x="175" y="105"/>
                  </a:cubicBezTo>
                  <a:cubicBezTo>
                    <a:pt x="180" y="114"/>
                    <a:pt x="183" y="125"/>
                    <a:pt x="186" y="135"/>
                  </a:cubicBezTo>
                  <a:cubicBezTo>
                    <a:pt x="188" y="144"/>
                    <a:pt x="189" y="154"/>
                    <a:pt x="19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3" name="Freeform 1223"/>
            <p:cNvSpPr>
              <a:spLocks/>
            </p:cNvSpPr>
            <p:nvPr/>
          </p:nvSpPr>
          <p:spPr bwMode="auto">
            <a:xfrm>
              <a:off x="-1982788" y="3095625"/>
              <a:ext cx="260350" cy="250825"/>
            </a:xfrm>
            <a:custGeom>
              <a:avLst/>
              <a:gdLst>
                <a:gd name="T0" fmla="*/ 174 w 191"/>
                <a:gd name="T1" fmla="*/ 185 h 185"/>
                <a:gd name="T2" fmla="*/ 125 w 191"/>
                <a:gd name="T3" fmla="*/ 176 h 185"/>
                <a:gd name="T4" fmla="*/ 75 w 191"/>
                <a:gd name="T5" fmla="*/ 151 h 185"/>
                <a:gd name="T6" fmla="*/ 29 w 191"/>
                <a:gd name="T7" fmla="*/ 102 h 185"/>
                <a:gd name="T8" fmla="*/ 7 w 191"/>
                <a:gd name="T9" fmla="*/ 57 h 185"/>
                <a:gd name="T10" fmla="*/ 2 w 191"/>
                <a:gd name="T11" fmla="*/ 7 h 185"/>
                <a:gd name="T12" fmla="*/ 11 w 191"/>
                <a:gd name="T13" fmla="*/ 0 h 185"/>
                <a:gd name="T14" fmla="*/ 20 w 191"/>
                <a:gd name="T15" fmla="*/ 10 h 185"/>
                <a:gd name="T16" fmla="*/ 25 w 191"/>
                <a:gd name="T17" fmla="*/ 38 h 185"/>
                <a:gd name="T18" fmla="*/ 35 w 191"/>
                <a:gd name="T19" fmla="*/ 66 h 185"/>
                <a:gd name="T20" fmla="*/ 56 w 191"/>
                <a:gd name="T21" fmla="*/ 102 h 185"/>
                <a:gd name="T22" fmla="*/ 106 w 191"/>
                <a:gd name="T23" fmla="*/ 144 h 185"/>
                <a:gd name="T24" fmla="*/ 143 w 191"/>
                <a:gd name="T25" fmla="*/ 158 h 185"/>
                <a:gd name="T26" fmla="*/ 180 w 191"/>
                <a:gd name="T27" fmla="*/ 163 h 185"/>
                <a:gd name="T28" fmla="*/ 191 w 191"/>
                <a:gd name="T29" fmla="*/ 175 h 185"/>
                <a:gd name="T30" fmla="*/ 180 w 191"/>
                <a:gd name="T31" fmla="*/ 184 h 185"/>
                <a:gd name="T32" fmla="*/ 175 w 191"/>
                <a:gd name="T33" fmla="*/ 184 h 185"/>
                <a:gd name="T34" fmla="*/ 174 w 191"/>
                <a:gd name="T3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85">
                  <a:moveTo>
                    <a:pt x="174" y="185"/>
                  </a:moveTo>
                  <a:cubicBezTo>
                    <a:pt x="158" y="182"/>
                    <a:pt x="141" y="181"/>
                    <a:pt x="125" y="176"/>
                  </a:cubicBezTo>
                  <a:cubicBezTo>
                    <a:pt x="107" y="171"/>
                    <a:pt x="90" y="162"/>
                    <a:pt x="75" y="151"/>
                  </a:cubicBezTo>
                  <a:cubicBezTo>
                    <a:pt x="57" y="137"/>
                    <a:pt x="42" y="121"/>
                    <a:pt x="29" y="102"/>
                  </a:cubicBezTo>
                  <a:cubicBezTo>
                    <a:pt x="19" y="88"/>
                    <a:pt x="12" y="73"/>
                    <a:pt x="7" y="57"/>
                  </a:cubicBezTo>
                  <a:cubicBezTo>
                    <a:pt x="3" y="41"/>
                    <a:pt x="0" y="24"/>
                    <a:pt x="2" y="7"/>
                  </a:cubicBezTo>
                  <a:cubicBezTo>
                    <a:pt x="3" y="4"/>
                    <a:pt x="8" y="0"/>
                    <a:pt x="11" y="0"/>
                  </a:cubicBezTo>
                  <a:cubicBezTo>
                    <a:pt x="17" y="0"/>
                    <a:pt x="19" y="5"/>
                    <a:pt x="20" y="10"/>
                  </a:cubicBezTo>
                  <a:cubicBezTo>
                    <a:pt x="22" y="19"/>
                    <a:pt x="23" y="29"/>
                    <a:pt x="25" y="38"/>
                  </a:cubicBezTo>
                  <a:cubicBezTo>
                    <a:pt x="28" y="47"/>
                    <a:pt x="33" y="56"/>
                    <a:pt x="35" y="66"/>
                  </a:cubicBezTo>
                  <a:cubicBezTo>
                    <a:pt x="39" y="80"/>
                    <a:pt x="47" y="91"/>
                    <a:pt x="56" y="102"/>
                  </a:cubicBezTo>
                  <a:cubicBezTo>
                    <a:pt x="69" y="120"/>
                    <a:pt x="85" y="135"/>
                    <a:pt x="106" y="144"/>
                  </a:cubicBezTo>
                  <a:cubicBezTo>
                    <a:pt x="118" y="149"/>
                    <a:pt x="130" y="155"/>
                    <a:pt x="143" y="158"/>
                  </a:cubicBezTo>
                  <a:cubicBezTo>
                    <a:pt x="155" y="162"/>
                    <a:pt x="168" y="162"/>
                    <a:pt x="180" y="163"/>
                  </a:cubicBezTo>
                  <a:cubicBezTo>
                    <a:pt x="188" y="164"/>
                    <a:pt x="191" y="167"/>
                    <a:pt x="191" y="175"/>
                  </a:cubicBezTo>
                  <a:cubicBezTo>
                    <a:pt x="190" y="182"/>
                    <a:pt x="188" y="183"/>
                    <a:pt x="180" y="184"/>
                  </a:cubicBezTo>
                  <a:cubicBezTo>
                    <a:pt x="178" y="184"/>
                    <a:pt x="176" y="184"/>
                    <a:pt x="175" y="184"/>
                  </a:cubicBezTo>
                  <a:cubicBezTo>
                    <a:pt x="175" y="184"/>
                    <a:pt x="174" y="184"/>
                    <a:pt x="174" y="1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4" name="Freeform 1224"/>
            <p:cNvSpPr>
              <a:spLocks/>
            </p:cNvSpPr>
            <p:nvPr/>
          </p:nvSpPr>
          <p:spPr bwMode="auto">
            <a:xfrm>
              <a:off x="-2500313" y="2540000"/>
              <a:ext cx="261938" cy="250825"/>
            </a:xfrm>
            <a:custGeom>
              <a:avLst/>
              <a:gdLst>
                <a:gd name="T0" fmla="*/ 24 w 193"/>
                <a:gd name="T1" fmla="*/ 0 h 185"/>
                <a:gd name="T2" fmla="*/ 49 w 193"/>
                <a:gd name="T3" fmla="*/ 2 h 185"/>
                <a:gd name="T4" fmla="*/ 88 w 193"/>
                <a:gd name="T5" fmla="*/ 15 h 185"/>
                <a:gd name="T6" fmla="*/ 124 w 193"/>
                <a:gd name="T7" fmla="*/ 37 h 185"/>
                <a:gd name="T8" fmla="*/ 149 w 193"/>
                <a:gd name="T9" fmla="*/ 61 h 185"/>
                <a:gd name="T10" fmla="*/ 174 w 193"/>
                <a:gd name="T11" fmla="*/ 100 h 185"/>
                <a:gd name="T12" fmla="*/ 185 w 193"/>
                <a:gd name="T13" fmla="*/ 131 h 185"/>
                <a:gd name="T14" fmla="*/ 189 w 193"/>
                <a:gd name="T15" fmla="*/ 154 h 185"/>
                <a:gd name="T16" fmla="*/ 192 w 193"/>
                <a:gd name="T17" fmla="*/ 170 h 185"/>
                <a:gd name="T18" fmla="*/ 178 w 193"/>
                <a:gd name="T19" fmla="*/ 182 h 185"/>
                <a:gd name="T20" fmla="*/ 171 w 193"/>
                <a:gd name="T21" fmla="*/ 170 h 185"/>
                <a:gd name="T22" fmla="*/ 166 w 193"/>
                <a:gd name="T23" fmla="*/ 139 h 185"/>
                <a:gd name="T24" fmla="*/ 150 w 193"/>
                <a:gd name="T25" fmla="*/ 101 h 185"/>
                <a:gd name="T26" fmla="*/ 119 w 193"/>
                <a:gd name="T27" fmla="*/ 62 h 185"/>
                <a:gd name="T28" fmla="*/ 85 w 193"/>
                <a:gd name="T29" fmla="*/ 39 h 185"/>
                <a:gd name="T30" fmla="*/ 46 w 193"/>
                <a:gd name="T31" fmla="*/ 24 h 185"/>
                <a:gd name="T32" fmla="*/ 11 w 193"/>
                <a:gd name="T33" fmla="*/ 20 h 185"/>
                <a:gd name="T34" fmla="*/ 1 w 193"/>
                <a:gd name="T35" fmla="*/ 9 h 185"/>
                <a:gd name="T36" fmla="*/ 11 w 193"/>
                <a:gd name="T37" fmla="*/ 1 h 185"/>
                <a:gd name="T38" fmla="*/ 24 w 193"/>
                <a:gd name="T39" fmla="*/ 1 h 185"/>
                <a:gd name="T40" fmla="*/ 24 w 193"/>
                <a:gd name="T4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185">
                  <a:moveTo>
                    <a:pt x="24" y="0"/>
                  </a:moveTo>
                  <a:cubicBezTo>
                    <a:pt x="32" y="1"/>
                    <a:pt x="41" y="0"/>
                    <a:pt x="49" y="2"/>
                  </a:cubicBezTo>
                  <a:cubicBezTo>
                    <a:pt x="62" y="6"/>
                    <a:pt x="75" y="9"/>
                    <a:pt x="88" y="15"/>
                  </a:cubicBezTo>
                  <a:cubicBezTo>
                    <a:pt x="101" y="21"/>
                    <a:pt x="112" y="29"/>
                    <a:pt x="124" y="37"/>
                  </a:cubicBezTo>
                  <a:cubicBezTo>
                    <a:pt x="133" y="44"/>
                    <a:pt x="141" y="52"/>
                    <a:pt x="149" y="61"/>
                  </a:cubicBezTo>
                  <a:cubicBezTo>
                    <a:pt x="159" y="73"/>
                    <a:pt x="168" y="85"/>
                    <a:pt x="174" y="100"/>
                  </a:cubicBezTo>
                  <a:cubicBezTo>
                    <a:pt x="179" y="110"/>
                    <a:pt x="184" y="120"/>
                    <a:pt x="185" y="131"/>
                  </a:cubicBezTo>
                  <a:cubicBezTo>
                    <a:pt x="186" y="139"/>
                    <a:pt x="188" y="146"/>
                    <a:pt x="189" y="154"/>
                  </a:cubicBezTo>
                  <a:cubicBezTo>
                    <a:pt x="190" y="159"/>
                    <a:pt x="192" y="165"/>
                    <a:pt x="192" y="170"/>
                  </a:cubicBezTo>
                  <a:cubicBezTo>
                    <a:pt x="193" y="179"/>
                    <a:pt x="186" y="185"/>
                    <a:pt x="178" y="182"/>
                  </a:cubicBezTo>
                  <a:cubicBezTo>
                    <a:pt x="175" y="180"/>
                    <a:pt x="172" y="174"/>
                    <a:pt x="171" y="170"/>
                  </a:cubicBezTo>
                  <a:cubicBezTo>
                    <a:pt x="169" y="160"/>
                    <a:pt x="169" y="149"/>
                    <a:pt x="166" y="139"/>
                  </a:cubicBezTo>
                  <a:cubicBezTo>
                    <a:pt x="162" y="126"/>
                    <a:pt x="156" y="113"/>
                    <a:pt x="150" y="101"/>
                  </a:cubicBezTo>
                  <a:cubicBezTo>
                    <a:pt x="142" y="86"/>
                    <a:pt x="132" y="73"/>
                    <a:pt x="119" y="62"/>
                  </a:cubicBezTo>
                  <a:cubicBezTo>
                    <a:pt x="109" y="53"/>
                    <a:pt x="98" y="44"/>
                    <a:pt x="85" y="39"/>
                  </a:cubicBezTo>
                  <a:cubicBezTo>
                    <a:pt x="72" y="33"/>
                    <a:pt x="59" y="28"/>
                    <a:pt x="46" y="24"/>
                  </a:cubicBezTo>
                  <a:cubicBezTo>
                    <a:pt x="34" y="21"/>
                    <a:pt x="23" y="21"/>
                    <a:pt x="11" y="20"/>
                  </a:cubicBezTo>
                  <a:cubicBezTo>
                    <a:pt x="4" y="19"/>
                    <a:pt x="0" y="15"/>
                    <a:pt x="1" y="9"/>
                  </a:cubicBezTo>
                  <a:cubicBezTo>
                    <a:pt x="1" y="3"/>
                    <a:pt x="5" y="0"/>
                    <a:pt x="11" y="1"/>
                  </a:cubicBezTo>
                  <a:cubicBezTo>
                    <a:pt x="15" y="1"/>
                    <a:pt x="20" y="1"/>
                    <a:pt x="24" y="1"/>
                  </a:cubicBezTo>
                  <a:cubicBezTo>
                    <a:pt x="24" y="1"/>
                    <a:pt x="24" y="0"/>
                    <a:pt x="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5" name="Freeform 1225"/>
            <p:cNvSpPr>
              <a:spLocks/>
            </p:cNvSpPr>
            <p:nvPr/>
          </p:nvSpPr>
          <p:spPr bwMode="auto">
            <a:xfrm>
              <a:off x="-2428875" y="2884488"/>
              <a:ext cx="261938" cy="254000"/>
            </a:xfrm>
            <a:custGeom>
              <a:avLst/>
              <a:gdLst>
                <a:gd name="T0" fmla="*/ 0 w 193"/>
                <a:gd name="T1" fmla="*/ 167 h 187"/>
                <a:gd name="T2" fmla="*/ 10 w 193"/>
                <a:gd name="T3" fmla="*/ 119 h 187"/>
                <a:gd name="T4" fmla="*/ 46 w 193"/>
                <a:gd name="T5" fmla="*/ 61 h 187"/>
                <a:gd name="T6" fmla="*/ 72 w 193"/>
                <a:gd name="T7" fmla="*/ 36 h 187"/>
                <a:gd name="T8" fmla="*/ 104 w 193"/>
                <a:gd name="T9" fmla="*/ 19 h 187"/>
                <a:gd name="T10" fmla="*/ 127 w 193"/>
                <a:gd name="T11" fmla="*/ 8 h 187"/>
                <a:gd name="T12" fmla="*/ 147 w 193"/>
                <a:gd name="T13" fmla="*/ 4 h 187"/>
                <a:gd name="T14" fmla="*/ 177 w 193"/>
                <a:gd name="T15" fmla="*/ 0 h 187"/>
                <a:gd name="T16" fmla="*/ 184 w 193"/>
                <a:gd name="T17" fmla="*/ 2 h 187"/>
                <a:gd name="T18" fmla="*/ 191 w 193"/>
                <a:gd name="T19" fmla="*/ 13 h 187"/>
                <a:gd name="T20" fmla="*/ 180 w 193"/>
                <a:gd name="T21" fmla="*/ 22 h 187"/>
                <a:gd name="T22" fmla="*/ 126 w 193"/>
                <a:gd name="T23" fmla="*/ 33 h 187"/>
                <a:gd name="T24" fmla="*/ 76 w 193"/>
                <a:gd name="T25" fmla="*/ 61 h 187"/>
                <a:gd name="T26" fmla="*/ 48 w 193"/>
                <a:gd name="T27" fmla="*/ 95 h 187"/>
                <a:gd name="T28" fmla="*/ 28 w 193"/>
                <a:gd name="T29" fmla="*/ 137 h 187"/>
                <a:gd name="T30" fmla="*/ 23 w 193"/>
                <a:gd name="T31" fmla="*/ 170 h 187"/>
                <a:gd name="T32" fmla="*/ 19 w 193"/>
                <a:gd name="T33" fmla="*/ 181 h 187"/>
                <a:gd name="T34" fmla="*/ 2 w 193"/>
                <a:gd name="T35" fmla="*/ 177 h 187"/>
                <a:gd name="T36" fmla="*/ 0 w 193"/>
                <a:gd name="T37"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187">
                  <a:moveTo>
                    <a:pt x="0" y="167"/>
                  </a:moveTo>
                  <a:cubicBezTo>
                    <a:pt x="3" y="151"/>
                    <a:pt x="5" y="134"/>
                    <a:pt x="10" y="119"/>
                  </a:cubicBezTo>
                  <a:cubicBezTo>
                    <a:pt x="18" y="98"/>
                    <a:pt x="29" y="78"/>
                    <a:pt x="46" y="61"/>
                  </a:cubicBezTo>
                  <a:cubicBezTo>
                    <a:pt x="54" y="52"/>
                    <a:pt x="63" y="43"/>
                    <a:pt x="72" y="36"/>
                  </a:cubicBezTo>
                  <a:cubicBezTo>
                    <a:pt x="82" y="29"/>
                    <a:pt x="93" y="24"/>
                    <a:pt x="104" y="19"/>
                  </a:cubicBezTo>
                  <a:cubicBezTo>
                    <a:pt x="111" y="15"/>
                    <a:pt x="119" y="11"/>
                    <a:pt x="127" y="8"/>
                  </a:cubicBezTo>
                  <a:cubicBezTo>
                    <a:pt x="134" y="6"/>
                    <a:pt x="140" y="5"/>
                    <a:pt x="147" y="4"/>
                  </a:cubicBezTo>
                  <a:cubicBezTo>
                    <a:pt x="157" y="2"/>
                    <a:pt x="167" y="1"/>
                    <a:pt x="177" y="0"/>
                  </a:cubicBezTo>
                  <a:cubicBezTo>
                    <a:pt x="180" y="0"/>
                    <a:pt x="182" y="1"/>
                    <a:pt x="184" y="2"/>
                  </a:cubicBezTo>
                  <a:cubicBezTo>
                    <a:pt x="190" y="4"/>
                    <a:pt x="193" y="8"/>
                    <a:pt x="191" y="13"/>
                  </a:cubicBezTo>
                  <a:cubicBezTo>
                    <a:pt x="189" y="18"/>
                    <a:pt x="186" y="22"/>
                    <a:pt x="180" y="22"/>
                  </a:cubicBezTo>
                  <a:cubicBezTo>
                    <a:pt x="161" y="22"/>
                    <a:pt x="143" y="27"/>
                    <a:pt x="126" y="33"/>
                  </a:cubicBezTo>
                  <a:cubicBezTo>
                    <a:pt x="107" y="39"/>
                    <a:pt x="91" y="49"/>
                    <a:pt x="76" y="61"/>
                  </a:cubicBezTo>
                  <a:cubicBezTo>
                    <a:pt x="65" y="71"/>
                    <a:pt x="55" y="83"/>
                    <a:pt x="48" y="95"/>
                  </a:cubicBezTo>
                  <a:cubicBezTo>
                    <a:pt x="39" y="108"/>
                    <a:pt x="33" y="123"/>
                    <a:pt x="28" y="137"/>
                  </a:cubicBezTo>
                  <a:cubicBezTo>
                    <a:pt x="25" y="147"/>
                    <a:pt x="25" y="159"/>
                    <a:pt x="23" y="170"/>
                  </a:cubicBezTo>
                  <a:cubicBezTo>
                    <a:pt x="22" y="174"/>
                    <a:pt x="21" y="178"/>
                    <a:pt x="19" y="181"/>
                  </a:cubicBezTo>
                  <a:cubicBezTo>
                    <a:pt x="15" y="187"/>
                    <a:pt x="5" y="185"/>
                    <a:pt x="2" y="177"/>
                  </a:cubicBezTo>
                  <a:cubicBezTo>
                    <a:pt x="1" y="174"/>
                    <a:pt x="1" y="171"/>
                    <a:pt x="0" y="16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6" name="Freeform 1226"/>
            <p:cNvSpPr>
              <a:spLocks/>
            </p:cNvSpPr>
            <p:nvPr/>
          </p:nvSpPr>
          <p:spPr bwMode="auto">
            <a:xfrm>
              <a:off x="-2054225" y="2744788"/>
              <a:ext cx="258763" cy="250825"/>
            </a:xfrm>
            <a:custGeom>
              <a:avLst/>
              <a:gdLst>
                <a:gd name="T0" fmla="*/ 25 w 191"/>
                <a:gd name="T1" fmla="*/ 183 h 184"/>
                <a:gd name="T2" fmla="*/ 11 w 191"/>
                <a:gd name="T3" fmla="*/ 183 h 184"/>
                <a:gd name="T4" fmla="*/ 1 w 191"/>
                <a:gd name="T5" fmla="*/ 174 h 184"/>
                <a:gd name="T6" fmla="*/ 9 w 191"/>
                <a:gd name="T7" fmla="*/ 164 h 184"/>
                <a:gd name="T8" fmla="*/ 26 w 191"/>
                <a:gd name="T9" fmla="*/ 161 h 184"/>
                <a:gd name="T10" fmla="*/ 56 w 191"/>
                <a:gd name="T11" fmla="*/ 156 h 184"/>
                <a:gd name="T12" fmla="*/ 86 w 191"/>
                <a:gd name="T13" fmla="*/ 144 h 184"/>
                <a:gd name="T14" fmla="*/ 116 w 191"/>
                <a:gd name="T15" fmla="*/ 123 h 184"/>
                <a:gd name="T16" fmla="*/ 140 w 191"/>
                <a:gd name="T17" fmla="*/ 96 h 184"/>
                <a:gd name="T18" fmla="*/ 159 w 191"/>
                <a:gd name="T19" fmla="*/ 63 h 184"/>
                <a:gd name="T20" fmla="*/ 169 w 191"/>
                <a:gd name="T21" fmla="*/ 23 h 184"/>
                <a:gd name="T22" fmla="*/ 172 w 191"/>
                <a:gd name="T23" fmla="*/ 6 h 184"/>
                <a:gd name="T24" fmla="*/ 181 w 191"/>
                <a:gd name="T25" fmla="*/ 0 h 184"/>
                <a:gd name="T26" fmla="*/ 190 w 191"/>
                <a:gd name="T27" fmla="*/ 8 h 184"/>
                <a:gd name="T28" fmla="*/ 186 w 191"/>
                <a:gd name="T29" fmla="*/ 45 h 184"/>
                <a:gd name="T30" fmla="*/ 183 w 191"/>
                <a:gd name="T31" fmla="*/ 61 h 184"/>
                <a:gd name="T32" fmla="*/ 161 w 191"/>
                <a:gd name="T33" fmla="*/ 105 h 184"/>
                <a:gd name="T34" fmla="*/ 120 w 191"/>
                <a:gd name="T35" fmla="*/ 149 h 184"/>
                <a:gd name="T36" fmla="*/ 95 w 191"/>
                <a:gd name="T37" fmla="*/ 164 h 184"/>
                <a:gd name="T38" fmla="*/ 77 w 191"/>
                <a:gd name="T39" fmla="*/ 172 h 184"/>
                <a:gd name="T40" fmla="*/ 51 w 191"/>
                <a:gd name="T41" fmla="*/ 179 h 184"/>
                <a:gd name="T42" fmla="*/ 25 w 191"/>
                <a:gd name="T43" fmla="*/ 184 h 184"/>
                <a:gd name="T44" fmla="*/ 25 w 191"/>
                <a:gd name="T45"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84">
                  <a:moveTo>
                    <a:pt x="25" y="183"/>
                  </a:moveTo>
                  <a:cubicBezTo>
                    <a:pt x="20" y="183"/>
                    <a:pt x="16" y="182"/>
                    <a:pt x="11" y="183"/>
                  </a:cubicBezTo>
                  <a:cubicBezTo>
                    <a:pt x="5" y="183"/>
                    <a:pt x="2" y="179"/>
                    <a:pt x="1" y="174"/>
                  </a:cubicBezTo>
                  <a:cubicBezTo>
                    <a:pt x="0" y="169"/>
                    <a:pt x="2" y="164"/>
                    <a:pt x="9" y="164"/>
                  </a:cubicBezTo>
                  <a:cubicBezTo>
                    <a:pt x="15" y="163"/>
                    <a:pt x="20" y="162"/>
                    <a:pt x="26" y="161"/>
                  </a:cubicBezTo>
                  <a:cubicBezTo>
                    <a:pt x="36" y="159"/>
                    <a:pt x="46" y="159"/>
                    <a:pt x="56" y="156"/>
                  </a:cubicBezTo>
                  <a:cubicBezTo>
                    <a:pt x="66" y="153"/>
                    <a:pt x="77" y="149"/>
                    <a:pt x="86" y="144"/>
                  </a:cubicBezTo>
                  <a:cubicBezTo>
                    <a:pt x="97" y="138"/>
                    <a:pt x="107" y="131"/>
                    <a:pt x="116" y="123"/>
                  </a:cubicBezTo>
                  <a:cubicBezTo>
                    <a:pt x="125" y="115"/>
                    <a:pt x="133" y="106"/>
                    <a:pt x="140" y="96"/>
                  </a:cubicBezTo>
                  <a:cubicBezTo>
                    <a:pt x="148" y="86"/>
                    <a:pt x="155" y="75"/>
                    <a:pt x="159" y="63"/>
                  </a:cubicBezTo>
                  <a:cubicBezTo>
                    <a:pt x="164" y="50"/>
                    <a:pt x="166" y="37"/>
                    <a:pt x="169" y="23"/>
                  </a:cubicBezTo>
                  <a:cubicBezTo>
                    <a:pt x="170" y="17"/>
                    <a:pt x="170" y="11"/>
                    <a:pt x="172" y="6"/>
                  </a:cubicBezTo>
                  <a:cubicBezTo>
                    <a:pt x="173" y="3"/>
                    <a:pt x="178" y="0"/>
                    <a:pt x="181" y="0"/>
                  </a:cubicBezTo>
                  <a:cubicBezTo>
                    <a:pt x="185" y="0"/>
                    <a:pt x="190" y="2"/>
                    <a:pt x="190" y="8"/>
                  </a:cubicBezTo>
                  <a:cubicBezTo>
                    <a:pt x="190" y="20"/>
                    <a:pt x="191" y="33"/>
                    <a:pt x="186" y="45"/>
                  </a:cubicBezTo>
                  <a:cubicBezTo>
                    <a:pt x="184" y="50"/>
                    <a:pt x="184" y="56"/>
                    <a:pt x="183" y="61"/>
                  </a:cubicBezTo>
                  <a:cubicBezTo>
                    <a:pt x="179" y="77"/>
                    <a:pt x="170" y="91"/>
                    <a:pt x="161" y="105"/>
                  </a:cubicBezTo>
                  <a:cubicBezTo>
                    <a:pt x="150" y="122"/>
                    <a:pt x="135" y="136"/>
                    <a:pt x="120" y="149"/>
                  </a:cubicBezTo>
                  <a:cubicBezTo>
                    <a:pt x="112" y="155"/>
                    <a:pt x="103" y="159"/>
                    <a:pt x="95" y="164"/>
                  </a:cubicBezTo>
                  <a:cubicBezTo>
                    <a:pt x="89" y="167"/>
                    <a:pt x="83" y="170"/>
                    <a:pt x="77" y="172"/>
                  </a:cubicBezTo>
                  <a:cubicBezTo>
                    <a:pt x="68" y="175"/>
                    <a:pt x="60" y="177"/>
                    <a:pt x="51" y="179"/>
                  </a:cubicBezTo>
                  <a:cubicBezTo>
                    <a:pt x="42" y="181"/>
                    <a:pt x="34" y="182"/>
                    <a:pt x="25" y="184"/>
                  </a:cubicBezTo>
                  <a:cubicBezTo>
                    <a:pt x="25" y="183"/>
                    <a:pt x="25" y="183"/>
                    <a:pt x="25" y="1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7" name="Freeform 1227"/>
            <p:cNvSpPr>
              <a:spLocks/>
            </p:cNvSpPr>
            <p:nvPr/>
          </p:nvSpPr>
          <p:spPr bwMode="auto">
            <a:xfrm>
              <a:off x="-3792538" y="2757488"/>
              <a:ext cx="187325" cy="182562"/>
            </a:xfrm>
            <a:custGeom>
              <a:avLst/>
              <a:gdLst>
                <a:gd name="T0" fmla="*/ 138 w 138"/>
                <a:gd name="T1" fmla="*/ 20 h 134"/>
                <a:gd name="T2" fmla="*/ 127 w 138"/>
                <a:gd name="T3" fmla="*/ 60 h 134"/>
                <a:gd name="T4" fmla="*/ 107 w 138"/>
                <a:gd name="T5" fmla="*/ 91 h 134"/>
                <a:gd name="T6" fmla="*/ 77 w 138"/>
                <a:gd name="T7" fmla="*/ 116 h 134"/>
                <a:gd name="T8" fmla="*/ 47 w 138"/>
                <a:gd name="T9" fmla="*/ 130 h 134"/>
                <a:gd name="T10" fmla="*/ 11 w 138"/>
                <a:gd name="T11" fmla="*/ 134 h 134"/>
                <a:gd name="T12" fmla="*/ 0 w 138"/>
                <a:gd name="T13" fmla="*/ 123 h 134"/>
                <a:gd name="T14" fmla="*/ 11 w 138"/>
                <a:gd name="T15" fmla="*/ 113 h 134"/>
                <a:gd name="T16" fmla="*/ 38 w 138"/>
                <a:gd name="T17" fmla="*/ 109 h 134"/>
                <a:gd name="T18" fmla="*/ 71 w 138"/>
                <a:gd name="T19" fmla="*/ 93 h 134"/>
                <a:gd name="T20" fmla="*/ 97 w 138"/>
                <a:gd name="T21" fmla="*/ 69 h 134"/>
                <a:gd name="T22" fmla="*/ 117 w 138"/>
                <a:gd name="T23" fmla="*/ 20 h 134"/>
                <a:gd name="T24" fmla="*/ 125 w 138"/>
                <a:gd name="T25" fmla="*/ 2 h 134"/>
                <a:gd name="T26" fmla="*/ 138 w 138"/>
                <a:gd name="T27" fmla="*/ 8 h 134"/>
                <a:gd name="T28" fmla="*/ 138 w 138"/>
                <a:gd name="T29" fmla="*/ 9 h 134"/>
                <a:gd name="T30" fmla="*/ 138 w 138"/>
                <a:gd name="T31" fmla="*/ 2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34">
                  <a:moveTo>
                    <a:pt x="138" y="20"/>
                  </a:moveTo>
                  <a:cubicBezTo>
                    <a:pt x="138" y="34"/>
                    <a:pt x="135" y="48"/>
                    <a:pt x="127" y="60"/>
                  </a:cubicBezTo>
                  <a:cubicBezTo>
                    <a:pt x="121" y="71"/>
                    <a:pt x="115" y="82"/>
                    <a:pt x="107" y="91"/>
                  </a:cubicBezTo>
                  <a:cubicBezTo>
                    <a:pt x="99" y="100"/>
                    <a:pt x="88" y="108"/>
                    <a:pt x="77" y="116"/>
                  </a:cubicBezTo>
                  <a:cubicBezTo>
                    <a:pt x="68" y="122"/>
                    <a:pt x="57" y="127"/>
                    <a:pt x="47" y="130"/>
                  </a:cubicBezTo>
                  <a:cubicBezTo>
                    <a:pt x="35" y="133"/>
                    <a:pt x="23" y="134"/>
                    <a:pt x="11" y="134"/>
                  </a:cubicBezTo>
                  <a:cubicBezTo>
                    <a:pt x="3" y="134"/>
                    <a:pt x="0" y="129"/>
                    <a:pt x="0" y="123"/>
                  </a:cubicBezTo>
                  <a:cubicBezTo>
                    <a:pt x="0" y="115"/>
                    <a:pt x="7" y="114"/>
                    <a:pt x="11" y="113"/>
                  </a:cubicBezTo>
                  <a:cubicBezTo>
                    <a:pt x="20" y="111"/>
                    <a:pt x="29" y="111"/>
                    <a:pt x="38" y="109"/>
                  </a:cubicBezTo>
                  <a:cubicBezTo>
                    <a:pt x="50" y="105"/>
                    <a:pt x="61" y="101"/>
                    <a:pt x="71" y="93"/>
                  </a:cubicBezTo>
                  <a:cubicBezTo>
                    <a:pt x="81" y="86"/>
                    <a:pt x="90" y="79"/>
                    <a:pt x="97" y="69"/>
                  </a:cubicBezTo>
                  <a:cubicBezTo>
                    <a:pt x="107" y="54"/>
                    <a:pt x="114" y="38"/>
                    <a:pt x="117" y="20"/>
                  </a:cubicBezTo>
                  <a:cubicBezTo>
                    <a:pt x="118" y="14"/>
                    <a:pt x="117" y="6"/>
                    <a:pt x="125" y="2"/>
                  </a:cubicBezTo>
                  <a:cubicBezTo>
                    <a:pt x="129" y="0"/>
                    <a:pt x="137" y="3"/>
                    <a:pt x="138" y="8"/>
                  </a:cubicBezTo>
                  <a:cubicBezTo>
                    <a:pt x="138" y="8"/>
                    <a:pt x="138" y="9"/>
                    <a:pt x="138" y="9"/>
                  </a:cubicBezTo>
                  <a:cubicBezTo>
                    <a:pt x="138" y="12"/>
                    <a:pt x="138" y="16"/>
                    <a:pt x="138"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8" name="Freeform 1228"/>
            <p:cNvSpPr>
              <a:spLocks/>
            </p:cNvSpPr>
            <p:nvPr/>
          </p:nvSpPr>
          <p:spPr bwMode="auto">
            <a:xfrm>
              <a:off x="-2925763" y="2746375"/>
              <a:ext cx="190500" cy="185737"/>
            </a:xfrm>
            <a:custGeom>
              <a:avLst/>
              <a:gdLst>
                <a:gd name="T0" fmla="*/ 17 w 141"/>
                <a:gd name="T1" fmla="*/ 136 h 136"/>
                <a:gd name="T2" fmla="*/ 6 w 141"/>
                <a:gd name="T3" fmla="*/ 132 h 136"/>
                <a:gd name="T4" fmla="*/ 2 w 141"/>
                <a:gd name="T5" fmla="*/ 122 h 136"/>
                <a:gd name="T6" fmla="*/ 11 w 141"/>
                <a:gd name="T7" fmla="*/ 114 h 136"/>
                <a:gd name="T8" fmla="*/ 43 w 141"/>
                <a:gd name="T9" fmla="*/ 109 h 136"/>
                <a:gd name="T10" fmla="*/ 64 w 141"/>
                <a:gd name="T11" fmla="*/ 100 h 136"/>
                <a:gd name="T12" fmla="*/ 95 w 141"/>
                <a:gd name="T13" fmla="*/ 73 h 136"/>
                <a:gd name="T14" fmla="*/ 111 w 141"/>
                <a:gd name="T15" fmla="*/ 44 h 136"/>
                <a:gd name="T16" fmla="*/ 119 w 141"/>
                <a:gd name="T17" fmla="*/ 13 h 136"/>
                <a:gd name="T18" fmla="*/ 130 w 141"/>
                <a:gd name="T19" fmla="*/ 2 h 136"/>
                <a:gd name="T20" fmla="*/ 141 w 141"/>
                <a:gd name="T21" fmla="*/ 14 h 136"/>
                <a:gd name="T22" fmla="*/ 140 w 141"/>
                <a:gd name="T23" fmla="*/ 25 h 136"/>
                <a:gd name="T24" fmla="*/ 124 w 141"/>
                <a:gd name="T25" fmla="*/ 71 h 136"/>
                <a:gd name="T26" fmla="*/ 85 w 141"/>
                <a:gd name="T27" fmla="*/ 113 h 136"/>
                <a:gd name="T28" fmla="*/ 49 w 141"/>
                <a:gd name="T29" fmla="*/ 130 h 136"/>
                <a:gd name="T30" fmla="*/ 17 w 141"/>
                <a:gd name="T3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36">
                  <a:moveTo>
                    <a:pt x="17" y="136"/>
                  </a:moveTo>
                  <a:cubicBezTo>
                    <a:pt x="14" y="135"/>
                    <a:pt x="10" y="134"/>
                    <a:pt x="6" y="132"/>
                  </a:cubicBezTo>
                  <a:cubicBezTo>
                    <a:pt x="1" y="130"/>
                    <a:pt x="0" y="126"/>
                    <a:pt x="2" y="122"/>
                  </a:cubicBezTo>
                  <a:cubicBezTo>
                    <a:pt x="4" y="118"/>
                    <a:pt x="8" y="115"/>
                    <a:pt x="11" y="114"/>
                  </a:cubicBezTo>
                  <a:cubicBezTo>
                    <a:pt x="22" y="112"/>
                    <a:pt x="32" y="111"/>
                    <a:pt x="43" y="109"/>
                  </a:cubicBezTo>
                  <a:cubicBezTo>
                    <a:pt x="50" y="107"/>
                    <a:pt x="58" y="104"/>
                    <a:pt x="64" y="100"/>
                  </a:cubicBezTo>
                  <a:cubicBezTo>
                    <a:pt x="75" y="92"/>
                    <a:pt x="86" y="83"/>
                    <a:pt x="95" y="73"/>
                  </a:cubicBezTo>
                  <a:cubicBezTo>
                    <a:pt x="102" y="65"/>
                    <a:pt x="107" y="54"/>
                    <a:pt x="111" y="44"/>
                  </a:cubicBezTo>
                  <a:cubicBezTo>
                    <a:pt x="115" y="34"/>
                    <a:pt x="117" y="23"/>
                    <a:pt x="119" y="13"/>
                  </a:cubicBezTo>
                  <a:cubicBezTo>
                    <a:pt x="120" y="6"/>
                    <a:pt x="125" y="4"/>
                    <a:pt x="130" y="2"/>
                  </a:cubicBezTo>
                  <a:cubicBezTo>
                    <a:pt x="133" y="0"/>
                    <a:pt x="141" y="9"/>
                    <a:pt x="141" y="14"/>
                  </a:cubicBezTo>
                  <a:cubicBezTo>
                    <a:pt x="141" y="17"/>
                    <a:pt x="140" y="21"/>
                    <a:pt x="140" y="25"/>
                  </a:cubicBezTo>
                  <a:cubicBezTo>
                    <a:pt x="137" y="41"/>
                    <a:pt x="133" y="57"/>
                    <a:pt x="124" y="71"/>
                  </a:cubicBezTo>
                  <a:cubicBezTo>
                    <a:pt x="114" y="87"/>
                    <a:pt x="101" y="101"/>
                    <a:pt x="85" y="113"/>
                  </a:cubicBezTo>
                  <a:cubicBezTo>
                    <a:pt x="73" y="121"/>
                    <a:pt x="61" y="126"/>
                    <a:pt x="49" y="130"/>
                  </a:cubicBezTo>
                  <a:cubicBezTo>
                    <a:pt x="40" y="134"/>
                    <a:pt x="29" y="134"/>
                    <a:pt x="17" y="1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9" name="Freeform 1229"/>
            <p:cNvSpPr>
              <a:spLocks/>
            </p:cNvSpPr>
            <p:nvPr/>
          </p:nvSpPr>
          <p:spPr bwMode="auto">
            <a:xfrm>
              <a:off x="-3363913" y="3316288"/>
              <a:ext cx="192088" cy="180975"/>
            </a:xfrm>
            <a:custGeom>
              <a:avLst/>
              <a:gdLst>
                <a:gd name="T0" fmla="*/ 3 w 142"/>
                <a:gd name="T1" fmla="*/ 18 h 133"/>
                <a:gd name="T2" fmla="*/ 8 w 142"/>
                <a:gd name="T3" fmla="*/ 2 h 133"/>
                <a:gd name="T4" fmla="*/ 13 w 142"/>
                <a:gd name="T5" fmla="*/ 0 h 133"/>
                <a:gd name="T6" fmla="*/ 55 w 142"/>
                <a:gd name="T7" fmla="*/ 7 h 133"/>
                <a:gd name="T8" fmla="*/ 115 w 142"/>
                <a:gd name="T9" fmla="*/ 51 h 133"/>
                <a:gd name="T10" fmla="*/ 133 w 142"/>
                <a:gd name="T11" fmla="*/ 81 h 133"/>
                <a:gd name="T12" fmla="*/ 141 w 142"/>
                <a:gd name="T13" fmla="*/ 121 h 133"/>
                <a:gd name="T14" fmla="*/ 131 w 142"/>
                <a:gd name="T15" fmla="*/ 133 h 133"/>
                <a:gd name="T16" fmla="*/ 120 w 142"/>
                <a:gd name="T17" fmla="*/ 122 h 133"/>
                <a:gd name="T18" fmla="*/ 102 w 142"/>
                <a:gd name="T19" fmla="*/ 70 h 133"/>
                <a:gd name="T20" fmla="*/ 65 w 142"/>
                <a:gd name="T21" fmla="*/ 35 h 133"/>
                <a:gd name="T22" fmla="*/ 43 w 142"/>
                <a:gd name="T23" fmla="*/ 26 h 133"/>
                <a:gd name="T24" fmla="*/ 3 w 142"/>
                <a:gd name="T25"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33">
                  <a:moveTo>
                    <a:pt x="3" y="18"/>
                  </a:moveTo>
                  <a:cubicBezTo>
                    <a:pt x="4" y="12"/>
                    <a:pt x="0" y="5"/>
                    <a:pt x="8" y="2"/>
                  </a:cubicBezTo>
                  <a:cubicBezTo>
                    <a:pt x="9" y="1"/>
                    <a:pt x="11" y="1"/>
                    <a:pt x="13" y="0"/>
                  </a:cubicBezTo>
                  <a:cubicBezTo>
                    <a:pt x="28" y="0"/>
                    <a:pt x="41" y="3"/>
                    <a:pt x="55" y="7"/>
                  </a:cubicBezTo>
                  <a:cubicBezTo>
                    <a:pt x="80" y="15"/>
                    <a:pt x="99" y="31"/>
                    <a:pt x="115" y="51"/>
                  </a:cubicBezTo>
                  <a:cubicBezTo>
                    <a:pt x="123" y="60"/>
                    <a:pt x="129" y="70"/>
                    <a:pt x="133" y="81"/>
                  </a:cubicBezTo>
                  <a:cubicBezTo>
                    <a:pt x="137" y="94"/>
                    <a:pt x="139" y="108"/>
                    <a:pt x="141" y="121"/>
                  </a:cubicBezTo>
                  <a:cubicBezTo>
                    <a:pt x="142" y="128"/>
                    <a:pt x="137" y="133"/>
                    <a:pt x="131" y="133"/>
                  </a:cubicBezTo>
                  <a:cubicBezTo>
                    <a:pt x="126" y="133"/>
                    <a:pt x="120" y="128"/>
                    <a:pt x="120" y="122"/>
                  </a:cubicBezTo>
                  <a:cubicBezTo>
                    <a:pt x="118" y="103"/>
                    <a:pt x="112" y="86"/>
                    <a:pt x="102" y="70"/>
                  </a:cubicBezTo>
                  <a:cubicBezTo>
                    <a:pt x="92" y="54"/>
                    <a:pt x="79" y="44"/>
                    <a:pt x="65" y="35"/>
                  </a:cubicBezTo>
                  <a:cubicBezTo>
                    <a:pt x="58" y="31"/>
                    <a:pt x="50" y="28"/>
                    <a:pt x="43" y="26"/>
                  </a:cubicBezTo>
                  <a:cubicBezTo>
                    <a:pt x="30" y="23"/>
                    <a:pt x="17" y="20"/>
                    <a:pt x="3"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0" name="Freeform 1230"/>
            <p:cNvSpPr>
              <a:spLocks/>
            </p:cNvSpPr>
            <p:nvPr/>
          </p:nvSpPr>
          <p:spPr bwMode="auto">
            <a:xfrm>
              <a:off x="-2924175" y="3446463"/>
              <a:ext cx="192088" cy="182562"/>
            </a:xfrm>
            <a:custGeom>
              <a:avLst/>
              <a:gdLst>
                <a:gd name="T0" fmla="*/ 19 w 142"/>
                <a:gd name="T1" fmla="*/ 133 h 135"/>
                <a:gd name="T2" fmla="*/ 11 w 142"/>
                <a:gd name="T3" fmla="*/ 133 h 135"/>
                <a:gd name="T4" fmla="*/ 0 w 142"/>
                <a:gd name="T5" fmla="*/ 123 h 135"/>
                <a:gd name="T6" fmla="*/ 10 w 142"/>
                <a:gd name="T7" fmla="*/ 114 h 135"/>
                <a:gd name="T8" fmla="*/ 51 w 142"/>
                <a:gd name="T9" fmla="*/ 104 h 135"/>
                <a:gd name="T10" fmla="*/ 93 w 142"/>
                <a:gd name="T11" fmla="*/ 75 h 135"/>
                <a:gd name="T12" fmla="*/ 105 w 142"/>
                <a:gd name="T13" fmla="*/ 55 h 135"/>
                <a:gd name="T14" fmla="*/ 119 w 142"/>
                <a:gd name="T15" fmla="*/ 9 h 135"/>
                <a:gd name="T16" fmla="*/ 125 w 142"/>
                <a:gd name="T17" fmla="*/ 2 h 135"/>
                <a:gd name="T18" fmla="*/ 137 w 142"/>
                <a:gd name="T19" fmla="*/ 5 h 135"/>
                <a:gd name="T20" fmla="*/ 138 w 142"/>
                <a:gd name="T21" fmla="*/ 25 h 135"/>
                <a:gd name="T22" fmla="*/ 133 w 142"/>
                <a:gd name="T23" fmla="*/ 49 h 135"/>
                <a:gd name="T24" fmla="*/ 109 w 142"/>
                <a:gd name="T25" fmla="*/ 88 h 135"/>
                <a:gd name="T26" fmla="*/ 88 w 142"/>
                <a:gd name="T27" fmla="*/ 109 h 135"/>
                <a:gd name="T28" fmla="*/ 56 w 142"/>
                <a:gd name="T29" fmla="*/ 126 h 135"/>
                <a:gd name="T30" fmla="*/ 19 w 142"/>
                <a:gd name="T31" fmla="*/ 135 h 135"/>
                <a:gd name="T32" fmla="*/ 19 w 142"/>
                <a:gd name="T33" fmla="*/ 13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35">
                  <a:moveTo>
                    <a:pt x="19" y="133"/>
                  </a:moveTo>
                  <a:cubicBezTo>
                    <a:pt x="16" y="133"/>
                    <a:pt x="13" y="133"/>
                    <a:pt x="11" y="133"/>
                  </a:cubicBezTo>
                  <a:cubicBezTo>
                    <a:pt x="3" y="133"/>
                    <a:pt x="0" y="130"/>
                    <a:pt x="0" y="123"/>
                  </a:cubicBezTo>
                  <a:cubicBezTo>
                    <a:pt x="0" y="117"/>
                    <a:pt x="3" y="115"/>
                    <a:pt x="10" y="114"/>
                  </a:cubicBezTo>
                  <a:cubicBezTo>
                    <a:pt x="24" y="111"/>
                    <a:pt x="37" y="108"/>
                    <a:pt x="51" y="104"/>
                  </a:cubicBezTo>
                  <a:cubicBezTo>
                    <a:pt x="68" y="99"/>
                    <a:pt x="81" y="87"/>
                    <a:pt x="93" y="75"/>
                  </a:cubicBezTo>
                  <a:cubicBezTo>
                    <a:pt x="98" y="69"/>
                    <a:pt x="101" y="62"/>
                    <a:pt x="105" y="55"/>
                  </a:cubicBezTo>
                  <a:cubicBezTo>
                    <a:pt x="113" y="41"/>
                    <a:pt x="117" y="26"/>
                    <a:pt x="119" y="9"/>
                  </a:cubicBezTo>
                  <a:cubicBezTo>
                    <a:pt x="119" y="7"/>
                    <a:pt x="122" y="3"/>
                    <a:pt x="125" y="2"/>
                  </a:cubicBezTo>
                  <a:cubicBezTo>
                    <a:pt x="128" y="2"/>
                    <a:pt x="133" y="0"/>
                    <a:pt x="137" y="5"/>
                  </a:cubicBezTo>
                  <a:cubicBezTo>
                    <a:pt x="142" y="12"/>
                    <a:pt x="139" y="19"/>
                    <a:pt x="138" y="25"/>
                  </a:cubicBezTo>
                  <a:cubicBezTo>
                    <a:pt x="137" y="34"/>
                    <a:pt x="136" y="42"/>
                    <a:pt x="133" y="49"/>
                  </a:cubicBezTo>
                  <a:cubicBezTo>
                    <a:pt x="127" y="63"/>
                    <a:pt x="120" y="77"/>
                    <a:pt x="109" y="88"/>
                  </a:cubicBezTo>
                  <a:cubicBezTo>
                    <a:pt x="102" y="95"/>
                    <a:pt x="96" y="103"/>
                    <a:pt x="88" y="109"/>
                  </a:cubicBezTo>
                  <a:cubicBezTo>
                    <a:pt x="78" y="116"/>
                    <a:pt x="68" y="123"/>
                    <a:pt x="56" y="126"/>
                  </a:cubicBezTo>
                  <a:cubicBezTo>
                    <a:pt x="43" y="128"/>
                    <a:pt x="31" y="132"/>
                    <a:pt x="19" y="135"/>
                  </a:cubicBezTo>
                  <a:cubicBezTo>
                    <a:pt x="19" y="134"/>
                    <a:pt x="19" y="134"/>
                    <a:pt x="19" y="1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1" name="Freeform 1231"/>
            <p:cNvSpPr>
              <a:spLocks/>
            </p:cNvSpPr>
            <p:nvPr/>
          </p:nvSpPr>
          <p:spPr bwMode="auto">
            <a:xfrm>
              <a:off x="-3221038" y="2963863"/>
              <a:ext cx="192088" cy="182562"/>
            </a:xfrm>
            <a:custGeom>
              <a:avLst/>
              <a:gdLst>
                <a:gd name="T0" fmla="*/ 1 w 141"/>
                <a:gd name="T1" fmla="*/ 118 h 134"/>
                <a:gd name="T2" fmla="*/ 12 w 141"/>
                <a:gd name="T3" fmla="*/ 74 h 134"/>
                <a:gd name="T4" fmla="*/ 53 w 141"/>
                <a:gd name="T5" fmla="*/ 25 h 134"/>
                <a:gd name="T6" fmla="*/ 80 w 141"/>
                <a:gd name="T7" fmla="*/ 11 h 134"/>
                <a:gd name="T8" fmla="*/ 120 w 141"/>
                <a:gd name="T9" fmla="*/ 1 h 134"/>
                <a:gd name="T10" fmla="*/ 138 w 141"/>
                <a:gd name="T11" fmla="*/ 8 h 134"/>
                <a:gd name="T12" fmla="*/ 131 w 141"/>
                <a:gd name="T13" fmla="*/ 21 h 134"/>
                <a:gd name="T14" fmla="*/ 101 w 141"/>
                <a:gd name="T15" fmla="*/ 26 h 134"/>
                <a:gd name="T16" fmla="*/ 80 w 141"/>
                <a:gd name="T17" fmla="*/ 35 h 134"/>
                <a:gd name="T18" fmla="*/ 52 w 141"/>
                <a:gd name="T19" fmla="*/ 54 h 134"/>
                <a:gd name="T20" fmla="*/ 32 w 141"/>
                <a:gd name="T21" fmla="*/ 84 h 134"/>
                <a:gd name="T22" fmla="*/ 23 w 141"/>
                <a:gd name="T23" fmla="*/ 112 h 134"/>
                <a:gd name="T24" fmla="*/ 15 w 141"/>
                <a:gd name="T25" fmla="*/ 132 h 134"/>
                <a:gd name="T26" fmla="*/ 6 w 141"/>
                <a:gd name="T27" fmla="*/ 133 h 134"/>
                <a:gd name="T28" fmla="*/ 1 w 141"/>
                <a:gd name="T29" fmla="*/ 127 h 134"/>
                <a:gd name="T30" fmla="*/ 1 w 141"/>
                <a:gd name="T31"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34">
                  <a:moveTo>
                    <a:pt x="1" y="118"/>
                  </a:moveTo>
                  <a:cubicBezTo>
                    <a:pt x="2" y="101"/>
                    <a:pt x="6" y="87"/>
                    <a:pt x="12" y="74"/>
                  </a:cubicBezTo>
                  <a:cubicBezTo>
                    <a:pt x="22" y="54"/>
                    <a:pt x="36" y="38"/>
                    <a:pt x="53" y="25"/>
                  </a:cubicBezTo>
                  <a:cubicBezTo>
                    <a:pt x="61" y="19"/>
                    <a:pt x="72" y="16"/>
                    <a:pt x="80" y="11"/>
                  </a:cubicBezTo>
                  <a:cubicBezTo>
                    <a:pt x="93" y="4"/>
                    <a:pt x="107" y="4"/>
                    <a:pt x="120" y="1"/>
                  </a:cubicBezTo>
                  <a:cubicBezTo>
                    <a:pt x="127" y="0"/>
                    <a:pt x="136" y="4"/>
                    <a:pt x="138" y="8"/>
                  </a:cubicBezTo>
                  <a:cubicBezTo>
                    <a:pt x="141" y="14"/>
                    <a:pt x="138" y="21"/>
                    <a:pt x="131" y="21"/>
                  </a:cubicBezTo>
                  <a:cubicBezTo>
                    <a:pt x="121" y="23"/>
                    <a:pt x="111" y="24"/>
                    <a:pt x="101" y="26"/>
                  </a:cubicBezTo>
                  <a:cubicBezTo>
                    <a:pt x="94" y="28"/>
                    <a:pt x="86" y="31"/>
                    <a:pt x="80" y="35"/>
                  </a:cubicBezTo>
                  <a:cubicBezTo>
                    <a:pt x="70" y="40"/>
                    <a:pt x="60" y="46"/>
                    <a:pt x="52" y="54"/>
                  </a:cubicBezTo>
                  <a:cubicBezTo>
                    <a:pt x="44" y="63"/>
                    <a:pt x="38" y="74"/>
                    <a:pt x="32" y="84"/>
                  </a:cubicBezTo>
                  <a:cubicBezTo>
                    <a:pt x="28" y="93"/>
                    <a:pt x="24" y="102"/>
                    <a:pt x="23" y="112"/>
                  </a:cubicBezTo>
                  <a:cubicBezTo>
                    <a:pt x="23" y="119"/>
                    <a:pt x="23" y="128"/>
                    <a:pt x="15" y="132"/>
                  </a:cubicBezTo>
                  <a:cubicBezTo>
                    <a:pt x="13" y="133"/>
                    <a:pt x="9" y="134"/>
                    <a:pt x="6" y="133"/>
                  </a:cubicBezTo>
                  <a:cubicBezTo>
                    <a:pt x="4" y="133"/>
                    <a:pt x="2" y="130"/>
                    <a:pt x="1" y="127"/>
                  </a:cubicBezTo>
                  <a:cubicBezTo>
                    <a:pt x="0" y="124"/>
                    <a:pt x="1" y="120"/>
                    <a:pt x="1" y="1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2" name="Freeform 1232"/>
            <p:cNvSpPr>
              <a:spLocks/>
            </p:cNvSpPr>
            <p:nvPr/>
          </p:nvSpPr>
          <p:spPr bwMode="auto">
            <a:xfrm>
              <a:off x="-3649663" y="3106738"/>
              <a:ext cx="190500" cy="184150"/>
            </a:xfrm>
            <a:custGeom>
              <a:avLst/>
              <a:gdLst>
                <a:gd name="T0" fmla="*/ 122 w 140"/>
                <a:gd name="T1" fmla="*/ 136 h 136"/>
                <a:gd name="T2" fmla="*/ 61 w 140"/>
                <a:gd name="T3" fmla="*/ 118 h 136"/>
                <a:gd name="T4" fmla="*/ 30 w 140"/>
                <a:gd name="T5" fmla="*/ 89 h 136"/>
                <a:gd name="T6" fmla="*/ 14 w 140"/>
                <a:gd name="T7" fmla="*/ 68 h 136"/>
                <a:gd name="T8" fmla="*/ 3 w 140"/>
                <a:gd name="T9" fmla="*/ 38 h 136"/>
                <a:gd name="T10" fmla="*/ 0 w 140"/>
                <a:gd name="T11" fmla="*/ 19 h 136"/>
                <a:gd name="T12" fmla="*/ 3 w 140"/>
                <a:gd name="T13" fmla="*/ 6 h 136"/>
                <a:gd name="T14" fmla="*/ 18 w 140"/>
                <a:gd name="T15" fmla="*/ 8 h 136"/>
                <a:gd name="T16" fmla="*/ 22 w 140"/>
                <a:gd name="T17" fmla="*/ 25 h 136"/>
                <a:gd name="T18" fmla="*/ 30 w 140"/>
                <a:gd name="T19" fmla="*/ 50 h 136"/>
                <a:gd name="T20" fmla="*/ 60 w 140"/>
                <a:gd name="T21" fmla="*/ 90 h 136"/>
                <a:gd name="T22" fmla="*/ 84 w 140"/>
                <a:gd name="T23" fmla="*/ 104 h 136"/>
                <a:gd name="T24" fmla="*/ 129 w 140"/>
                <a:gd name="T25" fmla="*/ 115 h 136"/>
                <a:gd name="T26" fmla="*/ 138 w 140"/>
                <a:gd name="T27" fmla="*/ 123 h 136"/>
                <a:gd name="T28" fmla="*/ 131 w 140"/>
                <a:gd name="T29" fmla="*/ 134 h 136"/>
                <a:gd name="T30" fmla="*/ 122 w 140"/>
                <a:gd name="T3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36">
                  <a:moveTo>
                    <a:pt x="122" y="136"/>
                  </a:moveTo>
                  <a:cubicBezTo>
                    <a:pt x="100" y="135"/>
                    <a:pt x="79" y="130"/>
                    <a:pt x="61" y="118"/>
                  </a:cubicBezTo>
                  <a:cubicBezTo>
                    <a:pt x="49" y="110"/>
                    <a:pt x="37" y="102"/>
                    <a:pt x="30" y="89"/>
                  </a:cubicBezTo>
                  <a:cubicBezTo>
                    <a:pt x="26" y="81"/>
                    <a:pt x="18" y="75"/>
                    <a:pt x="14" y="68"/>
                  </a:cubicBezTo>
                  <a:cubicBezTo>
                    <a:pt x="9" y="58"/>
                    <a:pt x="6" y="48"/>
                    <a:pt x="3" y="38"/>
                  </a:cubicBezTo>
                  <a:cubicBezTo>
                    <a:pt x="1" y="32"/>
                    <a:pt x="0" y="25"/>
                    <a:pt x="0" y="19"/>
                  </a:cubicBezTo>
                  <a:cubicBezTo>
                    <a:pt x="0" y="14"/>
                    <a:pt x="1" y="10"/>
                    <a:pt x="3" y="6"/>
                  </a:cubicBezTo>
                  <a:cubicBezTo>
                    <a:pt x="7" y="0"/>
                    <a:pt x="16" y="2"/>
                    <a:pt x="18" y="8"/>
                  </a:cubicBezTo>
                  <a:cubicBezTo>
                    <a:pt x="20" y="14"/>
                    <a:pt x="20" y="20"/>
                    <a:pt x="22" y="25"/>
                  </a:cubicBezTo>
                  <a:cubicBezTo>
                    <a:pt x="24" y="34"/>
                    <a:pt x="27" y="42"/>
                    <a:pt x="30" y="50"/>
                  </a:cubicBezTo>
                  <a:cubicBezTo>
                    <a:pt x="37" y="65"/>
                    <a:pt x="46" y="80"/>
                    <a:pt x="60" y="90"/>
                  </a:cubicBezTo>
                  <a:cubicBezTo>
                    <a:pt x="68" y="95"/>
                    <a:pt x="76" y="100"/>
                    <a:pt x="84" y="104"/>
                  </a:cubicBezTo>
                  <a:cubicBezTo>
                    <a:pt x="98" y="111"/>
                    <a:pt x="113" y="113"/>
                    <a:pt x="129" y="115"/>
                  </a:cubicBezTo>
                  <a:cubicBezTo>
                    <a:pt x="132" y="116"/>
                    <a:pt x="137" y="119"/>
                    <a:pt x="138" y="123"/>
                  </a:cubicBezTo>
                  <a:cubicBezTo>
                    <a:pt x="140" y="128"/>
                    <a:pt x="136" y="132"/>
                    <a:pt x="131" y="134"/>
                  </a:cubicBezTo>
                  <a:cubicBezTo>
                    <a:pt x="128" y="135"/>
                    <a:pt x="125" y="135"/>
                    <a:pt x="122" y="1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3" name="Freeform 1233"/>
            <p:cNvSpPr>
              <a:spLocks/>
            </p:cNvSpPr>
            <p:nvPr/>
          </p:nvSpPr>
          <p:spPr bwMode="auto">
            <a:xfrm>
              <a:off x="-2054225" y="2744788"/>
              <a:ext cx="188913" cy="180975"/>
            </a:xfrm>
            <a:custGeom>
              <a:avLst/>
              <a:gdLst>
                <a:gd name="T0" fmla="*/ 20 w 139"/>
                <a:gd name="T1" fmla="*/ 134 h 134"/>
                <a:gd name="T2" fmla="*/ 6 w 139"/>
                <a:gd name="T3" fmla="*/ 131 h 134"/>
                <a:gd name="T4" fmla="*/ 2 w 139"/>
                <a:gd name="T5" fmla="*/ 118 h 134"/>
                <a:gd name="T6" fmla="*/ 13 w 139"/>
                <a:gd name="T7" fmla="*/ 112 h 134"/>
                <a:gd name="T8" fmla="*/ 44 w 139"/>
                <a:gd name="T9" fmla="*/ 107 h 134"/>
                <a:gd name="T10" fmla="*/ 71 w 139"/>
                <a:gd name="T11" fmla="*/ 93 h 134"/>
                <a:gd name="T12" fmla="*/ 99 w 139"/>
                <a:gd name="T13" fmla="*/ 65 h 134"/>
                <a:gd name="T14" fmla="*/ 114 w 139"/>
                <a:gd name="T15" fmla="*/ 35 h 134"/>
                <a:gd name="T16" fmla="*/ 122 w 139"/>
                <a:gd name="T17" fmla="*/ 5 h 134"/>
                <a:gd name="T18" fmla="*/ 131 w 139"/>
                <a:gd name="T19" fmla="*/ 1 h 134"/>
                <a:gd name="T20" fmla="*/ 139 w 139"/>
                <a:gd name="T21" fmla="*/ 8 h 134"/>
                <a:gd name="T22" fmla="*/ 136 w 139"/>
                <a:gd name="T23" fmla="*/ 36 h 134"/>
                <a:gd name="T24" fmla="*/ 128 w 139"/>
                <a:gd name="T25" fmla="*/ 61 h 134"/>
                <a:gd name="T26" fmla="*/ 107 w 139"/>
                <a:gd name="T27" fmla="*/ 91 h 134"/>
                <a:gd name="T28" fmla="*/ 68 w 139"/>
                <a:gd name="T29" fmla="*/ 121 h 134"/>
                <a:gd name="T30" fmla="*/ 20 w 139"/>
                <a:gd name="T3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4">
                  <a:moveTo>
                    <a:pt x="20" y="134"/>
                  </a:moveTo>
                  <a:cubicBezTo>
                    <a:pt x="15" y="133"/>
                    <a:pt x="10" y="133"/>
                    <a:pt x="6" y="131"/>
                  </a:cubicBezTo>
                  <a:cubicBezTo>
                    <a:pt x="1" y="129"/>
                    <a:pt x="0" y="122"/>
                    <a:pt x="2" y="118"/>
                  </a:cubicBezTo>
                  <a:cubicBezTo>
                    <a:pt x="4" y="115"/>
                    <a:pt x="9" y="112"/>
                    <a:pt x="13" y="112"/>
                  </a:cubicBezTo>
                  <a:cubicBezTo>
                    <a:pt x="24" y="109"/>
                    <a:pt x="34" y="110"/>
                    <a:pt x="44" y="107"/>
                  </a:cubicBezTo>
                  <a:cubicBezTo>
                    <a:pt x="54" y="104"/>
                    <a:pt x="62" y="98"/>
                    <a:pt x="71" y="93"/>
                  </a:cubicBezTo>
                  <a:cubicBezTo>
                    <a:pt x="83" y="86"/>
                    <a:pt x="92" y="77"/>
                    <a:pt x="99" y="65"/>
                  </a:cubicBezTo>
                  <a:cubicBezTo>
                    <a:pt x="106" y="56"/>
                    <a:pt x="112" y="46"/>
                    <a:pt x="114" y="35"/>
                  </a:cubicBezTo>
                  <a:cubicBezTo>
                    <a:pt x="116" y="25"/>
                    <a:pt x="118" y="15"/>
                    <a:pt x="122" y="5"/>
                  </a:cubicBezTo>
                  <a:cubicBezTo>
                    <a:pt x="122" y="3"/>
                    <a:pt x="128" y="0"/>
                    <a:pt x="131" y="1"/>
                  </a:cubicBezTo>
                  <a:cubicBezTo>
                    <a:pt x="134" y="2"/>
                    <a:pt x="139" y="6"/>
                    <a:pt x="139" y="8"/>
                  </a:cubicBezTo>
                  <a:cubicBezTo>
                    <a:pt x="139" y="18"/>
                    <a:pt x="138" y="27"/>
                    <a:pt x="136" y="36"/>
                  </a:cubicBezTo>
                  <a:cubicBezTo>
                    <a:pt x="134" y="45"/>
                    <a:pt x="132" y="54"/>
                    <a:pt x="128" y="61"/>
                  </a:cubicBezTo>
                  <a:cubicBezTo>
                    <a:pt x="122" y="72"/>
                    <a:pt x="114" y="82"/>
                    <a:pt x="107" y="91"/>
                  </a:cubicBezTo>
                  <a:cubicBezTo>
                    <a:pt x="97" y="105"/>
                    <a:pt x="83" y="114"/>
                    <a:pt x="68" y="121"/>
                  </a:cubicBezTo>
                  <a:cubicBezTo>
                    <a:pt x="53" y="127"/>
                    <a:pt x="37" y="134"/>
                    <a:pt x="20" y="1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4" name="Freeform 1234"/>
            <p:cNvSpPr>
              <a:spLocks/>
            </p:cNvSpPr>
            <p:nvPr/>
          </p:nvSpPr>
          <p:spPr bwMode="auto">
            <a:xfrm>
              <a:off x="-3360738" y="2619375"/>
              <a:ext cx="188913" cy="180975"/>
            </a:xfrm>
            <a:custGeom>
              <a:avLst/>
              <a:gdLst>
                <a:gd name="T0" fmla="*/ 19 w 139"/>
                <a:gd name="T1" fmla="*/ 0 h 134"/>
                <a:gd name="T2" fmla="*/ 54 w 139"/>
                <a:gd name="T3" fmla="*/ 7 h 134"/>
                <a:gd name="T4" fmla="*/ 88 w 139"/>
                <a:gd name="T5" fmla="*/ 26 h 134"/>
                <a:gd name="T6" fmla="*/ 106 w 139"/>
                <a:gd name="T7" fmla="*/ 42 h 134"/>
                <a:gd name="T8" fmla="*/ 128 w 139"/>
                <a:gd name="T9" fmla="*/ 78 h 134"/>
                <a:gd name="T10" fmla="*/ 138 w 139"/>
                <a:gd name="T11" fmla="*/ 121 h 134"/>
                <a:gd name="T12" fmla="*/ 130 w 139"/>
                <a:gd name="T13" fmla="*/ 132 h 134"/>
                <a:gd name="T14" fmla="*/ 120 w 139"/>
                <a:gd name="T15" fmla="*/ 126 h 134"/>
                <a:gd name="T16" fmla="*/ 113 w 139"/>
                <a:gd name="T17" fmla="*/ 101 h 134"/>
                <a:gd name="T18" fmla="*/ 96 w 139"/>
                <a:gd name="T19" fmla="*/ 66 h 134"/>
                <a:gd name="T20" fmla="*/ 66 w 139"/>
                <a:gd name="T21" fmla="*/ 37 h 134"/>
                <a:gd name="T22" fmla="*/ 45 w 139"/>
                <a:gd name="T23" fmla="*/ 28 h 134"/>
                <a:gd name="T24" fmla="*/ 6 w 139"/>
                <a:gd name="T25" fmla="*/ 20 h 134"/>
                <a:gd name="T26" fmla="*/ 0 w 139"/>
                <a:gd name="T27" fmla="*/ 10 h 134"/>
                <a:gd name="T28" fmla="*/ 6 w 139"/>
                <a:gd name="T29" fmla="*/ 2 h 134"/>
                <a:gd name="T30" fmla="*/ 19 w 139"/>
                <a:gd name="T3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4">
                  <a:moveTo>
                    <a:pt x="19" y="0"/>
                  </a:moveTo>
                  <a:cubicBezTo>
                    <a:pt x="30" y="2"/>
                    <a:pt x="43" y="2"/>
                    <a:pt x="54" y="7"/>
                  </a:cubicBezTo>
                  <a:cubicBezTo>
                    <a:pt x="66" y="11"/>
                    <a:pt x="77" y="19"/>
                    <a:pt x="88" y="26"/>
                  </a:cubicBezTo>
                  <a:cubicBezTo>
                    <a:pt x="95" y="30"/>
                    <a:pt x="102" y="35"/>
                    <a:pt x="106" y="42"/>
                  </a:cubicBezTo>
                  <a:cubicBezTo>
                    <a:pt x="114" y="53"/>
                    <a:pt x="121" y="66"/>
                    <a:pt x="128" y="78"/>
                  </a:cubicBezTo>
                  <a:cubicBezTo>
                    <a:pt x="136" y="92"/>
                    <a:pt x="138" y="106"/>
                    <a:pt x="138" y="121"/>
                  </a:cubicBezTo>
                  <a:cubicBezTo>
                    <a:pt x="139" y="127"/>
                    <a:pt x="135" y="131"/>
                    <a:pt x="130" y="132"/>
                  </a:cubicBezTo>
                  <a:cubicBezTo>
                    <a:pt x="125" y="134"/>
                    <a:pt x="121" y="132"/>
                    <a:pt x="120" y="126"/>
                  </a:cubicBezTo>
                  <a:cubicBezTo>
                    <a:pt x="118" y="117"/>
                    <a:pt x="114" y="109"/>
                    <a:pt x="113" y="101"/>
                  </a:cubicBezTo>
                  <a:cubicBezTo>
                    <a:pt x="110" y="87"/>
                    <a:pt x="104" y="76"/>
                    <a:pt x="96" y="66"/>
                  </a:cubicBezTo>
                  <a:cubicBezTo>
                    <a:pt x="88" y="54"/>
                    <a:pt x="78" y="45"/>
                    <a:pt x="66" y="37"/>
                  </a:cubicBezTo>
                  <a:cubicBezTo>
                    <a:pt x="59" y="33"/>
                    <a:pt x="52" y="31"/>
                    <a:pt x="45" y="28"/>
                  </a:cubicBezTo>
                  <a:cubicBezTo>
                    <a:pt x="33" y="22"/>
                    <a:pt x="19" y="22"/>
                    <a:pt x="6" y="20"/>
                  </a:cubicBezTo>
                  <a:cubicBezTo>
                    <a:pt x="0" y="18"/>
                    <a:pt x="0" y="14"/>
                    <a:pt x="0" y="10"/>
                  </a:cubicBezTo>
                  <a:cubicBezTo>
                    <a:pt x="0" y="6"/>
                    <a:pt x="0" y="2"/>
                    <a:pt x="6" y="2"/>
                  </a:cubicBezTo>
                  <a:cubicBezTo>
                    <a:pt x="10" y="1"/>
                    <a:pt x="13" y="0"/>
                    <a:pt x="1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5" name="Freeform 1235"/>
            <p:cNvSpPr>
              <a:spLocks/>
            </p:cNvSpPr>
            <p:nvPr/>
          </p:nvSpPr>
          <p:spPr bwMode="auto">
            <a:xfrm>
              <a:off x="-2500313" y="3306763"/>
              <a:ext cx="188913" cy="180975"/>
            </a:xfrm>
            <a:custGeom>
              <a:avLst/>
              <a:gdLst>
                <a:gd name="T0" fmla="*/ 21 w 140"/>
                <a:gd name="T1" fmla="*/ 0 h 133"/>
                <a:gd name="T2" fmla="*/ 70 w 140"/>
                <a:gd name="T3" fmla="*/ 13 h 133"/>
                <a:gd name="T4" fmla="*/ 105 w 140"/>
                <a:gd name="T5" fmla="*/ 39 h 133"/>
                <a:gd name="T6" fmla="*/ 134 w 140"/>
                <a:gd name="T7" fmla="*/ 85 h 133"/>
                <a:gd name="T8" fmla="*/ 139 w 140"/>
                <a:gd name="T9" fmla="*/ 115 h 133"/>
                <a:gd name="T10" fmla="*/ 139 w 140"/>
                <a:gd name="T11" fmla="*/ 121 h 133"/>
                <a:gd name="T12" fmla="*/ 138 w 140"/>
                <a:gd name="T13" fmla="*/ 129 h 133"/>
                <a:gd name="T14" fmla="*/ 128 w 140"/>
                <a:gd name="T15" fmla="*/ 131 h 133"/>
                <a:gd name="T16" fmla="*/ 120 w 140"/>
                <a:gd name="T17" fmla="*/ 119 h 133"/>
                <a:gd name="T18" fmla="*/ 109 w 140"/>
                <a:gd name="T19" fmla="*/ 86 h 133"/>
                <a:gd name="T20" fmla="*/ 99 w 140"/>
                <a:gd name="T21" fmla="*/ 67 h 133"/>
                <a:gd name="T22" fmla="*/ 60 w 140"/>
                <a:gd name="T23" fmla="*/ 33 h 133"/>
                <a:gd name="T24" fmla="*/ 13 w 140"/>
                <a:gd name="T25" fmla="*/ 20 h 133"/>
                <a:gd name="T26" fmla="*/ 1 w 140"/>
                <a:gd name="T27" fmla="*/ 10 h 133"/>
                <a:gd name="T28" fmla="*/ 14 w 140"/>
                <a:gd name="T29" fmla="*/ 0 h 133"/>
                <a:gd name="T30" fmla="*/ 21 w 140"/>
                <a:gd name="T3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33">
                  <a:moveTo>
                    <a:pt x="21" y="0"/>
                  </a:moveTo>
                  <a:cubicBezTo>
                    <a:pt x="37" y="3"/>
                    <a:pt x="54" y="4"/>
                    <a:pt x="70" y="13"/>
                  </a:cubicBezTo>
                  <a:cubicBezTo>
                    <a:pt x="83" y="21"/>
                    <a:pt x="95" y="28"/>
                    <a:pt x="105" y="39"/>
                  </a:cubicBezTo>
                  <a:cubicBezTo>
                    <a:pt x="118" y="52"/>
                    <a:pt x="128" y="67"/>
                    <a:pt x="134" y="85"/>
                  </a:cubicBezTo>
                  <a:cubicBezTo>
                    <a:pt x="137" y="94"/>
                    <a:pt x="137" y="105"/>
                    <a:pt x="139" y="115"/>
                  </a:cubicBezTo>
                  <a:cubicBezTo>
                    <a:pt x="139" y="117"/>
                    <a:pt x="140" y="119"/>
                    <a:pt x="139" y="121"/>
                  </a:cubicBezTo>
                  <a:cubicBezTo>
                    <a:pt x="139" y="124"/>
                    <a:pt x="139" y="127"/>
                    <a:pt x="138" y="129"/>
                  </a:cubicBezTo>
                  <a:cubicBezTo>
                    <a:pt x="135" y="128"/>
                    <a:pt x="133" y="133"/>
                    <a:pt x="128" y="131"/>
                  </a:cubicBezTo>
                  <a:cubicBezTo>
                    <a:pt x="120" y="129"/>
                    <a:pt x="121" y="125"/>
                    <a:pt x="120" y="119"/>
                  </a:cubicBezTo>
                  <a:cubicBezTo>
                    <a:pt x="117" y="108"/>
                    <a:pt x="113" y="97"/>
                    <a:pt x="109" y="86"/>
                  </a:cubicBezTo>
                  <a:cubicBezTo>
                    <a:pt x="107" y="79"/>
                    <a:pt x="104" y="73"/>
                    <a:pt x="99" y="67"/>
                  </a:cubicBezTo>
                  <a:cubicBezTo>
                    <a:pt x="89" y="52"/>
                    <a:pt x="76" y="41"/>
                    <a:pt x="60" y="33"/>
                  </a:cubicBezTo>
                  <a:cubicBezTo>
                    <a:pt x="45" y="26"/>
                    <a:pt x="29" y="23"/>
                    <a:pt x="13" y="20"/>
                  </a:cubicBezTo>
                  <a:cubicBezTo>
                    <a:pt x="7" y="19"/>
                    <a:pt x="0" y="14"/>
                    <a:pt x="1" y="10"/>
                  </a:cubicBezTo>
                  <a:cubicBezTo>
                    <a:pt x="1" y="5"/>
                    <a:pt x="8" y="0"/>
                    <a:pt x="14" y="0"/>
                  </a:cubicBezTo>
                  <a:cubicBezTo>
                    <a:pt x="16" y="0"/>
                    <a:pt x="18" y="0"/>
                    <a:pt x="2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6" name="Freeform 1236"/>
            <p:cNvSpPr>
              <a:spLocks/>
            </p:cNvSpPr>
            <p:nvPr/>
          </p:nvSpPr>
          <p:spPr bwMode="auto">
            <a:xfrm>
              <a:off x="-2360613" y="2957513"/>
              <a:ext cx="190500" cy="179387"/>
            </a:xfrm>
            <a:custGeom>
              <a:avLst/>
              <a:gdLst>
                <a:gd name="T0" fmla="*/ 12 w 141"/>
                <a:gd name="T1" fmla="*/ 131 h 132"/>
                <a:gd name="T2" fmla="*/ 2 w 141"/>
                <a:gd name="T3" fmla="*/ 116 h 132"/>
                <a:gd name="T4" fmla="*/ 10 w 141"/>
                <a:gd name="T5" fmla="*/ 82 h 132"/>
                <a:gd name="T6" fmla="*/ 34 w 141"/>
                <a:gd name="T7" fmla="*/ 42 h 132"/>
                <a:gd name="T8" fmla="*/ 67 w 141"/>
                <a:gd name="T9" fmla="*/ 16 h 132"/>
                <a:gd name="T10" fmla="*/ 131 w 141"/>
                <a:gd name="T11" fmla="*/ 0 h 132"/>
                <a:gd name="T12" fmla="*/ 141 w 141"/>
                <a:gd name="T13" fmla="*/ 9 h 132"/>
                <a:gd name="T14" fmla="*/ 131 w 141"/>
                <a:gd name="T15" fmla="*/ 19 h 132"/>
                <a:gd name="T16" fmla="*/ 89 w 141"/>
                <a:gd name="T17" fmla="*/ 30 h 132"/>
                <a:gd name="T18" fmla="*/ 61 w 141"/>
                <a:gd name="T19" fmla="*/ 46 h 132"/>
                <a:gd name="T20" fmla="*/ 36 w 141"/>
                <a:gd name="T21" fmla="*/ 79 h 132"/>
                <a:gd name="T22" fmla="*/ 23 w 141"/>
                <a:gd name="T23" fmla="*/ 123 h 132"/>
                <a:gd name="T24" fmla="*/ 12 w 141"/>
                <a:gd name="T25"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32">
                  <a:moveTo>
                    <a:pt x="12" y="131"/>
                  </a:moveTo>
                  <a:cubicBezTo>
                    <a:pt x="5" y="131"/>
                    <a:pt x="0" y="125"/>
                    <a:pt x="2" y="116"/>
                  </a:cubicBezTo>
                  <a:cubicBezTo>
                    <a:pt x="3" y="105"/>
                    <a:pt x="5" y="93"/>
                    <a:pt x="10" y="82"/>
                  </a:cubicBezTo>
                  <a:cubicBezTo>
                    <a:pt x="16" y="68"/>
                    <a:pt x="23" y="54"/>
                    <a:pt x="34" y="42"/>
                  </a:cubicBezTo>
                  <a:cubicBezTo>
                    <a:pt x="44" y="32"/>
                    <a:pt x="55" y="23"/>
                    <a:pt x="67" y="16"/>
                  </a:cubicBezTo>
                  <a:cubicBezTo>
                    <a:pt x="87" y="4"/>
                    <a:pt x="108" y="0"/>
                    <a:pt x="131" y="0"/>
                  </a:cubicBezTo>
                  <a:cubicBezTo>
                    <a:pt x="137" y="1"/>
                    <a:pt x="141" y="2"/>
                    <a:pt x="141" y="9"/>
                  </a:cubicBezTo>
                  <a:cubicBezTo>
                    <a:pt x="141" y="17"/>
                    <a:pt x="139" y="19"/>
                    <a:pt x="131" y="19"/>
                  </a:cubicBezTo>
                  <a:cubicBezTo>
                    <a:pt x="117" y="21"/>
                    <a:pt x="102" y="24"/>
                    <a:pt x="89" y="30"/>
                  </a:cubicBezTo>
                  <a:cubicBezTo>
                    <a:pt x="79" y="34"/>
                    <a:pt x="70" y="40"/>
                    <a:pt x="61" y="46"/>
                  </a:cubicBezTo>
                  <a:cubicBezTo>
                    <a:pt x="50" y="55"/>
                    <a:pt x="43" y="67"/>
                    <a:pt x="36" y="79"/>
                  </a:cubicBezTo>
                  <a:cubicBezTo>
                    <a:pt x="28" y="93"/>
                    <a:pt x="25" y="107"/>
                    <a:pt x="23" y="123"/>
                  </a:cubicBezTo>
                  <a:cubicBezTo>
                    <a:pt x="22" y="129"/>
                    <a:pt x="19" y="132"/>
                    <a:pt x="12" y="1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7" name="Freeform 1237"/>
            <p:cNvSpPr>
              <a:spLocks/>
            </p:cNvSpPr>
            <p:nvPr/>
          </p:nvSpPr>
          <p:spPr bwMode="auto">
            <a:xfrm>
              <a:off x="-2500313" y="2606675"/>
              <a:ext cx="190500" cy="182562"/>
            </a:xfrm>
            <a:custGeom>
              <a:avLst/>
              <a:gdLst>
                <a:gd name="T0" fmla="*/ 16 w 140"/>
                <a:gd name="T1" fmla="*/ 0 h 134"/>
                <a:gd name="T2" fmla="*/ 60 w 140"/>
                <a:gd name="T3" fmla="*/ 11 h 134"/>
                <a:gd name="T4" fmla="*/ 99 w 140"/>
                <a:gd name="T5" fmla="*/ 36 h 134"/>
                <a:gd name="T6" fmla="*/ 123 w 140"/>
                <a:gd name="T7" fmla="*/ 67 h 134"/>
                <a:gd name="T8" fmla="*/ 134 w 140"/>
                <a:gd name="T9" fmla="*/ 94 h 134"/>
                <a:gd name="T10" fmla="*/ 138 w 140"/>
                <a:gd name="T11" fmla="*/ 115 h 134"/>
                <a:gd name="T12" fmla="*/ 139 w 140"/>
                <a:gd name="T13" fmla="*/ 127 h 134"/>
                <a:gd name="T14" fmla="*/ 128 w 140"/>
                <a:gd name="T15" fmla="*/ 133 h 134"/>
                <a:gd name="T16" fmla="*/ 119 w 140"/>
                <a:gd name="T17" fmla="*/ 124 h 134"/>
                <a:gd name="T18" fmla="*/ 109 w 140"/>
                <a:gd name="T19" fmla="*/ 89 h 134"/>
                <a:gd name="T20" fmla="*/ 96 w 140"/>
                <a:gd name="T21" fmla="*/ 66 h 134"/>
                <a:gd name="T22" fmla="*/ 65 w 140"/>
                <a:gd name="T23" fmla="*/ 37 h 134"/>
                <a:gd name="T24" fmla="*/ 44 w 140"/>
                <a:gd name="T25" fmla="*/ 29 h 134"/>
                <a:gd name="T26" fmla="*/ 19 w 140"/>
                <a:gd name="T27" fmla="*/ 24 h 134"/>
                <a:gd name="T28" fmla="*/ 6 w 140"/>
                <a:gd name="T29" fmla="*/ 20 h 134"/>
                <a:gd name="T30" fmla="*/ 0 w 140"/>
                <a:gd name="T31" fmla="*/ 11 h 134"/>
                <a:gd name="T32" fmla="*/ 7 w 140"/>
                <a:gd name="T33" fmla="*/ 3 h 134"/>
                <a:gd name="T34" fmla="*/ 15 w 140"/>
                <a:gd name="T35" fmla="*/ 2 h 134"/>
                <a:gd name="T36" fmla="*/ 16 w 140"/>
                <a:gd name="T3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134">
                  <a:moveTo>
                    <a:pt x="16" y="0"/>
                  </a:moveTo>
                  <a:cubicBezTo>
                    <a:pt x="30" y="4"/>
                    <a:pt x="46" y="5"/>
                    <a:pt x="60" y="11"/>
                  </a:cubicBezTo>
                  <a:cubicBezTo>
                    <a:pt x="74" y="16"/>
                    <a:pt x="88" y="24"/>
                    <a:pt x="99" y="36"/>
                  </a:cubicBezTo>
                  <a:cubicBezTo>
                    <a:pt x="108" y="46"/>
                    <a:pt x="116" y="55"/>
                    <a:pt x="123" y="67"/>
                  </a:cubicBezTo>
                  <a:cubicBezTo>
                    <a:pt x="128" y="76"/>
                    <a:pt x="132" y="84"/>
                    <a:pt x="134" y="94"/>
                  </a:cubicBezTo>
                  <a:cubicBezTo>
                    <a:pt x="135" y="101"/>
                    <a:pt x="137" y="108"/>
                    <a:pt x="138" y="115"/>
                  </a:cubicBezTo>
                  <a:cubicBezTo>
                    <a:pt x="139" y="119"/>
                    <a:pt x="140" y="122"/>
                    <a:pt x="139" y="127"/>
                  </a:cubicBezTo>
                  <a:cubicBezTo>
                    <a:pt x="136" y="134"/>
                    <a:pt x="132" y="134"/>
                    <a:pt x="128" y="133"/>
                  </a:cubicBezTo>
                  <a:cubicBezTo>
                    <a:pt x="123" y="133"/>
                    <a:pt x="120" y="129"/>
                    <a:pt x="119" y="124"/>
                  </a:cubicBezTo>
                  <a:cubicBezTo>
                    <a:pt x="116" y="112"/>
                    <a:pt x="113" y="100"/>
                    <a:pt x="109" y="89"/>
                  </a:cubicBezTo>
                  <a:cubicBezTo>
                    <a:pt x="106" y="80"/>
                    <a:pt x="101" y="73"/>
                    <a:pt x="96" y="66"/>
                  </a:cubicBezTo>
                  <a:cubicBezTo>
                    <a:pt x="88" y="54"/>
                    <a:pt x="77" y="45"/>
                    <a:pt x="65" y="37"/>
                  </a:cubicBezTo>
                  <a:cubicBezTo>
                    <a:pt x="59" y="34"/>
                    <a:pt x="51" y="31"/>
                    <a:pt x="44" y="29"/>
                  </a:cubicBezTo>
                  <a:cubicBezTo>
                    <a:pt x="36" y="27"/>
                    <a:pt x="27" y="25"/>
                    <a:pt x="19" y="24"/>
                  </a:cubicBezTo>
                  <a:cubicBezTo>
                    <a:pt x="14" y="23"/>
                    <a:pt x="9" y="23"/>
                    <a:pt x="6" y="20"/>
                  </a:cubicBezTo>
                  <a:cubicBezTo>
                    <a:pt x="3" y="19"/>
                    <a:pt x="0" y="14"/>
                    <a:pt x="0" y="11"/>
                  </a:cubicBezTo>
                  <a:cubicBezTo>
                    <a:pt x="0" y="8"/>
                    <a:pt x="4" y="5"/>
                    <a:pt x="7" y="3"/>
                  </a:cubicBezTo>
                  <a:cubicBezTo>
                    <a:pt x="9" y="1"/>
                    <a:pt x="12" y="2"/>
                    <a:pt x="15" y="2"/>
                  </a:cubicBezTo>
                  <a:cubicBezTo>
                    <a:pt x="15" y="1"/>
                    <a:pt x="16" y="1"/>
                    <a:pt x="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8" name="Freeform 1238"/>
            <p:cNvSpPr>
              <a:spLocks/>
            </p:cNvSpPr>
            <p:nvPr/>
          </p:nvSpPr>
          <p:spPr bwMode="auto">
            <a:xfrm>
              <a:off x="-1911350" y="3094038"/>
              <a:ext cx="188913" cy="179387"/>
            </a:xfrm>
            <a:custGeom>
              <a:avLst/>
              <a:gdLst>
                <a:gd name="T0" fmla="*/ 121 w 139"/>
                <a:gd name="T1" fmla="*/ 131 h 132"/>
                <a:gd name="T2" fmla="*/ 99 w 139"/>
                <a:gd name="T3" fmla="*/ 131 h 132"/>
                <a:gd name="T4" fmla="*/ 77 w 139"/>
                <a:gd name="T5" fmla="*/ 123 h 132"/>
                <a:gd name="T6" fmla="*/ 39 w 139"/>
                <a:gd name="T7" fmla="*/ 98 h 132"/>
                <a:gd name="T8" fmla="*/ 11 w 139"/>
                <a:gd name="T9" fmla="*/ 59 h 132"/>
                <a:gd name="T10" fmla="*/ 0 w 139"/>
                <a:gd name="T11" fmla="*/ 13 h 132"/>
                <a:gd name="T12" fmla="*/ 9 w 139"/>
                <a:gd name="T13" fmla="*/ 1 h 132"/>
                <a:gd name="T14" fmla="*/ 19 w 139"/>
                <a:gd name="T15" fmla="*/ 10 h 132"/>
                <a:gd name="T16" fmla="*/ 31 w 139"/>
                <a:gd name="T17" fmla="*/ 48 h 132"/>
                <a:gd name="T18" fmla="*/ 51 w 139"/>
                <a:gd name="T19" fmla="*/ 79 h 132"/>
                <a:gd name="T20" fmla="*/ 89 w 139"/>
                <a:gd name="T21" fmla="*/ 105 h 132"/>
                <a:gd name="T22" fmla="*/ 110 w 139"/>
                <a:gd name="T23" fmla="*/ 110 h 132"/>
                <a:gd name="T24" fmla="*/ 132 w 139"/>
                <a:gd name="T25" fmla="*/ 114 h 132"/>
                <a:gd name="T26" fmla="*/ 139 w 139"/>
                <a:gd name="T27" fmla="*/ 126 h 132"/>
                <a:gd name="T28" fmla="*/ 131 w 139"/>
                <a:gd name="T29" fmla="*/ 132 h 132"/>
                <a:gd name="T30" fmla="*/ 121 w 139"/>
                <a:gd name="T31" fmla="*/ 132 h 132"/>
                <a:gd name="T32" fmla="*/ 121 w 139"/>
                <a:gd name="T33"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132">
                  <a:moveTo>
                    <a:pt x="121" y="131"/>
                  </a:moveTo>
                  <a:cubicBezTo>
                    <a:pt x="114" y="131"/>
                    <a:pt x="106" y="132"/>
                    <a:pt x="99" y="131"/>
                  </a:cubicBezTo>
                  <a:cubicBezTo>
                    <a:pt x="92" y="130"/>
                    <a:pt x="84" y="126"/>
                    <a:pt x="77" y="123"/>
                  </a:cubicBezTo>
                  <a:cubicBezTo>
                    <a:pt x="63" y="117"/>
                    <a:pt x="50" y="109"/>
                    <a:pt x="39" y="98"/>
                  </a:cubicBezTo>
                  <a:cubicBezTo>
                    <a:pt x="28" y="87"/>
                    <a:pt x="19" y="74"/>
                    <a:pt x="11" y="59"/>
                  </a:cubicBezTo>
                  <a:cubicBezTo>
                    <a:pt x="4" y="44"/>
                    <a:pt x="1" y="29"/>
                    <a:pt x="0" y="13"/>
                  </a:cubicBezTo>
                  <a:cubicBezTo>
                    <a:pt x="0" y="6"/>
                    <a:pt x="3" y="2"/>
                    <a:pt x="9" y="1"/>
                  </a:cubicBezTo>
                  <a:cubicBezTo>
                    <a:pt x="14" y="0"/>
                    <a:pt x="18" y="4"/>
                    <a:pt x="19" y="10"/>
                  </a:cubicBezTo>
                  <a:cubicBezTo>
                    <a:pt x="23" y="23"/>
                    <a:pt x="25" y="36"/>
                    <a:pt x="31" y="48"/>
                  </a:cubicBezTo>
                  <a:cubicBezTo>
                    <a:pt x="36" y="59"/>
                    <a:pt x="44" y="69"/>
                    <a:pt x="51" y="79"/>
                  </a:cubicBezTo>
                  <a:cubicBezTo>
                    <a:pt x="61" y="91"/>
                    <a:pt x="75" y="98"/>
                    <a:pt x="89" y="105"/>
                  </a:cubicBezTo>
                  <a:cubicBezTo>
                    <a:pt x="95" y="108"/>
                    <a:pt x="103" y="108"/>
                    <a:pt x="110" y="110"/>
                  </a:cubicBezTo>
                  <a:cubicBezTo>
                    <a:pt x="117" y="111"/>
                    <a:pt x="124" y="112"/>
                    <a:pt x="132" y="114"/>
                  </a:cubicBezTo>
                  <a:cubicBezTo>
                    <a:pt x="138" y="115"/>
                    <a:pt x="139" y="120"/>
                    <a:pt x="139" y="126"/>
                  </a:cubicBezTo>
                  <a:cubicBezTo>
                    <a:pt x="139" y="131"/>
                    <a:pt x="134" y="131"/>
                    <a:pt x="131" y="132"/>
                  </a:cubicBezTo>
                  <a:cubicBezTo>
                    <a:pt x="128" y="132"/>
                    <a:pt x="125" y="132"/>
                    <a:pt x="121" y="132"/>
                  </a:cubicBezTo>
                  <a:cubicBezTo>
                    <a:pt x="121" y="132"/>
                    <a:pt x="121" y="132"/>
                    <a:pt x="121" y="1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 name="Group 6"/>
          <p:cNvGrpSpPr/>
          <p:nvPr/>
        </p:nvGrpSpPr>
        <p:grpSpPr>
          <a:xfrm>
            <a:off x="1232255" y="2541913"/>
            <a:ext cx="2821976" cy="683426"/>
            <a:chOff x="1166240" y="2716561"/>
            <a:chExt cx="2765635" cy="669821"/>
          </a:xfrm>
        </p:grpSpPr>
        <p:sp>
          <p:nvSpPr>
            <p:cNvPr id="609" name="Rectangle 76"/>
            <p:cNvSpPr txBox="1">
              <a:spLocks/>
            </p:cNvSpPr>
            <p:nvPr/>
          </p:nvSpPr>
          <p:spPr bwMode="gray">
            <a:xfrm>
              <a:off x="1447875" y="2716561"/>
              <a:ext cx="2484000" cy="669821"/>
            </a:xfrm>
            <a:prstGeom prst="rect">
              <a:avLst/>
            </a:prstGeom>
            <a:solidFill>
              <a:schemeClr val="bg2"/>
            </a:solidFill>
            <a:ln w="9525">
              <a:noFill/>
              <a:miter lim="800000"/>
              <a:headEnd/>
              <a:tailEnd/>
            </a:ln>
            <a:effectLst/>
            <a:extLst/>
          </p:spPr>
          <p:txBody>
            <a:bodyPr vert="horz" wrap="square" lIns="828000" tIns="72009" rIns="72009" bIns="72009"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buClr>
                  <a:srgbClr val="002960"/>
                </a:buClr>
              </a:pPr>
              <a:r>
                <a:rPr lang="en-GB" dirty="0">
                  <a:solidFill>
                    <a:schemeClr val="tx2"/>
                  </a:solidFill>
                  <a:latin typeface="+mj-lt"/>
                </a:rPr>
                <a:t>Cloud technology</a:t>
              </a:r>
            </a:p>
          </p:txBody>
        </p:sp>
        <p:sp>
          <p:nvSpPr>
            <p:cNvPr id="610" name="Rectangle 76"/>
            <p:cNvSpPr txBox="1">
              <a:spLocks/>
            </p:cNvSpPr>
            <p:nvPr/>
          </p:nvSpPr>
          <p:spPr bwMode="gray">
            <a:xfrm>
              <a:off x="1166240" y="2716561"/>
              <a:ext cx="281635" cy="669821"/>
            </a:xfrm>
            <a:prstGeom prst="rect">
              <a:avLst/>
            </a:prstGeom>
            <a:solidFill>
              <a:schemeClr val="accent2"/>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a:solidFill>
                    <a:srgbClr val="FFFFFF"/>
                  </a:solidFill>
                  <a:latin typeface="+mj-lt"/>
                </a:rPr>
                <a:t>2</a:t>
              </a:r>
            </a:p>
          </p:txBody>
        </p:sp>
        <p:sp>
          <p:nvSpPr>
            <p:cNvPr id="612" name="Freeform 1183"/>
            <p:cNvSpPr>
              <a:spLocks noEditPoints="1"/>
            </p:cNvSpPr>
            <p:nvPr/>
          </p:nvSpPr>
          <p:spPr bwMode="auto">
            <a:xfrm>
              <a:off x="1507568" y="2835912"/>
              <a:ext cx="697998" cy="431122"/>
            </a:xfrm>
            <a:custGeom>
              <a:avLst/>
              <a:gdLst>
                <a:gd name="T0" fmla="*/ 1314 w 1322"/>
                <a:gd name="T1" fmla="*/ 443 h 802"/>
                <a:gd name="T2" fmla="*/ 1210 w 1322"/>
                <a:gd name="T3" fmla="*/ 551 h 802"/>
                <a:gd name="T4" fmla="*/ 843 w 1322"/>
                <a:gd name="T5" fmla="*/ 560 h 802"/>
                <a:gd name="T6" fmla="*/ 844 w 1322"/>
                <a:gd name="T7" fmla="*/ 637 h 802"/>
                <a:gd name="T8" fmla="*/ 855 w 1322"/>
                <a:gd name="T9" fmla="*/ 688 h 802"/>
                <a:gd name="T10" fmla="*/ 639 w 1322"/>
                <a:gd name="T11" fmla="*/ 638 h 802"/>
                <a:gd name="T12" fmla="*/ 695 w 1322"/>
                <a:gd name="T13" fmla="*/ 488 h 802"/>
                <a:gd name="T14" fmla="*/ 728 w 1322"/>
                <a:gd name="T15" fmla="*/ 455 h 802"/>
                <a:gd name="T16" fmla="*/ 620 w 1322"/>
                <a:gd name="T17" fmla="*/ 330 h 802"/>
                <a:gd name="T18" fmla="*/ 503 w 1322"/>
                <a:gd name="T19" fmla="*/ 480 h 802"/>
                <a:gd name="T20" fmla="*/ 558 w 1322"/>
                <a:gd name="T21" fmla="*/ 494 h 802"/>
                <a:gd name="T22" fmla="*/ 180 w 1322"/>
                <a:gd name="T23" fmla="*/ 560 h 802"/>
                <a:gd name="T24" fmla="*/ 74 w 1322"/>
                <a:gd name="T25" fmla="*/ 524 h 802"/>
                <a:gd name="T26" fmla="*/ 0 w 1322"/>
                <a:gd name="T27" fmla="*/ 408 h 802"/>
                <a:gd name="T28" fmla="*/ 17 w 1322"/>
                <a:gd name="T29" fmla="*/ 307 h 802"/>
                <a:gd name="T30" fmla="*/ 101 w 1322"/>
                <a:gd name="T31" fmla="*/ 217 h 802"/>
                <a:gd name="T32" fmla="*/ 204 w 1322"/>
                <a:gd name="T33" fmla="*/ 199 h 802"/>
                <a:gd name="T34" fmla="*/ 238 w 1322"/>
                <a:gd name="T35" fmla="*/ 123 h 802"/>
                <a:gd name="T36" fmla="*/ 352 w 1322"/>
                <a:gd name="T37" fmla="*/ 16 h 802"/>
                <a:gd name="T38" fmla="*/ 411 w 1322"/>
                <a:gd name="T39" fmla="*/ 0 h 802"/>
                <a:gd name="T40" fmla="*/ 499 w 1322"/>
                <a:gd name="T41" fmla="*/ 13 h 802"/>
                <a:gd name="T42" fmla="*/ 616 w 1322"/>
                <a:gd name="T43" fmla="*/ 116 h 802"/>
                <a:gd name="T44" fmla="*/ 704 w 1322"/>
                <a:gd name="T45" fmla="*/ 104 h 802"/>
                <a:gd name="T46" fmla="*/ 793 w 1322"/>
                <a:gd name="T47" fmla="*/ 109 h 802"/>
                <a:gd name="T48" fmla="*/ 898 w 1322"/>
                <a:gd name="T49" fmla="*/ 52 h 802"/>
                <a:gd name="T50" fmla="*/ 1061 w 1322"/>
                <a:gd name="T51" fmla="*/ 99 h 802"/>
                <a:gd name="T52" fmla="*/ 1136 w 1322"/>
                <a:gd name="T53" fmla="*/ 229 h 802"/>
                <a:gd name="T54" fmla="*/ 1242 w 1322"/>
                <a:gd name="T55" fmla="*/ 252 h 802"/>
                <a:gd name="T56" fmla="*/ 1321 w 1322"/>
                <a:gd name="T57" fmla="*/ 377 h 802"/>
                <a:gd name="T58" fmla="*/ 1036 w 1322"/>
                <a:gd name="T59" fmla="*/ 534 h 802"/>
                <a:gd name="T60" fmla="*/ 1222 w 1322"/>
                <a:gd name="T61" fmla="*/ 517 h 802"/>
                <a:gd name="T62" fmla="*/ 1294 w 1322"/>
                <a:gd name="T63" fmla="*/ 405 h 802"/>
                <a:gd name="T64" fmla="*/ 1265 w 1322"/>
                <a:gd name="T65" fmla="*/ 307 h 802"/>
                <a:gd name="T66" fmla="*/ 1177 w 1322"/>
                <a:gd name="T67" fmla="*/ 257 h 802"/>
                <a:gd name="T68" fmla="*/ 1097 w 1322"/>
                <a:gd name="T69" fmla="*/ 216 h 802"/>
                <a:gd name="T70" fmla="*/ 1025 w 1322"/>
                <a:gd name="T71" fmla="*/ 103 h 802"/>
                <a:gd name="T72" fmla="*/ 929 w 1322"/>
                <a:gd name="T73" fmla="*/ 75 h 802"/>
                <a:gd name="T74" fmla="*/ 834 w 1322"/>
                <a:gd name="T75" fmla="*/ 107 h 802"/>
                <a:gd name="T76" fmla="*/ 869 w 1322"/>
                <a:gd name="T77" fmla="*/ 179 h 802"/>
                <a:gd name="T78" fmla="*/ 918 w 1322"/>
                <a:gd name="T79" fmla="*/ 268 h 802"/>
                <a:gd name="T80" fmla="*/ 1054 w 1322"/>
                <a:gd name="T81" fmla="*/ 319 h 802"/>
                <a:gd name="T82" fmla="*/ 1087 w 1322"/>
                <a:gd name="T83" fmla="*/ 441 h 802"/>
                <a:gd name="T84" fmla="*/ 1029 w 1322"/>
                <a:gd name="T85" fmla="*/ 53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2" h="802">
                  <a:moveTo>
                    <a:pt x="1322" y="379"/>
                  </a:moveTo>
                  <a:cubicBezTo>
                    <a:pt x="1322" y="390"/>
                    <a:pt x="1322" y="402"/>
                    <a:pt x="1322" y="413"/>
                  </a:cubicBezTo>
                  <a:cubicBezTo>
                    <a:pt x="1319" y="423"/>
                    <a:pt x="1315" y="433"/>
                    <a:pt x="1314" y="443"/>
                  </a:cubicBezTo>
                  <a:cubicBezTo>
                    <a:pt x="1312" y="457"/>
                    <a:pt x="1305" y="468"/>
                    <a:pt x="1298" y="479"/>
                  </a:cubicBezTo>
                  <a:cubicBezTo>
                    <a:pt x="1285" y="500"/>
                    <a:pt x="1269" y="518"/>
                    <a:pt x="1248" y="532"/>
                  </a:cubicBezTo>
                  <a:cubicBezTo>
                    <a:pt x="1236" y="539"/>
                    <a:pt x="1224" y="547"/>
                    <a:pt x="1210" y="551"/>
                  </a:cubicBezTo>
                  <a:cubicBezTo>
                    <a:pt x="1196" y="553"/>
                    <a:pt x="1183" y="557"/>
                    <a:pt x="1170" y="560"/>
                  </a:cubicBezTo>
                  <a:cubicBezTo>
                    <a:pt x="1164" y="561"/>
                    <a:pt x="1156" y="560"/>
                    <a:pt x="1149" y="560"/>
                  </a:cubicBezTo>
                  <a:cubicBezTo>
                    <a:pt x="1047" y="560"/>
                    <a:pt x="945" y="560"/>
                    <a:pt x="843" y="560"/>
                  </a:cubicBezTo>
                  <a:cubicBezTo>
                    <a:pt x="836" y="560"/>
                    <a:pt x="834" y="562"/>
                    <a:pt x="834" y="569"/>
                  </a:cubicBezTo>
                  <a:cubicBezTo>
                    <a:pt x="834" y="589"/>
                    <a:pt x="834" y="608"/>
                    <a:pt x="834" y="628"/>
                  </a:cubicBezTo>
                  <a:cubicBezTo>
                    <a:pt x="834" y="635"/>
                    <a:pt x="837" y="637"/>
                    <a:pt x="844" y="637"/>
                  </a:cubicBezTo>
                  <a:cubicBezTo>
                    <a:pt x="859" y="636"/>
                    <a:pt x="874" y="635"/>
                    <a:pt x="889" y="635"/>
                  </a:cubicBezTo>
                  <a:cubicBezTo>
                    <a:pt x="893" y="635"/>
                    <a:pt x="894" y="637"/>
                    <a:pt x="891" y="641"/>
                  </a:cubicBezTo>
                  <a:cubicBezTo>
                    <a:pt x="879" y="657"/>
                    <a:pt x="867" y="672"/>
                    <a:pt x="855" y="688"/>
                  </a:cubicBezTo>
                  <a:cubicBezTo>
                    <a:pt x="840" y="707"/>
                    <a:pt x="826" y="726"/>
                    <a:pt x="811" y="745"/>
                  </a:cubicBezTo>
                  <a:cubicBezTo>
                    <a:pt x="797" y="764"/>
                    <a:pt x="781" y="783"/>
                    <a:pt x="766" y="802"/>
                  </a:cubicBezTo>
                  <a:cubicBezTo>
                    <a:pt x="723" y="747"/>
                    <a:pt x="681" y="693"/>
                    <a:pt x="639" y="638"/>
                  </a:cubicBezTo>
                  <a:cubicBezTo>
                    <a:pt x="639" y="638"/>
                    <a:pt x="640" y="637"/>
                    <a:pt x="640" y="636"/>
                  </a:cubicBezTo>
                  <a:cubicBezTo>
                    <a:pt x="658" y="636"/>
                    <a:pt x="676" y="636"/>
                    <a:pt x="695" y="636"/>
                  </a:cubicBezTo>
                  <a:cubicBezTo>
                    <a:pt x="695" y="587"/>
                    <a:pt x="695" y="538"/>
                    <a:pt x="695" y="488"/>
                  </a:cubicBezTo>
                  <a:cubicBezTo>
                    <a:pt x="714" y="488"/>
                    <a:pt x="733" y="488"/>
                    <a:pt x="753" y="488"/>
                  </a:cubicBezTo>
                  <a:cubicBezTo>
                    <a:pt x="752" y="485"/>
                    <a:pt x="751" y="484"/>
                    <a:pt x="751" y="483"/>
                  </a:cubicBezTo>
                  <a:cubicBezTo>
                    <a:pt x="743" y="473"/>
                    <a:pt x="735" y="464"/>
                    <a:pt x="728" y="455"/>
                  </a:cubicBezTo>
                  <a:cubicBezTo>
                    <a:pt x="710" y="431"/>
                    <a:pt x="692" y="407"/>
                    <a:pt x="673" y="383"/>
                  </a:cubicBezTo>
                  <a:cubicBezTo>
                    <a:pt x="659" y="365"/>
                    <a:pt x="646" y="348"/>
                    <a:pt x="632" y="330"/>
                  </a:cubicBezTo>
                  <a:cubicBezTo>
                    <a:pt x="627" y="324"/>
                    <a:pt x="625" y="324"/>
                    <a:pt x="620" y="330"/>
                  </a:cubicBezTo>
                  <a:cubicBezTo>
                    <a:pt x="612" y="341"/>
                    <a:pt x="604" y="352"/>
                    <a:pt x="595" y="364"/>
                  </a:cubicBezTo>
                  <a:cubicBezTo>
                    <a:pt x="585" y="376"/>
                    <a:pt x="575" y="388"/>
                    <a:pt x="565" y="400"/>
                  </a:cubicBezTo>
                  <a:cubicBezTo>
                    <a:pt x="544" y="427"/>
                    <a:pt x="524" y="453"/>
                    <a:pt x="503" y="480"/>
                  </a:cubicBezTo>
                  <a:cubicBezTo>
                    <a:pt x="502" y="481"/>
                    <a:pt x="502" y="483"/>
                    <a:pt x="501" y="485"/>
                  </a:cubicBezTo>
                  <a:cubicBezTo>
                    <a:pt x="518" y="485"/>
                    <a:pt x="534" y="486"/>
                    <a:pt x="550" y="485"/>
                  </a:cubicBezTo>
                  <a:cubicBezTo>
                    <a:pt x="556" y="485"/>
                    <a:pt x="558" y="488"/>
                    <a:pt x="558" y="494"/>
                  </a:cubicBezTo>
                  <a:cubicBezTo>
                    <a:pt x="558" y="513"/>
                    <a:pt x="558" y="531"/>
                    <a:pt x="558" y="550"/>
                  </a:cubicBezTo>
                  <a:cubicBezTo>
                    <a:pt x="558" y="560"/>
                    <a:pt x="558" y="560"/>
                    <a:pt x="548" y="560"/>
                  </a:cubicBezTo>
                  <a:cubicBezTo>
                    <a:pt x="425" y="560"/>
                    <a:pt x="303" y="560"/>
                    <a:pt x="180" y="560"/>
                  </a:cubicBezTo>
                  <a:cubicBezTo>
                    <a:pt x="170" y="560"/>
                    <a:pt x="161" y="560"/>
                    <a:pt x="151" y="558"/>
                  </a:cubicBezTo>
                  <a:cubicBezTo>
                    <a:pt x="134" y="555"/>
                    <a:pt x="119" y="549"/>
                    <a:pt x="105" y="542"/>
                  </a:cubicBezTo>
                  <a:cubicBezTo>
                    <a:pt x="94" y="537"/>
                    <a:pt x="83" y="531"/>
                    <a:pt x="74" y="524"/>
                  </a:cubicBezTo>
                  <a:cubicBezTo>
                    <a:pt x="62" y="515"/>
                    <a:pt x="51" y="504"/>
                    <a:pt x="41" y="492"/>
                  </a:cubicBezTo>
                  <a:cubicBezTo>
                    <a:pt x="28" y="478"/>
                    <a:pt x="19" y="461"/>
                    <a:pt x="12" y="443"/>
                  </a:cubicBezTo>
                  <a:cubicBezTo>
                    <a:pt x="8" y="431"/>
                    <a:pt x="4" y="419"/>
                    <a:pt x="0" y="408"/>
                  </a:cubicBezTo>
                  <a:cubicBezTo>
                    <a:pt x="0" y="390"/>
                    <a:pt x="0" y="372"/>
                    <a:pt x="0" y="354"/>
                  </a:cubicBezTo>
                  <a:cubicBezTo>
                    <a:pt x="1" y="351"/>
                    <a:pt x="1" y="347"/>
                    <a:pt x="2" y="344"/>
                  </a:cubicBezTo>
                  <a:cubicBezTo>
                    <a:pt x="7" y="331"/>
                    <a:pt x="11" y="319"/>
                    <a:pt x="17" y="307"/>
                  </a:cubicBezTo>
                  <a:cubicBezTo>
                    <a:pt x="23" y="293"/>
                    <a:pt x="32" y="280"/>
                    <a:pt x="40" y="268"/>
                  </a:cubicBezTo>
                  <a:cubicBezTo>
                    <a:pt x="48" y="255"/>
                    <a:pt x="59" y="245"/>
                    <a:pt x="71" y="236"/>
                  </a:cubicBezTo>
                  <a:cubicBezTo>
                    <a:pt x="81" y="229"/>
                    <a:pt x="91" y="224"/>
                    <a:pt x="101" y="217"/>
                  </a:cubicBezTo>
                  <a:cubicBezTo>
                    <a:pt x="114" y="209"/>
                    <a:pt x="129" y="205"/>
                    <a:pt x="144" y="202"/>
                  </a:cubicBezTo>
                  <a:cubicBezTo>
                    <a:pt x="159" y="199"/>
                    <a:pt x="176" y="200"/>
                    <a:pt x="192" y="199"/>
                  </a:cubicBezTo>
                  <a:cubicBezTo>
                    <a:pt x="196" y="198"/>
                    <a:pt x="200" y="199"/>
                    <a:pt x="204" y="199"/>
                  </a:cubicBezTo>
                  <a:cubicBezTo>
                    <a:pt x="213" y="198"/>
                    <a:pt x="218" y="193"/>
                    <a:pt x="219" y="185"/>
                  </a:cubicBezTo>
                  <a:cubicBezTo>
                    <a:pt x="220" y="177"/>
                    <a:pt x="221" y="169"/>
                    <a:pt x="223" y="162"/>
                  </a:cubicBezTo>
                  <a:cubicBezTo>
                    <a:pt x="228" y="148"/>
                    <a:pt x="233" y="135"/>
                    <a:pt x="238" y="123"/>
                  </a:cubicBezTo>
                  <a:cubicBezTo>
                    <a:pt x="242" y="113"/>
                    <a:pt x="246" y="103"/>
                    <a:pt x="252" y="95"/>
                  </a:cubicBezTo>
                  <a:cubicBezTo>
                    <a:pt x="269" y="70"/>
                    <a:pt x="290" y="49"/>
                    <a:pt x="316" y="33"/>
                  </a:cubicBezTo>
                  <a:cubicBezTo>
                    <a:pt x="327" y="26"/>
                    <a:pt x="339" y="21"/>
                    <a:pt x="352" y="16"/>
                  </a:cubicBezTo>
                  <a:cubicBezTo>
                    <a:pt x="361" y="12"/>
                    <a:pt x="372" y="9"/>
                    <a:pt x="382" y="6"/>
                  </a:cubicBezTo>
                  <a:cubicBezTo>
                    <a:pt x="391" y="3"/>
                    <a:pt x="401" y="2"/>
                    <a:pt x="410" y="1"/>
                  </a:cubicBezTo>
                  <a:cubicBezTo>
                    <a:pt x="411" y="1"/>
                    <a:pt x="411" y="0"/>
                    <a:pt x="411" y="0"/>
                  </a:cubicBezTo>
                  <a:cubicBezTo>
                    <a:pt x="424" y="0"/>
                    <a:pt x="437" y="0"/>
                    <a:pt x="450" y="0"/>
                  </a:cubicBezTo>
                  <a:cubicBezTo>
                    <a:pt x="457" y="2"/>
                    <a:pt x="464" y="4"/>
                    <a:pt x="471" y="6"/>
                  </a:cubicBezTo>
                  <a:cubicBezTo>
                    <a:pt x="481" y="8"/>
                    <a:pt x="490" y="9"/>
                    <a:pt x="499" y="13"/>
                  </a:cubicBezTo>
                  <a:cubicBezTo>
                    <a:pt x="512" y="19"/>
                    <a:pt x="525" y="25"/>
                    <a:pt x="538" y="33"/>
                  </a:cubicBezTo>
                  <a:cubicBezTo>
                    <a:pt x="552" y="42"/>
                    <a:pt x="566" y="51"/>
                    <a:pt x="577" y="64"/>
                  </a:cubicBezTo>
                  <a:cubicBezTo>
                    <a:pt x="592" y="79"/>
                    <a:pt x="604" y="98"/>
                    <a:pt x="616" y="116"/>
                  </a:cubicBezTo>
                  <a:cubicBezTo>
                    <a:pt x="621" y="124"/>
                    <a:pt x="627" y="127"/>
                    <a:pt x="636" y="124"/>
                  </a:cubicBezTo>
                  <a:cubicBezTo>
                    <a:pt x="646" y="121"/>
                    <a:pt x="657" y="118"/>
                    <a:pt x="666" y="113"/>
                  </a:cubicBezTo>
                  <a:cubicBezTo>
                    <a:pt x="678" y="107"/>
                    <a:pt x="691" y="104"/>
                    <a:pt x="704" y="104"/>
                  </a:cubicBezTo>
                  <a:cubicBezTo>
                    <a:pt x="723" y="104"/>
                    <a:pt x="742" y="105"/>
                    <a:pt x="761" y="107"/>
                  </a:cubicBezTo>
                  <a:cubicBezTo>
                    <a:pt x="767" y="107"/>
                    <a:pt x="775" y="108"/>
                    <a:pt x="780" y="112"/>
                  </a:cubicBezTo>
                  <a:cubicBezTo>
                    <a:pt x="786" y="116"/>
                    <a:pt x="789" y="112"/>
                    <a:pt x="793" y="109"/>
                  </a:cubicBezTo>
                  <a:cubicBezTo>
                    <a:pt x="804" y="99"/>
                    <a:pt x="815" y="88"/>
                    <a:pt x="827" y="80"/>
                  </a:cubicBezTo>
                  <a:cubicBezTo>
                    <a:pt x="836" y="73"/>
                    <a:pt x="848" y="69"/>
                    <a:pt x="859" y="65"/>
                  </a:cubicBezTo>
                  <a:cubicBezTo>
                    <a:pt x="872" y="60"/>
                    <a:pt x="885" y="54"/>
                    <a:pt x="898" y="52"/>
                  </a:cubicBezTo>
                  <a:cubicBezTo>
                    <a:pt x="924" y="49"/>
                    <a:pt x="950" y="48"/>
                    <a:pt x="976" y="54"/>
                  </a:cubicBezTo>
                  <a:cubicBezTo>
                    <a:pt x="994" y="58"/>
                    <a:pt x="1010" y="65"/>
                    <a:pt x="1025" y="73"/>
                  </a:cubicBezTo>
                  <a:cubicBezTo>
                    <a:pt x="1038" y="80"/>
                    <a:pt x="1049" y="90"/>
                    <a:pt x="1061" y="99"/>
                  </a:cubicBezTo>
                  <a:cubicBezTo>
                    <a:pt x="1081" y="116"/>
                    <a:pt x="1095" y="137"/>
                    <a:pt x="1107" y="161"/>
                  </a:cubicBezTo>
                  <a:cubicBezTo>
                    <a:pt x="1117" y="180"/>
                    <a:pt x="1120" y="200"/>
                    <a:pt x="1125" y="220"/>
                  </a:cubicBezTo>
                  <a:cubicBezTo>
                    <a:pt x="1126" y="227"/>
                    <a:pt x="1129" y="229"/>
                    <a:pt x="1136" y="229"/>
                  </a:cubicBezTo>
                  <a:cubicBezTo>
                    <a:pt x="1151" y="229"/>
                    <a:pt x="1166" y="229"/>
                    <a:pt x="1180" y="231"/>
                  </a:cubicBezTo>
                  <a:cubicBezTo>
                    <a:pt x="1193" y="232"/>
                    <a:pt x="1206" y="236"/>
                    <a:pt x="1219" y="241"/>
                  </a:cubicBezTo>
                  <a:cubicBezTo>
                    <a:pt x="1227" y="243"/>
                    <a:pt x="1235" y="247"/>
                    <a:pt x="1242" y="252"/>
                  </a:cubicBezTo>
                  <a:cubicBezTo>
                    <a:pt x="1254" y="261"/>
                    <a:pt x="1266" y="269"/>
                    <a:pt x="1276" y="281"/>
                  </a:cubicBezTo>
                  <a:cubicBezTo>
                    <a:pt x="1290" y="296"/>
                    <a:pt x="1301" y="312"/>
                    <a:pt x="1309" y="331"/>
                  </a:cubicBezTo>
                  <a:cubicBezTo>
                    <a:pt x="1315" y="345"/>
                    <a:pt x="1321" y="361"/>
                    <a:pt x="1321" y="377"/>
                  </a:cubicBezTo>
                  <a:cubicBezTo>
                    <a:pt x="1321" y="378"/>
                    <a:pt x="1322" y="378"/>
                    <a:pt x="1322" y="379"/>
                  </a:cubicBezTo>
                  <a:close/>
                  <a:moveTo>
                    <a:pt x="1029" y="534"/>
                  </a:moveTo>
                  <a:cubicBezTo>
                    <a:pt x="1032" y="534"/>
                    <a:pt x="1034" y="534"/>
                    <a:pt x="1036" y="534"/>
                  </a:cubicBezTo>
                  <a:cubicBezTo>
                    <a:pt x="1067" y="534"/>
                    <a:pt x="1097" y="534"/>
                    <a:pt x="1128" y="534"/>
                  </a:cubicBezTo>
                  <a:cubicBezTo>
                    <a:pt x="1141" y="534"/>
                    <a:pt x="1154" y="535"/>
                    <a:pt x="1167" y="534"/>
                  </a:cubicBezTo>
                  <a:cubicBezTo>
                    <a:pt x="1186" y="532"/>
                    <a:pt x="1205" y="527"/>
                    <a:pt x="1222" y="517"/>
                  </a:cubicBezTo>
                  <a:cubicBezTo>
                    <a:pt x="1232" y="511"/>
                    <a:pt x="1243" y="505"/>
                    <a:pt x="1251" y="497"/>
                  </a:cubicBezTo>
                  <a:cubicBezTo>
                    <a:pt x="1260" y="489"/>
                    <a:pt x="1266" y="479"/>
                    <a:pt x="1273" y="470"/>
                  </a:cubicBezTo>
                  <a:cubicBezTo>
                    <a:pt x="1286" y="450"/>
                    <a:pt x="1294" y="429"/>
                    <a:pt x="1294" y="405"/>
                  </a:cubicBezTo>
                  <a:cubicBezTo>
                    <a:pt x="1294" y="395"/>
                    <a:pt x="1294" y="386"/>
                    <a:pt x="1293" y="377"/>
                  </a:cubicBezTo>
                  <a:cubicBezTo>
                    <a:pt x="1292" y="367"/>
                    <a:pt x="1290" y="358"/>
                    <a:pt x="1288" y="348"/>
                  </a:cubicBezTo>
                  <a:cubicBezTo>
                    <a:pt x="1283" y="333"/>
                    <a:pt x="1274" y="319"/>
                    <a:pt x="1265" y="307"/>
                  </a:cubicBezTo>
                  <a:cubicBezTo>
                    <a:pt x="1256" y="295"/>
                    <a:pt x="1245" y="285"/>
                    <a:pt x="1232" y="278"/>
                  </a:cubicBezTo>
                  <a:cubicBezTo>
                    <a:pt x="1224" y="273"/>
                    <a:pt x="1216" y="269"/>
                    <a:pt x="1207" y="266"/>
                  </a:cubicBezTo>
                  <a:cubicBezTo>
                    <a:pt x="1197" y="262"/>
                    <a:pt x="1187" y="258"/>
                    <a:pt x="1177" y="257"/>
                  </a:cubicBezTo>
                  <a:cubicBezTo>
                    <a:pt x="1160" y="255"/>
                    <a:pt x="1143" y="255"/>
                    <a:pt x="1127" y="255"/>
                  </a:cubicBezTo>
                  <a:cubicBezTo>
                    <a:pt x="1118" y="255"/>
                    <a:pt x="1101" y="244"/>
                    <a:pt x="1100" y="235"/>
                  </a:cubicBezTo>
                  <a:cubicBezTo>
                    <a:pt x="1100" y="228"/>
                    <a:pt x="1099" y="222"/>
                    <a:pt x="1097" y="216"/>
                  </a:cubicBezTo>
                  <a:cubicBezTo>
                    <a:pt x="1095" y="205"/>
                    <a:pt x="1091" y="194"/>
                    <a:pt x="1088" y="183"/>
                  </a:cubicBezTo>
                  <a:cubicBezTo>
                    <a:pt x="1083" y="168"/>
                    <a:pt x="1075" y="156"/>
                    <a:pt x="1067" y="143"/>
                  </a:cubicBezTo>
                  <a:cubicBezTo>
                    <a:pt x="1055" y="127"/>
                    <a:pt x="1041" y="114"/>
                    <a:pt x="1025" y="103"/>
                  </a:cubicBezTo>
                  <a:cubicBezTo>
                    <a:pt x="1014" y="96"/>
                    <a:pt x="1002" y="90"/>
                    <a:pt x="990" y="85"/>
                  </a:cubicBezTo>
                  <a:cubicBezTo>
                    <a:pt x="979" y="81"/>
                    <a:pt x="967" y="79"/>
                    <a:pt x="955" y="77"/>
                  </a:cubicBezTo>
                  <a:cubicBezTo>
                    <a:pt x="946" y="76"/>
                    <a:pt x="938" y="75"/>
                    <a:pt x="929" y="75"/>
                  </a:cubicBezTo>
                  <a:cubicBezTo>
                    <a:pt x="921" y="75"/>
                    <a:pt x="913" y="76"/>
                    <a:pt x="905" y="78"/>
                  </a:cubicBezTo>
                  <a:cubicBezTo>
                    <a:pt x="896" y="79"/>
                    <a:pt x="887" y="81"/>
                    <a:pt x="878" y="84"/>
                  </a:cubicBezTo>
                  <a:cubicBezTo>
                    <a:pt x="862" y="88"/>
                    <a:pt x="848" y="98"/>
                    <a:pt x="834" y="107"/>
                  </a:cubicBezTo>
                  <a:cubicBezTo>
                    <a:pt x="826" y="112"/>
                    <a:pt x="819" y="119"/>
                    <a:pt x="811" y="126"/>
                  </a:cubicBezTo>
                  <a:cubicBezTo>
                    <a:pt x="819" y="131"/>
                    <a:pt x="826" y="135"/>
                    <a:pt x="832" y="140"/>
                  </a:cubicBezTo>
                  <a:cubicBezTo>
                    <a:pt x="845" y="152"/>
                    <a:pt x="857" y="166"/>
                    <a:pt x="869" y="179"/>
                  </a:cubicBezTo>
                  <a:cubicBezTo>
                    <a:pt x="881" y="191"/>
                    <a:pt x="886" y="206"/>
                    <a:pt x="893" y="221"/>
                  </a:cubicBezTo>
                  <a:cubicBezTo>
                    <a:pt x="897" y="231"/>
                    <a:pt x="898" y="241"/>
                    <a:pt x="900" y="252"/>
                  </a:cubicBezTo>
                  <a:cubicBezTo>
                    <a:pt x="902" y="263"/>
                    <a:pt x="907" y="268"/>
                    <a:pt x="918" y="268"/>
                  </a:cubicBezTo>
                  <a:cubicBezTo>
                    <a:pt x="921" y="268"/>
                    <a:pt x="924" y="268"/>
                    <a:pt x="926" y="268"/>
                  </a:cubicBezTo>
                  <a:cubicBezTo>
                    <a:pt x="950" y="267"/>
                    <a:pt x="974" y="268"/>
                    <a:pt x="997" y="278"/>
                  </a:cubicBezTo>
                  <a:cubicBezTo>
                    <a:pt x="1019" y="287"/>
                    <a:pt x="1039" y="300"/>
                    <a:pt x="1054" y="319"/>
                  </a:cubicBezTo>
                  <a:cubicBezTo>
                    <a:pt x="1065" y="332"/>
                    <a:pt x="1074" y="345"/>
                    <a:pt x="1079" y="362"/>
                  </a:cubicBezTo>
                  <a:cubicBezTo>
                    <a:pt x="1082" y="372"/>
                    <a:pt x="1088" y="383"/>
                    <a:pt x="1089" y="394"/>
                  </a:cubicBezTo>
                  <a:cubicBezTo>
                    <a:pt x="1089" y="409"/>
                    <a:pt x="1090" y="425"/>
                    <a:pt x="1087" y="441"/>
                  </a:cubicBezTo>
                  <a:cubicBezTo>
                    <a:pt x="1084" y="457"/>
                    <a:pt x="1078" y="472"/>
                    <a:pt x="1071" y="486"/>
                  </a:cubicBezTo>
                  <a:cubicBezTo>
                    <a:pt x="1063" y="501"/>
                    <a:pt x="1052" y="514"/>
                    <a:pt x="1038" y="525"/>
                  </a:cubicBezTo>
                  <a:cubicBezTo>
                    <a:pt x="1035" y="527"/>
                    <a:pt x="1032" y="530"/>
                    <a:pt x="1029" y="5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5"/>
          <p:cNvGrpSpPr/>
          <p:nvPr/>
        </p:nvGrpSpPr>
        <p:grpSpPr>
          <a:xfrm>
            <a:off x="1232255" y="1785047"/>
            <a:ext cx="2821976" cy="683426"/>
            <a:chOff x="1166240" y="1974762"/>
            <a:chExt cx="2765635" cy="669821"/>
          </a:xfrm>
        </p:grpSpPr>
        <p:sp>
          <p:nvSpPr>
            <p:cNvPr id="614" name="Rectangle 76"/>
            <p:cNvSpPr txBox="1">
              <a:spLocks/>
            </p:cNvSpPr>
            <p:nvPr/>
          </p:nvSpPr>
          <p:spPr bwMode="gray">
            <a:xfrm>
              <a:off x="1447875" y="1974762"/>
              <a:ext cx="2484000" cy="669821"/>
            </a:xfrm>
            <a:prstGeom prst="rect">
              <a:avLst/>
            </a:prstGeom>
            <a:solidFill>
              <a:schemeClr val="bg2"/>
            </a:solidFill>
            <a:ln w="9525">
              <a:noFill/>
              <a:miter lim="800000"/>
              <a:headEnd/>
              <a:tailEnd/>
            </a:ln>
            <a:effectLst/>
            <a:extLst/>
          </p:spPr>
          <p:txBody>
            <a:bodyPr vert="horz" wrap="square" lIns="828000" tIns="72009" rIns="72009" bIns="72009"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buClr>
                  <a:srgbClr val="002960"/>
                </a:buClr>
              </a:pPr>
              <a:r>
                <a:rPr lang="en-GB" dirty="0" smtClean="0">
                  <a:solidFill>
                    <a:schemeClr val="tx2"/>
                  </a:solidFill>
                  <a:latin typeface="+mj-lt"/>
                </a:rPr>
                <a:t>Mobile internet</a:t>
              </a:r>
              <a:endParaRPr lang="en-GB" dirty="0">
                <a:solidFill>
                  <a:schemeClr val="tx2"/>
                </a:solidFill>
                <a:latin typeface="+mj-lt"/>
              </a:endParaRPr>
            </a:p>
          </p:txBody>
        </p:sp>
        <p:sp>
          <p:nvSpPr>
            <p:cNvPr id="615" name="Rectangle 76"/>
            <p:cNvSpPr txBox="1">
              <a:spLocks/>
            </p:cNvSpPr>
            <p:nvPr/>
          </p:nvSpPr>
          <p:spPr bwMode="gray">
            <a:xfrm>
              <a:off x="1166240" y="1974762"/>
              <a:ext cx="281635" cy="669821"/>
            </a:xfrm>
            <a:prstGeom prst="rect">
              <a:avLst/>
            </a:prstGeom>
            <a:solidFill>
              <a:schemeClr val="accent2"/>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1</a:t>
              </a:r>
              <a:endParaRPr lang="en-GB" b="1" dirty="0">
                <a:solidFill>
                  <a:srgbClr val="FFFFFF"/>
                </a:solidFill>
                <a:latin typeface="+mj-lt"/>
              </a:endParaRPr>
            </a:p>
          </p:txBody>
        </p:sp>
        <p:grpSp>
          <p:nvGrpSpPr>
            <p:cNvPr id="616" name="Group 615"/>
            <p:cNvGrpSpPr/>
            <p:nvPr/>
          </p:nvGrpSpPr>
          <p:grpSpPr>
            <a:xfrm>
              <a:off x="1696526" y="2060355"/>
              <a:ext cx="320083" cy="498636"/>
              <a:chOff x="-2697163" y="1912937"/>
              <a:chExt cx="2392363" cy="3659188"/>
            </a:xfrm>
            <a:solidFill>
              <a:schemeClr val="accent2"/>
            </a:solidFill>
          </p:grpSpPr>
          <p:sp>
            <p:nvSpPr>
              <p:cNvPr id="617" name="Freeform 1171"/>
              <p:cNvSpPr>
                <a:spLocks/>
              </p:cNvSpPr>
              <p:nvPr/>
            </p:nvSpPr>
            <p:spPr bwMode="auto">
              <a:xfrm>
                <a:off x="-2352675" y="3405188"/>
                <a:ext cx="2047875" cy="2111375"/>
              </a:xfrm>
              <a:custGeom>
                <a:avLst/>
                <a:gdLst>
                  <a:gd name="T0" fmla="*/ 546 w 546"/>
                  <a:gd name="T1" fmla="*/ 477 h 563"/>
                  <a:gd name="T2" fmla="*/ 533 w 546"/>
                  <a:gd name="T3" fmla="*/ 486 h 563"/>
                  <a:gd name="T4" fmla="*/ 486 w 546"/>
                  <a:gd name="T5" fmla="*/ 534 h 563"/>
                  <a:gd name="T6" fmla="*/ 458 w 546"/>
                  <a:gd name="T7" fmla="*/ 563 h 563"/>
                  <a:gd name="T8" fmla="*/ 428 w 546"/>
                  <a:gd name="T9" fmla="*/ 533 h 563"/>
                  <a:gd name="T10" fmla="*/ 240 w 546"/>
                  <a:gd name="T11" fmla="*/ 345 h 563"/>
                  <a:gd name="T12" fmla="*/ 153 w 546"/>
                  <a:gd name="T13" fmla="*/ 259 h 563"/>
                  <a:gd name="T14" fmla="*/ 119 w 546"/>
                  <a:gd name="T15" fmla="*/ 179 h 563"/>
                  <a:gd name="T16" fmla="*/ 117 w 546"/>
                  <a:gd name="T17" fmla="*/ 90 h 563"/>
                  <a:gd name="T18" fmla="*/ 113 w 546"/>
                  <a:gd name="T19" fmla="*/ 91 h 563"/>
                  <a:gd name="T20" fmla="*/ 68 w 546"/>
                  <a:gd name="T21" fmla="*/ 154 h 563"/>
                  <a:gd name="T22" fmla="*/ 61 w 546"/>
                  <a:gd name="T23" fmla="*/ 186 h 563"/>
                  <a:gd name="T24" fmla="*/ 57 w 546"/>
                  <a:gd name="T25" fmla="*/ 192 h 563"/>
                  <a:gd name="T26" fmla="*/ 5 w 546"/>
                  <a:gd name="T27" fmla="*/ 192 h 563"/>
                  <a:gd name="T28" fmla="*/ 0 w 546"/>
                  <a:gd name="T29" fmla="*/ 190 h 563"/>
                  <a:gd name="T30" fmla="*/ 8 w 546"/>
                  <a:gd name="T31" fmla="*/ 144 h 563"/>
                  <a:gd name="T32" fmla="*/ 36 w 546"/>
                  <a:gd name="T33" fmla="*/ 84 h 563"/>
                  <a:gd name="T34" fmla="*/ 119 w 546"/>
                  <a:gd name="T35" fmla="*/ 19 h 563"/>
                  <a:gd name="T36" fmla="*/ 172 w 546"/>
                  <a:gd name="T37" fmla="*/ 5 h 563"/>
                  <a:gd name="T38" fmla="*/ 273 w 546"/>
                  <a:gd name="T39" fmla="*/ 14 h 563"/>
                  <a:gd name="T40" fmla="*/ 371 w 546"/>
                  <a:gd name="T41" fmla="*/ 89 h 563"/>
                  <a:gd name="T42" fmla="*/ 393 w 546"/>
                  <a:gd name="T43" fmla="*/ 135 h 563"/>
                  <a:gd name="T44" fmla="*/ 403 w 546"/>
                  <a:gd name="T45" fmla="*/ 185 h 563"/>
                  <a:gd name="T46" fmla="*/ 395 w 546"/>
                  <a:gd name="T47" fmla="*/ 192 h 563"/>
                  <a:gd name="T48" fmla="*/ 351 w 546"/>
                  <a:gd name="T49" fmla="*/ 192 h 563"/>
                  <a:gd name="T50" fmla="*/ 342 w 546"/>
                  <a:gd name="T51" fmla="*/ 183 h 563"/>
                  <a:gd name="T52" fmla="*/ 329 w 546"/>
                  <a:gd name="T53" fmla="*/ 137 h 563"/>
                  <a:gd name="T54" fmla="*/ 279 w 546"/>
                  <a:gd name="T55" fmla="*/ 83 h 563"/>
                  <a:gd name="T56" fmla="*/ 276 w 546"/>
                  <a:gd name="T57" fmla="*/ 81 h 563"/>
                  <a:gd name="T58" fmla="*/ 272 w 546"/>
                  <a:gd name="T59" fmla="*/ 81 h 563"/>
                  <a:gd name="T60" fmla="*/ 281 w 546"/>
                  <a:gd name="T61" fmla="*/ 101 h 563"/>
                  <a:gd name="T62" fmla="*/ 294 w 546"/>
                  <a:gd name="T63" fmla="*/ 151 h 563"/>
                  <a:gd name="T64" fmla="*/ 278 w 546"/>
                  <a:gd name="T65" fmla="*/ 233 h 563"/>
                  <a:gd name="T66" fmla="*/ 280 w 546"/>
                  <a:gd name="T67" fmla="*/ 241 h 563"/>
                  <a:gd name="T68" fmla="*/ 319 w 546"/>
                  <a:gd name="T69" fmla="*/ 279 h 563"/>
                  <a:gd name="T70" fmla="*/ 353 w 546"/>
                  <a:gd name="T71" fmla="*/ 315 h 563"/>
                  <a:gd name="T72" fmla="*/ 481 w 546"/>
                  <a:gd name="T73" fmla="*/ 442 h 563"/>
                  <a:gd name="T74" fmla="*/ 506 w 546"/>
                  <a:gd name="T75" fmla="*/ 467 h 563"/>
                  <a:gd name="T76" fmla="*/ 513 w 546"/>
                  <a:gd name="T77" fmla="*/ 470 h 563"/>
                  <a:gd name="T78" fmla="*/ 542 w 546"/>
                  <a:gd name="T79" fmla="*/ 473 h 563"/>
                  <a:gd name="T80" fmla="*/ 546 w 546"/>
                  <a:gd name="T81" fmla="*/ 476 h 563"/>
                  <a:gd name="T82" fmla="*/ 546 w 546"/>
                  <a:gd name="T83" fmla="*/ 47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6" h="563">
                    <a:moveTo>
                      <a:pt x="546" y="477"/>
                    </a:moveTo>
                    <a:cubicBezTo>
                      <a:pt x="542" y="480"/>
                      <a:pt x="537" y="483"/>
                      <a:pt x="533" y="486"/>
                    </a:cubicBezTo>
                    <a:cubicBezTo>
                      <a:pt x="517" y="502"/>
                      <a:pt x="501" y="518"/>
                      <a:pt x="486" y="534"/>
                    </a:cubicBezTo>
                    <a:cubicBezTo>
                      <a:pt x="477" y="544"/>
                      <a:pt x="468" y="553"/>
                      <a:pt x="458" y="563"/>
                    </a:cubicBezTo>
                    <a:cubicBezTo>
                      <a:pt x="448" y="553"/>
                      <a:pt x="438" y="543"/>
                      <a:pt x="428" y="533"/>
                    </a:cubicBezTo>
                    <a:cubicBezTo>
                      <a:pt x="366" y="471"/>
                      <a:pt x="303" y="408"/>
                      <a:pt x="240" y="345"/>
                    </a:cubicBezTo>
                    <a:cubicBezTo>
                      <a:pt x="211" y="316"/>
                      <a:pt x="181" y="288"/>
                      <a:pt x="153" y="259"/>
                    </a:cubicBezTo>
                    <a:cubicBezTo>
                      <a:pt x="132" y="237"/>
                      <a:pt x="120" y="210"/>
                      <a:pt x="119" y="179"/>
                    </a:cubicBezTo>
                    <a:cubicBezTo>
                      <a:pt x="118" y="149"/>
                      <a:pt x="117" y="120"/>
                      <a:pt x="117" y="90"/>
                    </a:cubicBezTo>
                    <a:cubicBezTo>
                      <a:pt x="116" y="90"/>
                      <a:pt x="114" y="90"/>
                      <a:pt x="113" y="91"/>
                    </a:cubicBezTo>
                    <a:cubicBezTo>
                      <a:pt x="93" y="108"/>
                      <a:pt x="76" y="128"/>
                      <a:pt x="68" y="154"/>
                    </a:cubicBezTo>
                    <a:cubicBezTo>
                      <a:pt x="64" y="164"/>
                      <a:pt x="64" y="175"/>
                      <a:pt x="61" y="186"/>
                    </a:cubicBezTo>
                    <a:cubicBezTo>
                      <a:pt x="61" y="188"/>
                      <a:pt x="58" y="192"/>
                      <a:pt x="57" y="192"/>
                    </a:cubicBezTo>
                    <a:cubicBezTo>
                      <a:pt x="39" y="192"/>
                      <a:pt x="22" y="192"/>
                      <a:pt x="5" y="192"/>
                    </a:cubicBezTo>
                    <a:cubicBezTo>
                      <a:pt x="4" y="192"/>
                      <a:pt x="3" y="191"/>
                      <a:pt x="0" y="190"/>
                    </a:cubicBezTo>
                    <a:cubicBezTo>
                      <a:pt x="3" y="175"/>
                      <a:pt x="5" y="159"/>
                      <a:pt x="8" y="144"/>
                    </a:cubicBezTo>
                    <a:cubicBezTo>
                      <a:pt x="13" y="122"/>
                      <a:pt x="23" y="102"/>
                      <a:pt x="36" y="84"/>
                    </a:cubicBezTo>
                    <a:cubicBezTo>
                      <a:pt x="58" y="55"/>
                      <a:pt x="85" y="33"/>
                      <a:pt x="119" y="19"/>
                    </a:cubicBezTo>
                    <a:cubicBezTo>
                      <a:pt x="136" y="12"/>
                      <a:pt x="154" y="7"/>
                      <a:pt x="172" y="5"/>
                    </a:cubicBezTo>
                    <a:cubicBezTo>
                      <a:pt x="206" y="0"/>
                      <a:pt x="240" y="3"/>
                      <a:pt x="273" y="14"/>
                    </a:cubicBezTo>
                    <a:cubicBezTo>
                      <a:pt x="314" y="28"/>
                      <a:pt x="347" y="53"/>
                      <a:pt x="371" y="89"/>
                    </a:cubicBezTo>
                    <a:cubicBezTo>
                      <a:pt x="381" y="103"/>
                      <a:pt x="388" y="119"/>
                      <a:pt x="393" y="135"/>
                    </a:cubicBezTo>
                    <a:cubicBezTo>
                      <a:pt x="397" y="152"/>
                      <a:pt x="402" y="168"/>
                      <a:pt x="403" y="185"/>
                    </a:cubicBezTo>
                    <a:cubicBezTo>
                      <a:pt x="403" y="190"/>
                      <a:pt x="401" y="192"/>
                      <a:pt x="395" y="192"/>
                    </a:cubicBezTo>
                    <a:cubicBezTo>
                      <a:pt x="381" y="192"/>
                      <a:pt x="366" y="192"/>
                      <a:pt x="351" y="192"/>
                    </a:cubicBezTo>
                    <a:cubicBezTo>
                      <a:pt x="345" y="192"/>
                      <a:pt x="342" y="190"/>
                      <a:pt x="342" y="183"/>
                    </a:cubicBezTo>
                    <a:cubicBezTo>
                      <a:pt x="340" y="167"/>
                      <a:pt x="337" y="151"/>
                      <a:pt x="329" y="137"/>
                    </a:cubicBezTo>
                    <a:cubicBezTo>
                      <a:pt x="318" y="114"/>
                      <a:pt x="300" y="97"/>
                      <a:pt x="279" y="83"/>
                    </a:cubicBezTo>
                    <a:cubicBezTo>
                      <a:pt x="278" y="82"/>
                      <a:pt x="277" y="82"/>
                      <a:pt x="276" y="81"/>
                    </a:cubicBezTo>
                    <a:cubicBezTo>
                      <a:pt x="275" y="81"/>
                      <a:pt x="274" y="81"/>
                      <a:pt x="272" y="81"/>
                    </a:cubicBezTo>
                    <a:cubicBezTo>
                      <a:pt x="275" y="88"/>
                      <a:pt x="279" y="94"/>
                      <a:pt x="281" y="101"/>
                    </a:cubicBezTo>
                    <a:cubicBezTo>
                      <a:pt x="289" y="117"/>
                      <a:pt x="292" y="134"/>
                      <a:pt x="294" y="151"/>
                    </a:cubicBezTo>
                    <a:cubicBezTo>
                      <a:pt x="298" y="180"/>
                      <a:pt x="290" y="207"/>
                      <a:pt x="278" y="233"/>
                    </a:cubicBezTo>
                    <a:cubicBezTo>
                      <a:pt x="277" y="235"/>
                      <a:pt x="278" y="239"/>
                      <a:pt x="280" y="241"/>
                    </a:cubicBezTo>
                    <a:cubicBezTo>
                      <a:pt x="293" y="254"/>
                      <a:pt x="306" y="267"/>
                      <a:pt x="319" y="279"/>
                    </a:cubicBezTo>
                    <a:cubicBezTo>
                      <a:pt x="331" y="291"/>
                      <a:pt x="342" y="303"/>
                      <a:pt x="353" y="315"/>
                    </a:cubicBezTo>
                    <a:cubicBezTo>
                      <a:pt x="396" y="357"/>
                      <a:pt x="438" y="400"/>
                      <a:pt x="481" y="442"/>
                    </a:cubicBezTo>
                    <a:cubicBezTo>
                      <a:pt x="489" y="451"/>
                      <a:pt x="497" y="459"/>
                      <a:pt x="506" y="467"/>
                    </a:cubicBezTo>
                    <a:cubicBezTo>
                      <a:pt x="508" y="469"/>
                      <a:pt x="512" y="470"/>
                      <a:pt x="513" y="470"/>
                    </a:cubicBezTo>
                    <a:cubicBezTo>
                      <a:pt x="524" y="464"/>
                      <a:pt x="533" y="469"/>
                      <a:pt x="542" y="473"/>
                    </a:cubicBezTo>
                    <a:cubicBezTo>
                      <a:pt x="544" y="474"/>
                      <a:pt x="545" y="475"/>
                      <a:pt x="546" y="476"/>
                    </a:cubicBezTo>
                    <a:cubicBezTo>
                      <a:pt x="546" y="476"/>
                      <a:pt x="546" y="477"/>
                      <a:pt x="546" y="4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8" name="Freeform 1172"/>
              <p:cNvSpPr>
                <a:spLocks/>
              </p:cNvSpPr>
              <p:nvPr/>
            </p:nvSpPr>
            <p:spPr bwMode="auto">
              <a:xfrm>
                <a:off x="-2697163" y="4391025"/>
                <a:ext cx="1117600" cy="1181100"/>
              </a:xfrm>
              <a:custGeom>
                <a:avLst/>
                <a:gdLst>
                  <a:gd name="T0" fmla="*/ 0 w 298"/>
                  <a:gd name="T1" fmla="*/ 226 h 315"/>
                  <a:gd name="T2" fmla="*/ 18 w 298"/>
                  <a:gd name="T3" fmla="*/ 211 h 315"/>
                  <a:gd name="T4" fmla="*/ 170 w 298"/>
                  <a:gd name="T5" fmla="*/ 59 h 315"/>
                  <a:gd name="T6" fmla="*/ 225 w 298"/>
                  <a:gd name="T7" fmla="*/ 4 h 315"/>
                  <a:gd name="T8" fmla="*/ 235 w 298"/>
                  <a:gd name="T9" fmla="*/ 4 h 315"/>
                  <a:gd name="T10" fmla="*/ 272 w 298"/>
                  <a:gd name="T11" fmla="*/ 43 h 315"/>
                  <a:gd name="T12" fmla="*/ 298 w 298"/>
                  <a:gd name="T13" fmla="*/ 70 h 315"/>
                  <a:gd name="T14" fmla="*/ 265 w 298"/>
                  <a:gd name="T15" fmla="*/ 107 h 315"/>
                  <a:gd name="T16" fmla="*/ 195 w 298"/>
                  <a:gd name="T17" fmla="*/ 178 h 315"/>
                  <a:gd name="T18" fmla="*/ 100 w 298"/>
                  <a:gd name="T19" fmla="*/ 272 h 315"/>
                  <a:gd name="T20" fmla="*/ 95 w 298"/>
                  <a:gd name="T21" fmla="*/ 287 h 315"/>
                  <a:gd name="T22" fmla="*/ 92 w 298"/>
                  <a:gd name="T23" fmla="*/ 310 h 315"/>
                  <a:gd name="T24" fmla="*/ 85 w 298"/>
                  <a:gd name="T25" fmla="*/ 311 h 315"/>
                  <a:gd name="T26" fmla="*/ 42 w 298"/>
                  <a:gd name="T27" fmla="*/ 269 h 315"/>
                  <a:gd name="T28" fmla="*/ 0 w 298"/>
                  <a:gd name="T29" fmla="*/ 228 h 315"/>
                  <a:gd name="T30" fmla="*/ 0 w 298"/>
                  <a:gd name="T31" fmla="*/ 22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8" h="315">
                    <a:moveTo>
                      <a:pt x="0" y="226"/>
                    </a:moveTo>
                    <a:cubicBezTo>
                      <a:pt x="6" y="221"/>
                      <a:pt x="12" y="216"/>
                      <a:pt x="18" y="211"/>
                    </a:cubicBezTo>
                    <a:cubicBezTo>
                      <a:pt x="68" y="160"/>
                      <a:pt x="119" y="110"/>
                      <a:pt x="170" y="59"/>
                    </a:cubicBezTo>
                    <a:cubicBezTo>
                      <a:pt x="188" y="41"/>
                      <a:pt x="207" y="23"/>
                      <a:pt x="225" y="4"/>
                    </a:cubicBezTo>
                    <a:cubicBezTo>
                      <a:pt x="229" y="1"/>
                      <a:pt x="230" y="0"/>
                      <a:pt x="235" y="4"/>
                    </a:cubicBezTo>
                    <a:cubicBezTo>
                      <a:pt x="247" y="18"/>
                      <a:pt x="260" y="30"/>
                      <a:pt x="272" y="43"/>
                    </a:cubicBezTo>
                    <a:cubicBezTo>
                      <a:pt x="282" y="52"/>
                      <a:pt x="291" y="63"/>
                      <a:pt x="298" y="70"/>
                    </a:cubicBezTo>
                    <a:cubicBezTo>
                      <a:pt x="287" y="83"/>
                      <a:pt x="276" y="96"/>
                      <a:pt x="265" y="107"/>
                    </a:cubicBezTo>
                    <a:cubicBezTo>
                      <a:pt x="242" y="131"/>
                      <a:pt x="218" y="154"/>
                      <a:pt x="195" y="178"/>
                    </a:cubicBezTo>
                    <a:cubicBezTo>
                      <a:pt x="163" y="209"/>
                      <a:pt x="132" y="240"/>
                      <a:pt x="100" y="272"/>
                    </a:cubicBezTo>
                    <a:cubicBezTo>
                      <a:pt x="96" y="276"/>
                      <a:pt x="93" y="280"/>
                      <a:pt x="95" y="287"/>
                    </a:cubicBezTo>
                    <a:cubicBezTo>
                      <a:pt x="97" y="295"/>
                      <a:pt x="96" y="303"/>
                      <a:pt x="92" y="310"/>
                    </a:cubicBezTo>
                    <a:cubicBezTo>
                      <a:pt x="89" y="314"/>
                      <a:pt x="88" y="315"/>
                      <a:pt x="85" y="311"/>
                    </a:cubicBezTo>
                    <a:cubicBezTo>
                      <a:pt x="71" y="297"/>
                      <a:pt x="57" y="283"/>
                      <a:pt x="42" y="269"/>
                    </a:cubicBezTo>
                    <a:cubicBezTo>
                      <a:pt x="29" y="255"/>
                      <a:pt x="14" y="242"/>
                      <a:pt x="0" y="228"/>
                    </a:cubicBezTo>
                    <a:cubicBezTo>
                      <a:pt x="0" y="228"/>
                      <a:pt x="0" y="227"/>
                      <a:pt x="0" y="2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9" name="Freeform 1173"/>
              <p:cNvSpPr>
                <a:spLocks/>
              </p:cNvSpPr>
              <p:nvPr/>
            </p:nvSpPr>
            <p:spPr bwMode="auto">
              <a:xfrm>
                <a:off x="-2454275" y="1912937"/>
                <a:ext cx="1731963" cy="430213"/>
              </a:xfrm>
              <a:custGeom>
                <a:avLst/>
                <a:gdLst>
                  <a:gd name="T0" fmla="*/ 316 w 462"/>
                  <a:gd name="T1" fmla="*/ 15 h 115"/>
                  <a:gd name="T2" fmla="*/ 399 w 462"/>
                  <a:gd name="T3" fmla="*/ 49 h 115"/>
                  <a:gd name="T4" fmla="*/ 457 w 462"/>
                  <a:gd name="T5" fmla="*/ 93 h 115"/>
                  <a:gd name="T6" fmla="*/ 458 w 462"/>
                  <a:gd name="T7" fmla="*/ 109 h 115"/>
                  <a:gd name="T8" fmla="*/ 441 w 462"/>
                  <a:gd name="T9" fmla="*/ 110 h 115"/>
                  <a:gd name="T10" fmla="*/ 411 w 462"/>
                  <a:gd name="T11" fmla="*/ 87 h 115"/>
                  <a:gd name="T12" fmla="*/ 338 w 462"/>
                  <a:gd name="T13" fmla="*/ 49 h 115"/>
                  <a:gd name="T14" fmla="*/ 278 w 462"/>
                  <a:gd name="T15" fmla="*/ 32 h 115"/>
                  <a:gd name="T16" fmla="*/ 200 w 462"/>
                  <a:gd name="T17" fmla="*/ 31 h 115"/>
                  <a:gd name="T18" fmla="*/ 148 w 462"/>
                  <a:gd name="T19" fmla="*/ 40 h 115"/>
                  <a:gd name="T20" fmla="*/ 101 w 462"/>
                  <a:gd name="T21" fmla="*/ 57 h 115"/>
                  <a:gd name="T22" fmla="*/ 28 w 462"/>
                  <a:gd name="T23" fmla="*/ 105 h 115"/>
                  <a:gd name="T24" fmla="*/ 16 w 462"/>
                  <a:gd name="T25" fmla="*/ 112 h 115"/>
                  <a:gd name="T26" fmla="*/ 4 w 462"/>
                  <a:gd name="T27" fmla="*/ 109 h 115"/>
                  <a:gd name="T28" fmla="*/ 4 w 462"/>
                  <a:gd name="T29" fmla="*/ 95 h 115"/>
                  <a:gd name="T30" fmla="*/ 27 w 462"/>
                  <a:gd name="T31" fmla="*/ 74 h 115"/>
                  <a:gd name="T32" fmla="*/ 121 w 462"/>
                  <a:gd name="T33" fmla="*/ 22 h 115"/>
                  <a:gd name="T34" fmla="*/ 183 w 462"/>
                  <a:gd name="T35" fmla="*/ 8 h 115"/>
                  <a:gd name="T36" fmla="*/ 316 w 462"/>
                  <a:gd name="T37"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2" h="115">
                    <a:moveTo>
                      <a:pt x="316" y="15"/>
                    </a:moveTo>
                    <a:cubicBezTo>
                      <a:pt x="345" y="23"/>
                      <a:pt x="373" y="34"/>
                      <a:pt x="399" y="49"/>
                    </a:cubicBezTo>
                    <a:cubicBezTo>
                      <a:pt x="420" y="61"/>
                      <a:pt x="440" y="75"/>
                      <a:pt x="457" y="93"/>
                    </a:cubicBezTo>
                    <a:cubicBezTo>
                      <a:pt x="461" y="98"/>
                      <a:pt x="462" y="104"/>
                      <a:pt x="458" y="109"/>
                    </a:cubicBezTo>
                    <a:cubicBezTo>
                      <a:pt x="453" y="114"/>
                      <a:pt x="448" y="115"/>
                      <a:pt x="441" y="110"/>
                    </a:cubicBezTo>
                    <a:cubicBezTo>
                      <a:pt x="431" y="102"/>
                      <a:pt x="421" y="94"/>
                      <a:pt x="411" y="87"/>
                    </a:cubicBezTo>
                    <a:cubicBezTo>
                      <a:pt x="389" y="71"/>
                      <a:pt x="365" y="57"/>
                      <a:pt x="338" y="49"/>
                    </a:cubicBezTo>
                    <a:cubicBezTo>
                      <a:pt x="318" y="42"/>
                      <a:pt x="298" y="36"/>
                      <a:pt x="278" y="32"/>
                    </a:cubicBezTo>
                    <a:cubicBezTo>
                      <a:pt x="252" y="28"/>
                      <a:pt x="226" y="26"/>
                      <a:pt x="200" y="31"/>
                    </a:cubicBezTo>
                    <a:cubicBezTo>
                      <a:pt x="183" y="34"/>
                      <a:pt x="165" y="36"/>
                      <a:pt x="148" y="40"/>
                    </a:cubicBezTo>
                    <a:cubicBezTo>
                      <a:pt x="132" y="44"/>
                      <a:pt x="117" y="51"/>
                      <a:pt x="101" y="57"/>
                    </a:cubicBezTo>
                    <a:cubicBezTo>
                      <a:pt x="74" y="69"/>
                      <a:pt x="51" y="86"/>
                      <a:pt x="28" y="105"/>
                    </a:cubicBezTo>
                    <a:cubicBezTo>
                      <a:pt x="25" y="108"/>
                      <a:pt x="20" y="109"/>
                      <a:pt x="16" y="112"/>
                    </a:cubicBezTo>
                    <a:cubicBezTo>
                      <a:pt x="11" y="114"/>
                      <a:pt x="8" y="113"/>
                      <a:pt x="4" y="109"/>
                    </a:cubicBezTo>
                    <a:cubicBezTo>
                      <a:pt x="1" y="104"/>
                      <a:pt x="0" y="99"/>
                      <a:pt x="4" y="95"/>
                    </a:cubicBezTo>
                    <a:cubicBezTo>
                      <a:pt x="11" y="87"/>
                      <a:pt x="19" y="80"/>
                      <a:pt x="27" y="74"/>
                    </a:cubicBezTo>
                    <a:cubicBezTo>
                      <a:pt x="55" y="51"/>
                      <a:pt x="87" y="33"/>
                      <a:pt x="121" y="22"/>
                    </a:cubicBezTo>
                    <a:cubicBezTo>
                      <a:pt x="141" y="16"/>
                      <a:pt x="162" y="12"/>
                      <a:pt x="183" y="8"/>
                    </a:cubicBezTo>
                    <a:cubicBezTo>
                      <a:pt x="223" y="0"/>
                      <a:pt x="271" y="2"/>
                      <a:pt x="316"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0" name="Freeform 1174"/>
              <p:cNvSpPr>
                <a:spLocks/>
              </p:cNvSpPr>
              <p:nvPr/>
            </p:nvSpPr>
            <p:spPr bwMode="auto">
              <a:xfrm>
                <a:off x="-1804988" y="2946400"/>
                <a:ext cx="419100" cy="409575"/>
              </a:xfrm>
              <a:custGeom>
                <a:avLst/>
                <a:gdLst>
                  <a:gd name="T0" fmla="*/ 109 w 112"/>
                  <a:gd name="T1" fmla="*/ 54 h 109"/>
                  <a:gd name="T2" fmla="*/ 55 w 112"/>
                  <a:gd name="T3" fmla="*/ 109 h 109"/>
                  <a:gd name="T4" fmla="*/ 1 w 112"/>
                  <a:gd name="T5" fmla="*/ 54 h 109"/>
                  <a:gd name="T6" fmla="*/ 56 w 112"/>
                  <a:gd name="T7" fmla="*/ 0 h 109"/>
                  <a:gd name="T8" fmla="*/ 109 w 112"/>
                  <a:gd name="T9" fmla="*/ 54 h 109"/>
                </a:gdLst>
                <a:ahLst/>
                <a:cxnLst>
                  <a:cxn ang="0">
                    <a:pos x="T0" y="T1"/>
                  </a:cxn>
                  <a:cxn ang="0">
                    <a:pos x="T2" y="T3"/>
                  </a:cxn>
                  <a:cxn ang="0">
                    <a:pos x="T4" y="T5"/>
                  </a:cxn>
                  <a:cxn ang="0">
                    <a:pos x="T6" y="T7"/>
                  </a:cxn>
                  <a:cxn ang="0">
                    <a:pos x="T8" y="T9"/>
                  </a:cxn>
                </a:cxnLst>
                <a:rect l="0" t="0" r="r" b="b"/>
                <a:pathLst>
                  <a:path w="112" h="109">
                    <a:moveTo>
                      <a:pt x="109" y="54"/>
                    </a:moveTo>
                    <a:cubicBezTo>
                      <a:pt x="109" y="88"/>
                      <a:pt x="85" y="109"/>
                      <a:pt x="55" y="109"/>
                    </a:cubicBezTo>
                    <a:cubicBezTo>
                      <a:pt x="25" y="109"/>
                      <a:pt x="2" y="86"/>
                      <a:pt x="1" y="54"/>
                    </a:cubicBezTo>
                    <a:cubicBezTo>
                      <a:pt x="0" y="26"/>
                      <a:pt x="26" y="0"/>
                      <a:pt x="56" y="0"/>
                    </a:cubicBezTo>
                    <a:cubicBezTo>
                      <a:pt x="83" y="0"/>
                      <a:pt x="112" y="26"/>
                      <a:pt x="109"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1" name="Freeform 1175"/>
              <p:cNvSpPr>
                <a:spLocks/>
              </p:cNvSpPr>
              <p:nvPr/>
            </p:nvSpPr>
            <p:spPr bwMode="auto">
              <a:xfrm>
                <a:off x="-2206625" y="2271713"/>
                <a:ext cx="1233488" cy="322263"/>
              </a:xfrm>
              <a:custGeom>
                <a:avLst/>
                <a:gdLst>
                  <a:gd name="T0" fmla="*/ 329 w 329"/>
                  <a:gd name="T1" fmla="*/ 69 h 86"/>
                  <a:gd name="T2" fmla="*/ 313 w 329"/>
                  <a:gd name="T3" fmla="*/ 81 h 86"/>
                  <a:gd name="T4" fmla="*/ 276 w 329"/>
                  <a:gd name="T5" fmla="*/ 57 h 86"/>
                  <a:gd name="T6" fmla="*/ 224 w 329"/>
                  <a:gd name="T7" fmla="*/ 35 h 86"/>
                  <a:gd name="T8" fmla="*/ 156 w 329"/>
                  <a:gd name="T9" fmla="*/ 26 h 86"/>
                  <a:gd name="T10" fmla="*/ 87 w 329"/>
                  <a:gd name="T11" fmla="*/ 40 h 86"/>
                  <a:gd name="T12" fmla="*/ 22 w 329"/>
                  <a:gd name="T13" fmla="*/ 79 h 86"/>
                  <a:gd name="T14" fmla="*/ 3 w 329"/>
                  <a:gd name="T15" fmla="*/ 78 h 86"/>
                  <a:gd name="T16" fmla="*/ 5 w 329"/>
                  <a:gd name="T17" fmla="*/ 63 h 86"/>
                  <a:gd name="T18" fmla="*/ 82 w 329"/>
                  <a:gd name="T19" fmla="*/ 16 h 86"/>
                  <a:gd name="T20" fmla="*/ 153 w 329"/>
                  <a:gd name="T21" fmla="*/ 1 h 86"/>
                  <a:gd name="T22" fmla="*/ 214 w 329"/>
                  <a:gd name="T23" fmla="*/ 7 h 86"/>
                  <a:gd name="T24" fmla="*/ 316 w 329"/>
                  <a:gd name="T25" fmla="*/ 54 h 86"/>
                  <a:gd name="T26" fmla="*/ 329 w 329"/>
                  <a:gd name="T27" fmla="*/ 6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9" h="86">
                    <a:moveTo>
                      <a:pt x="329" y="69"/>
                    </a:moveTo>
                    <a:cubicBezTo>
                      <a:pt x="329" y="80"/>
                      <a:pt x="320" y="86"/>
                      <a:pt x="313" y="81"/>
                    </a:cubicBezTo>
                    <a:cubicBezTo>
                      <a:pt x="300" y="74"/>
                      <a:pt x="288" y="65"/>
                      <a:pt x="276" y="57"/>
                    </a:cubicBezTo>
                    <a:cubicBezTo>
                      <a:pt x="260" y="47"/>
                      <a:pt x="242" y="39"/>
                      <a:pt x="224" y="35"/>
                    </a:cubicBezTo>
                    <a:cubicBezTo>
                      <a:pt x="202" y="29"/>
                      <a:pt x="179" y="24"/>
                      <a:pt x="156" y="26"/>
                    </a:cubicBezTo>
                    <a:cubicBezTo>
                      <a:pt x="132" y="28"/>
                      <a:pt x="110" y="33"/>
                      <a:pt x="87" y="40"/>
                    </a:cubicBezTo>
                    <a:cubicBezTo>
                      <a:pt x="63" y="49"/>
                      <a:pt x="43" y="64"/>
                      <a:pt x="22" y="79"/>
                    </a:cubicBezTo>
                    <a:cubicBezTo>
                      <a:pt x="14" y="84"/>
                      <a:pt x="7" y="84"/>
                      <a:pt x="3" y="78"/>
                    </a:cubicBezTo>
                    <a:cubicBezTo>
                      <a:pt x="0" y="72"/>
                      <a:pt x="1" y="68"/>
                      <a:pt x="5" y="63"/>
                    </a:cubicBezTo>
                    <a:cubicBezTo>
                      <a:pt x="27" y="41"/>
                      <a:pt x="53" y="26"/>
                      <a:pt x="82" y="16"/>
                    </a:cubicBezTo>
                    <a:cubicBezTo>
                      <a:pt x="105" y="7"/>
                      <a:pt x="128" y="2"/>
                      <a:pt x="153" y="1"/>
                    </a:cubicBezTo>
                    <a:cubicBezTo>
                      <a:pt x="173" y="0"/>
                      <a:pt x="193" y="3"/>
                      <a:pt x="214" y="7"/>
                    </a:cubicBezTo>
                    <a:cubicBezTo>
                      <a:pt x="252" y="14"/>
                      <a:pt x="285" y="31"/>
                      <a:pt x="316" y="54"/>
                    </a:cubicBezTo>
                    <a:cubicBezTo>
                      <a:pt x="321" y="59"/>
                      <a:pt x="326" y="65"/>
                      <a:pt x="329"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2" name="Freeform 1176"/>
              <p:cNvSpPr>
                <a:spLocks/>
              </p:cNvSpPr>
              <p:nvPr/>
            </p:nvSpPr>
            <p:spPr bwMode="auto">
              <a:xfrm>
                <a:off x="-1966913" y="2624138"/>
                <a:ext cx="754063" cy="211138"/>
              </a:xfrm>
              <a:custGeom>
                <a:avLst/>
                <a:gdLst>
                  <a:gd name="T0" fmla="*/ 100 w 201"/>
                  <a:gd name="T1" fmla="*/ 0 h 56"/>
                  <a:gd name="T2" fmla="*/ 187 w 201"/>
                  <a:gd name="T3" fmla="*/ 28 h 56"/>
                  <a:gd name="T4" fmla="*/ 194 w 201"/>
                  <a:gd name="T5" fmla="*/ 34 h 56"/>
                  <a:gd name="T6" fmla="*/ 196 w 201"/>
                  <a:gd name="T7" fmla="*/ 50 h 56"/>
                  <a:gd name="T8" fmla="*/ 179 w 201"/>
                  <a:gd name="T9" fmla="*/ 52 h 56"/>
                  <a:gd name="T10" fmla="*/ 146 w 201"/>
                  <a:gd name="T11" fmla="*/ 35 h 56"/>
                  <a:gd name="T12" fmla="*/ 116 w 201"/>
                  <a:gd name="T13" fmla="*/ 27 h 56"/>
                  <a:gd name="T14" fmla="*/ 90 w 201"/>
                  <a:gd name="T15" fmla="*/ 27 h 56"/>
                  <a:gd name="T16" fmla="*/ 31 w 201"/>
                  <a:gd name="T17" fmla="*/ 48 h 56"/>
                  <a:gd name="T18" fmla="*/ 21 w 201"/>
                  <a:gd name="T19" fmla="*/ 54 h 56"/>
                  <a:gd name="T20" fmla="*/ 5 w 201"/>
                  <a:gd name="T21" fmla="*/ 49 h 56"/>
                  <a:gd name="T22" fmla="*/ 8 w 201"/>
                  <a:gd name="T23" fmla="*/ 34 h 56"/>
                  <a:gd name="T24" fmla="*/ 69 w 201"/>
                  <a:gd name="T25" fmla="*/ 4 h 56"/>
                  <a:gd name="T26" fmla="*/ 100 w 201"/>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56">
                    <a:moveTo>
                      <a:pt x="100" y="0"/>
                    </a:moveTo>
                    <a:cubicBezTo>
                      <a:pt x="133" y="0"/>
                      <a:pt x="161" y="10"/>
                      <a:pt x="187" y="28"/>
                    </a:cubicBezTo>
                    <a:cubicBezTo>
                      <a:pt x="190" y="30"/>
                      <a:pt x="192" y="32"/>
                      <a:pt x="194" y="34"/>
                    </a:cubicBezTo>
                    <a:cubicBezTo>
                      <a:pt x="198" y="39"/>
                      <a:pt x="201" y="43"/>
                      <a:pt x="196" y="50"/>
                    </a:cubicBezTo>
                    <a:cubicBezTo>
                      <a:pt x="192" y="55"/>
                      <a:pt x="187" y="56"/>
                      <a:pt x="179" y="52"/>
                    </a:cubicBezTo>
                    <a:cubicBezTo>
                      <a:pt x="168" y="47"/>
                      <a:pt x="158" y="40"/>
                      <a:pt x="146" y="35"/>
                    </a:cubicBezTo>
                    <a:cubicBezTo>
                      <a:pt x="137" y="31"/>
                      <a:pt x="127" y="29"/>
                      <a:pt x="116" y="27"/>
                    </a:cubicBezTo>
                    <a:cubicBezTo>
                      <a:pt x="108" y="26"/>
                      <a:pt x="99" y="27"/>
                      <a:pt x="90" y="27"/>
                    </a:cubicBezTo>
                    <a:cubicBezTo>
                      <a:pt x="68" y="27"/>
                      <a:pt x="49" y="36"/>
                      <a:pt x="31" y="48"/>
                    </a:cubicBezTo>
                    <a:cubicBezTo>
                      <a:pt x="28" y="50"/>
                      <a:pt x="24" y="52"/>
                      <a:pt x="21" y="54"/>
                    </a:cubicBezTo>
                    <a:cubicBezTo>
                      <a:pt x="14" y="56"/>
                      <a:pt x="9" y="54"/>
                      <a:pt x="5" y="49"/>
                    </a:cubicBezTo>
                    <a:cubicBezTo>
                      <a:pt x="0" y="43"/>
                      <a:pt x="4" y="38"/>
                      <a:pt x="8" y="34"/>
                    </a:cubicBezTo>
                    <a:cubicBezTo>
                      <a:pt x="25" y="18"/>
                      <a:pt x="46" y="9"/>
                      <a:pt x="69" y="4"/>
                    </a:cubicBezTo>
                    <a:cubicBezTo>
                      <a:pt x="79" y="2"/>
                      <a:pt x="90" y="1"/>
                      <a:pt x="10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8" name="Group 7"/>
          <p:cNvGrpSpPr/>
          <p:nvPr/>
        </p:nvGrpSpPr>
        <p:grpSpPr>
          <a:xfrm>
            <a:off x="1232255" y="3298780"/>
            <a:ext cx="2821976" cy="683426"/>
            <a:chOff x="1166240" y="3458361"/>
            <a:chExt cx="2765635" cy="669821"/>
          </a:xfrm>
        </p:grpSpPr>
        <p:sp>
          <p:nvSpPr>
            <p:cNvPr id="623" name="Rectangle 76"/>
            <p:cNvSpPr txBox="1">
              <a:spLocks/>
            </p:cNvSpPr>
            <p:nvPr/>
          </p:nvSpPr>
          <p:spPr bwMode="gray">
            <a:xfrm>
              <a:off x="1447875" y="3458361"/>
              <a:ext cx="2484000" cy="669821"/>
            </a:xfrm>
            <a:prstGeom prst="rect">
              <a:avLst/>
            </a:prstGeom>
            <a:solidFill>
              <a:schemeClr val="bg2"/>
            </a:solidFill>
            <a:ln w="9525">
              <a:noFill/>
              <a:miter lim="800000"/>
              <a:headEnd/>
              <a:tailEnd/>
            </a:ln>
            <a:effectLst/>
            <a:extLst/>
          </p:spPr>
          <p:txBody>
            <a:bodyPr vert="horz" wrap="square" lIns="828000" tIns="72009" rIns="72009" bIns="72009"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buClr>
                  <a:srgbClr val="002960"/>
                </a:buClr>
              </a:pPr>
              <a:r>
                <a:rPr lang="en-GB" dirty="0">
                  <a:solidFill>
                    <a:schemeClr val="tx2"/>
                  </a:solidFill>
                  <a:latin typeface="+mj-lt"/>
                </a:rPr>
                <a:t>Automation of knowledge work</a:t>
              </a:r>
            </a:p>
          </p:txBody>
        </p:sp>
        <p:sp>
          <p:nvSpPr>
            <p:cNvPr id="624" name="Rectangle 76"/>
            <p:cNvSpPr txBox="1">
              <a:spLocks/>
            </p:cNvSpPr>
            <p:nvPr/>
          </p:nvSpPr>
          <p:spPr bwMode="gray">
            <a:xfrm>
              <a:off x="1166240" y="3458361"/>
              <a:ext cx="281635" cy="669821"/>
            </a:xfrm>
            <a:prstGeom prst="rect">
              <a:avLst/>
            </a:prstGeom>
            <a:solidFill>
              <a:schemeClr val="accent2"/>
            </a:solidFill>
            <a:ln>
              <a:noFill/>
            </a:ln>
            <a:effectLst/>
            <a:extLst/>
          </p:spPr>
          <p:txBody>
            <a:bodyPr vert="horz" wrap="square" lIns="0" tIns="0" rIns="0" bIns="0" numCol="1" anchor="ctr" anchorCtr="0" compatLnSpc="1">
              <a:prstTxWarp prst="textNoShape">
                <a:avLst/>
              </a:prstTxWarp>
              <a:noAutofit/>
            </a:bodyPr>
            <a:lstStyle>
              <a:lvl1pPr lvl="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a:buClr>
                  <a:srgbClr val="002960"/>
                </a:buClr>
              </a:pPr>
              <a:r>
                <a:rPr lang="en-GB" b="1" dirty="0" smtClean="0">
                  <a:solidFill>
                    <a:srgbClr val="FFFFFF"/>
                  </a:solidFill>
                  <a:latin typeface="+mj-lt"/>
                </a:rPr>
                <a:t>3</a:t>
              </a:r>
              <a:endParaRPr lang="en-GB" b="1" dirty="0">
                <a:solidFill>
                  <a:srgbClr val="FFFFFF"/>
                </a:solidFill>
                <a:latin typeface="+mj-lt"/>
              </a:endParaRPr>
            </a:p>
          </p:txBody>
        </p:sp>
        <p:grpSp>
          <p:nvGrpSpPr>
            <p:cNvPr id="625" name="Group 624"/>
            <p:cNvGrpSpPr>
              <a:grpSpLocks/>
            </p:cNvGrpSpPr>
            <p:nvPr/>
          </p:nvGrpSpPr>
          <p:grpSpPr>
            <a:xfrm>
              <a:off x="1555721" y="3563589"/>
              <a:ext cx="601692" cy="459368"/>
              <a:chOff x="-2449513" y="2408238"/>
              <a:chExt cx="1954213" cy="1465263"/>
            </a:xfrm>
            <a:solidFill>
              <a:schemeClr val="accent2"/>
            </a:solidFill>
          </p:grpSpPr>
          <p:sp>
            <p:nvSpPr>
              <p:cNvPr id="626" name="Freeform 1246"/>
              <p:cNvSpPr>
                <a:spLocks noEditPoints="1"/>
              </p:cNvSpPr>
              <p:nvPr/>
            </p:nvSpPr>
            <p:spPr bwMode="auto">
              <a:xfrm>
                <a:off x="-2119313" y="2974976"/>
                <a:ext cx="977900" cy="696913"/>
              </a:xfrm>
              <a:custGeom>
                <a:avLst/>
                <a:gdLst>
                  <a:gd name="T0" fmla="*/ 726 w 775"/>
                  <a:gd name="T1" fmla="*/ 85 h 552"/>
                  <a:gd name="T2" fmla="*/ 699 w 775"/>
                  <a:gd name="T3" fmla="*/ 101 h 552"/>
                  <a:gd name="T4" fmla="*/ 612 w 775"/>
                  <a:gd name="T5" fmla="*/ 188 h 552"/>
                  <a:gd name="T6" fmla="*/ 552 w 775"/>
                  <a:gd name="T7" fmla="*/ 248 h 552"/>
                  <a:gd name="T8" fmla="*/ 496 w 775"/>
                  <a:gd name="T9" fmla="*/ 306 h 552"/>
                  <a:gd name="T10" fmla="*/ 446 w 775"/>
                  <a:gd name="T11" fmla="*/ 353 h 552"/>
                  <a:gd name="T12" fmla="*/ 410 w 775"/>
                  <a:gd name="T13" fmla="*/ 390 h 552"/>
                  <a:gd name="T14" fmla="*/ 358 w 775"/>
                  <a:gd name="T15" fmla="*/ 443 h 552"/>
                  <a:gd name="T16" fmla="*/ 298 w 775"/>
                  <a:gd name="T17" fmla="*/ 504 h 552"/>
                  <a:gd name="T18" fmla="*/ 282 w 775"/>
                  <a:gd name="T19" fmla="*/ 520 h 552"/>
                  <a:gd name="T20" fmla="*/ 262 w 775"/>
                  <a:gd name="T21" fmla="*/ 526 h 552"/>
                  <a:gd name="T22" fmla="*/ 91 w 775"/>
                  <a:gd name="T23" fmla="*/ 526 h 552"/>
                  <a:gd name="T24" fmla="*/ 76 w 775"/>
                  <a:gd name="T25" fmla="*/ 531 h 552"/>
                  <a:gd name="T26" fmla="*/ 60 w 775"/>
                  <a:gd name="T27" fmla="*/ 547 h 552"/>
                  <a:gd name="T28" fmla="*/ 38 w 775"/>
                  <a:gd name="T29" fmla="*/ 551 h 552"/>
                  <a:gd name="T30" fmla="*/ 5 w 775"/>
                  <a:gd name="T31" fmla="*/ 528 h 552"/>
                  <a:gd name="T32" fmla="*/ 5 w 775"/>
                  <a:gd name="T33" fmla="*/ 498 h 552"/>
                  <a:gd name="T34" fmla="*/ 55 w 775"/>
                  <a:gd name="T35" fmla="*/ 476 h 552"/>
                  <a:gd name="T36" fmla="*/ 74 w 775"/>
                  <a:gd name="T37" fmla="*/ 493 h 552"/>
                  <a:gd name="T38" fmla="*/ 87 w 775"/>
                  <a:gd name="T39" fmla="*/ 500 h 552"/>
                  <a:gd name="T40" fmla="*/ 258 w 775"/>
                  <a:gd name="T41" fmla="*/ 500 h 552"/>
                  <a:gd name="T42" fmla="*/ 270 w 775"/>
                  <a:gd name="T43" fmla="*/ 495 h 552"/>
                  <a:gd name="T44" fmla="*/ 357 w 775"/>
                  <a:gd name="T45" fmla="*/ 408 h 552"/>
                  <a:gd name="T46" fmla="*/ 378 w 775"/>
                  <a:gd name="T47" fmla="*/ 387 h 552"/>
                  <a:gd name="T48" fmla="*/ 378 w 775"/>
                  <a:gd name="T49" fmla="*/ 377 h 552"/>
                  <a:gd name="T50" fmla="*/ 278 w 775"/>
                  <a:gd name="T51" fmla="*/ 277 h 552"/>
                  <a:gd name="T52" fmla="*/ 180 w 775"/>
                  <a:gd name="T53" fmla="*/ 179 h 552"/>
                  <a:gd name="T54" fmla="*/ 157 w 775"/>
                  <a:gd name="T55" fmla="*/ 170 h 552"/>
                  <a:gd name="T56" fmla="*/ 123 w 775"/>
                  <a:gd name="T57" fmla="*/ 157 h 552"/>
                  <a:gd name="T58" fmla="*/ 117 w 775"/>
                  <a:gd name="T59" fmla="*/ 144 h 552"/>
                  <a:gd name="T60" fmla="*/ 130 w 775"/>
                  <a:gd name="T61" fmla="*/ 101 h 552"/>
                  <a:gd name="T62" fmla="*/ 162 w 775"/>
                  <a:gd name="T63" fmla="*/ 94 h 552"/>
                  <a:gd name="T64" fmla="*/ 191 w 775"/>
                  <a:gd name="T65" fmla="*/ 139 h 552"/>
                  <a:gd name="T66" fmla="*/ 200 w 775"/>
                  <a:gd name="T67" fmla="*/ 165 h 552"/>
                  <a:gd name="T68" fmla="*/ 325 w 775"/>
                  <a:gd name="T69" fmla="*/ 289 h 552"/>
                  <a:gd name="T70" fmla="*/ 395 w 775"/>
                  <a:gd name="T71" fmla="*/ 360 h 552"/>
                  <a:gd name="T72" fmla="*/ 406 w 775"/>
                  <a:gd name="T73" fmla="*/ 359 h 552"/>
                  <a:gd name="T74" fmla="*/ 459 w 775"/>
                  <a:gd name="T75" fmla="*/ 306 h 552"/>
                  <a:gd name="T76" fmla="*/ 526 w 775"/>
                  <a:gd name="T77" fmla="*/ 239 h 552"/>
                  <a:gd name="T78" fmla="*/ 590 w 775"/>
                  <a:gd name="T79" fmla="*/ 176 h 552"/>
                  <a:gd name="T80" fmla="*/ 636 w 775"/>
                  <a:gd name="T81" fmla="*/ 129 h 552"/>
                  <a:gd name="T82" fmla="*/ 692 w 775"/>
                  <a:gd name="T83" fmla="*/ 73 h 552"/>
                  <a:gd name="T84" fmla="*/ 695 w 775"/>
                  <a:gd name="T85" fmla="*/ 60 h 552"/>
                  <a:gd name="T86" fmla="*/ 713 w 775"/>
                  <a:gd name="T87" fmla="*/ 13 h 552"/>
                  <a:gd name="T88" fmla="*/ 769 w 775"/>
                  <a:gd name="T89" fmla="*/ 32 h 552"/>
                  <a:gd name="T90" fmla="*/ 760 w 775"/>
                  <a:gd name="T91" fmla="*/ 74 h 552"/>
                  <a:gd name="T92" fmla="*/ 726 w 775"/>
                  <a:gd name="T93" fmla="*/ 85 h 552"/>
                  <a:gd name="T94" fmla="*/ 716 w 775"/>
                  <a:gd name="T95" fmla="*/ 46 h 552"/>
                  <a:gd name="T96" fmla="*/ 732 w 775"/>
                  <a:gd name="T97" fmla="*/ 63 h 552"/>
                  <a:gd name="T98" fmla="*/ 749 w 775"/>
                  <a:gd name="T99" fmla="*/ 46 h 552"/>
                  <a:gd name="T100" fmla="*/ 732 w 775"/>
                  <a:gd name="T101" fmla="*/ 29 h 552"/>
                  <a:gd name="T102" fmla="*/ 716 w 775"/>
                  <a:gd name="T103" fmla="*/ 46 h 552"/>
                  <a:gd name="T104" fmla="*/ 40 w 775"/>
                  <a:gd name="T105" fmla="*/ 529 h 552"/>
                  <a:gd name="T106" fmla="*/ 57 w 775"/>
                  <a:gd name="T107" fmla="*/ 514 h 552"/>
                  <a:gd name="T108" fmla="*/ 41 w 775"/>
                  <a:gd name="T109" fmla="*/ 497 h 552"/>
                  <a:gd name="T110" fmla="*/ 25 w 775"/>
                  <a:gd name="T111" fmla="*/ 513 h 552"/>
                  <a:gd name="T112" fmla="*/ 40 w 775"/>
                  <a:gd name="T113" fmla="*/ 529 h 552"/>
                  <a:gd name="T114" fmla="*/ 154 w 775"/>
                  <a:gd name="T115" fmla="*/ 148 h 552"/>
                  <a:gd name="T116" fmla="*/ 171 w 775"/>
                  <a:gd name="T117" fmla="*/ 132 h 552"/>
                  <a:gd name="T118" fmla="*/ 154 w 775"/>
                  <a:gd name="T119" fmla="*/ 117 h 552"/>
                  <a:gd name="T120" fmla="*/ 138 w 775"/>
                  <a:gd name="T121" fmla="*/ 132 h 552"/>
                  <a:gd name="T122" fmla="*/ 154 w 775"/>
                  <a:gd name="T123" fmla="*/ 14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5" h="552">
                    <a:moveTo>
                      <a:pt x="726" y="85"/>
                    </a:moveTo>
                    <a:cubicBezTo>
                      <a:pt x="714" y="80"/>
                      <a:pt x="707" y="93"/>
                      <a:pt x="699" y="101"/>
                    </a:cubicBezTo>
                    <a:cubicBezTo>
                      <a:pt x="670" y="130"/>
                      <a:pt x="641" y="159"/>
                      <a:pt x="612" y="188"/>
                    </a:cubicBezTo>
                    <a:cubicBezTo>
                      <a:pt x="592" y="208"/>
                      <a:pt x="572" y="228"/>
                      <a:pt x="552" y="248"/>
                    </a:cubicBezTo>
                    <a:cubicBezTo>
                      <a:pt x="533" y="268"/>
                      <a:pt x="515" y="287"/>
                      <a:pt x="496" y="306"/>
                    </a:cubicBezTo>
                    <a:cubicBezTo>
                      <a:pt x="479" y="322"/>
                      <a:pt x="463" y="337"/>
                      <a:pt x="446" y="353"/>
                    </a:cubicBezTo>
                    <a:cubicBezTo>
                      <a:pt x="434" y="365"/>
                      <a:pt x="422" y="378"/>
                      <a:pt x="410" y="390"/>
                    </a:cubicBezTo>
                    <a:cubicBezTo>
                      <a:pt x="393" y="408"/>
                      <a:pt x="375" y="425"/>
                      <a:pt x="358" y="443"/>
                    </a:cubicBezTo>
                    <a:cubicBezTo>
                      <a:pt x="338" y="463"/>
                      <a:pt x="318" y="483"/>
                      <a:pt x="298" y="504"/>
                    </a:cubicBezTo>
                    <a:cubicBezTo>
                      <a:pt x="293" y="509"/>
                      <a:pt x="287" y="514"/>
                      <a:pt x="282" y="520"/>
                    </a:cubicBezTo>
                    <a:cubicBezTo>
                      <a:pt x="276" y="525"/>
                      <a:pt x="270" y="526"/>
                      <a:pt x="262" y="526"/>
                    </a:cubicBezTo>
                    <a:cubicBezTo>
                      <a:pt x="205" y="526"/>
                      <a:pt x="148" y="526"/>
                      <a:pt x="91" y="526"/>
                    </a:cubicBezTo>
                    <a:cubicBezTo>
                      <a:pt x="85" y="526"/>
                      <a:pt x="78" y="524"/>
                      <a:pt x="76" y="531"/>
                    </a:cubicBezTo>
                    <a:cubicBezTo>
                      <a:pt x="73" y="539"/>
                      <a:pt x="67" y="544"/>
                      <a:pt x="60" y="547"/>
                    </a:cubicBezTo>
                    <a:cubicBezTo>
                      <a:pt x="53" y="549"/>
                      <a:pt x="45" y="551"/>
                      <a:pt x="38" y="551"/>
                    </a:cubicBezTo>
                    <a:cubicBezTo>
                      <a:pt x="21" y="552"/>
                      <a:pt x="11" y="542"/>
                      <a:pt x="5" y="528"/>
                    </a:cubicBezTo>
                    <a:cubicBezTo>
                      <a:pt x="0" y="519"/>
                      <a:pt x="0" y="508"/>
                      <a:pt x="5" y="498"/>
                    </a:cubicBezTo>
                    <a:cubicBezTo>
                      <a:pt x="16" y="475"/>
                      <a:pt x="35" y="471"/>
                      <a:pt x="55" y="476"/>
                    </a:cubicBezTo>
                    <a:cubicBezTo>
                      <a:pt x="62" y="478"/>
                      <a:pt x="69" y="486"/>
                      <a:pt x="74" y="493"/>
                    </a:cubicBezTo>
                    <a:cubicBezTo>
                      <a:pt x="78" y="497"/>
                      <a:pt x="81" y="500"/>
                      <a:pt x="87" y="500"/>
                    </a:cubicBezTo>
                    <a:cubicBezTo>
                      <a:pt x="144" y="500"/>
                      <a:pt x="201" y="500"/>
                      <a:pt x="258" y="500"/>
                    </a:cubicBezTo>
                    <a:cubicBezTo>
                      <a:pt x="262" y="500"/>
                      <a:pt x="267" y="498"/>
                      <a:pt x="270" y="495"/>
                    </a:cubicBezTo>
                    <a:cubicBezTo>
                      <a:pt x="299" y="466"/>
                      <a:pt x="328" y="437"/>
                      <a:pt x="357" y="408"/>
                    </a:cubicBezTo>
                    <a:cubicBezTo>
                      <a:pt x="364" y="401"/>
                      <a:pt x="371" y="394"/>
                      <a:pt x="378" y="387"/>
                    </a:cubicBezTo>
                    <a:cubicBezTo>
                      <a:pt x="382" y="384"/>
                      <a:pt x="382" y="381"/>
                      <a:pt x="378" y="377"/>
                    </a:cubicBezTo>
                    <a:cubicBezTo>
                      <a:pt x="345" y="344"/>
                      <a:pt x="311" y="311"/>
                      <a:pt x="278" y="277"/>
                    </a:cubicBezTo>
                    <a:cubicBezTo>
                      <a:pt x="245" y="245"/>
                      <a:pt x="212" y="212"/>
                      <a:pt x="180" y="179"/>
                    </a:cubicBezTo>
                    <a:cubicBezTo>
                      <a:pt x="173" y="172"/>
                      <a:pt x="167" y="169"/>
                      <a:pt x="157" y="170"/>
                    </a:cubicBezTo>
                    <a:cubicBezTo>
                      <a:pt x="143" y="172"/>
                      <a:pt x="132" y="168"/>
                      <a:pt x="123" y="157"/>
                    </a:cubicBezTo>
                    <a:cubicBezTo>
                      <a:pt x="120" y="153"/>
                      <a:pt x="117" y="149"/>
                      <a:pt x="117" y="144"/>
                    </a:cubicBezTo>
                    <a:cubicBezTo>
                      <a:pt x="114" y="128"/>
                      <a:pt x="114" y="112"/>
                      <a:pt x="130" y="101"/>
                    </a:cubicBezTo>
                    <a:cubicBezTo>
                      <a:pt x="140" y="93"/>
                      <a:pt x="151" y="93"/>
                      <a:pt x="162" y="94"/>
                    </a:cubicBezTo>
                    <a:cubicBezTo>
                      <a:pt x="181" y="97"/>
                      <a:pt x="196" y="116"/>
                      <a:pt x="191" y="139"/>
                    </a:cubicBezTo>
                    <a:cubicBezTo>
                      <a:pt x="189" y="150"/>
                      <a:pt x="192" y="157"/>
                      <a:pt x="200" y="165"/>
                    </a:cubicBezTo>
                    <a:cubicBezTo>
                      <a:pt x="242" y="206"/>
                      <a:pt x="283" y="248"/>
                      <a:pt x="325" y="289"/>
                    </a:cubicBezTo>
                    <a:cubicBezTo>
                      <a:pt x="348" y="313"/>
                      <a:pt x="372" y="336"/>
                      <a:pt x="395" y="360"/>
                    </a:cubicBezTo>
                    <a:cubicBezTo>
                      <a:pt x="400" y="364"/>
                      <a:pt x="402" y="364"/>
                      <a:pt x="406" y="359"/>
                    </a:cubicBezTo>
                    <a:cubicBezTo>
                      <a:pt x="423" y="341"/>
                      <a:pt x="441" y="324"/>
                      <a:pt x="459" y="306"/>
                    </a:cubicBezTo>
                    <a:cubicBezTo>
                      <a:pt x="481" y="284"/>
                      <a:pt x="504" y="261"/>
                      <a:pt x="526" y="239"/>
                    </a:cubicBezTo>
                    <a:cubicBezTo>
                      <a:pt x="547" y="218"/>
                      <a:pt x="568" y="197"/>
                      <a:pt x="590" y="176"/>
                    </a:cubicBezTo>
                    <a:cubicBezTo>
                      <a:pt x="605" y="160"/>
                      <a:pt x="621" y="145"/>
                      <a:pt x="636" y="129"/>
                    </a:cubicBezTo>
                    <a:cubicBezTo>
                      <a:pt x="655" y="110"/>
                      <a:pt x="674" y="92"/>
                      <a:pt x="692" y="73"/>
                    </a:cubicBezTo>
                    <a:cubicBezTo>
                      <a:pt x="696" y="70"/>
                      <a:pt x="698" y="66"/>
                      <a:pt x="695" y="60"/>
                    </a:cubicBezTo>
                    <a:cubicBezTo>
                      <a:pt x="688" y="44"/>
                      <a:pt x="698" y="22"/>
                      <a:pt x="713" y="13"/>
                    </a:cubicBezTo>
                    <a:cubicBezTo>
                      <a:pt x="735" y="0"/>
                      <a:pt x="759" y="12"/>
                      <a:pt x="769" y="32"/>
                    </a:cubicBezTo>
                    <a:cubicBezTo>
                      <a:pt x="775" y="44"/>
                      <a:pt x="770" y="64"/>
                      <a:pt x="760" y="74"/>
                    </a:cubicBezTo>
                    <a:cubicBezTo>
                      <a:pt x="751" y="82"/>
                      <a:pt x="741" y="86"/>
                      <a:pt x="726" y="85"/>
                    </a:cubicBezTo>
                    <a:close/>
                    <a:moveTo>
                      <a:pt x="716" y="46"/>
                    </a:moveTo>
                    <a:cubicBezTo>
                      <a:pt x="716" y="56"/>
                      <a:pt x="723" y="64"/>
                      <a:pt x="732" y="63"/>
                    </a:cubicBezTo>
                    <a:cubicBezTo>
                      <a:pt x="740" y="63"/>
                      <a:pt x="748" y="56"/>
                      <a:pt x="749" y="46"/>
                    </a:cubicBezTo>
                    <a:cubicBezTo>
                      <a:pt x="750" y="39"/>
                      <a:pt x="739" y="29"/>
                      <a:pt x="732" y="29"/>
                    </a:cubicBezTo>
                    <a:cubicBezTo>
                      <a:pt x="723" y="29"/>
                      <a:pt x="716" y="36"/>
                      <a:pt x="716" y="46"/>
                    </a:cubicBezTo>
                    <a:close/>
                    <a:moveTo>
                      <a:pt x="40" y="529"/>
                    </a:moveTo>
                    <a:cubicBezTo>
                      <a:pt x="50" y="529"/>
                      <a:pt x="57" y="522"/>
                      <a:pt x="57" y="514"/>
                    </a:cubicBezTo>
                    <a:cubicBezTo>
                      <a:pt x="57" y="503"/>
                      <a:pt x="51" y="497"/>
                      <a:pt x="41" y="497"/>
                    </a:cubicBezTo>
                    <a:cubicBezTo>
                      <a:pt x="31" y="497"/>
                      <a:pt x="25" y="503"/>
                      <a:pt x="25" y="513"/>
                    </a:cubicBezTo>
                    <a:cubicBezTo>
                      <a:pt x="25" y="524"/>
                      <a:pt x="29" y="529"/>
                      <a:pt x="40" y="529"/>
                    </a:cubicBezTo>
                    <a:close/>
                    <a:moveTo>
                      <a:pt x="154" y="148"/>
                    </a:moveTo>
                    <a:cubicBezTo>
                      <a:pt x="164" y="148"/>
                      <a:pt x="171" y="141"/>
                      <a:pt x="171" y="132"/>
                    </a:cubicBezTo>
                    <a:cubicBezTo>
                      <a:pt x="171" y="122"/>
                      <a:pt x="164" y="117"/>
                      <a:pt x="154" y="117"/>
                    </a:cubicBezTo>
                    <a:cubicBezTo>
                      <a:pt x="143" y="117"/>
                      <a:pt x="138" y="122"/>
                      <a:pt x="138" y="132"/>
                    </a:cubicBezTo>
                    <a:cubicBezTo>
                      <a:pt x="138" y="142"/>
                      <a:pt x="144" y="148"/>
                      <a:pt x="154" y="148"/>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27" name="Freeform 1247"/>
              <p:cNvSpPr>
                <a:spLocks noEditPoints="1"/>
              </p:cNvSpPr>
              <p:nvPr/>
            </p:nvSpPr>
            <p:spPr bwMode="auto">
              <a:xfrm>
                <a:off x="-1785938" y="2735263"/>
                <a:ext cx="865188" cy="527050"/>
              </a:xfrm>
              <a:custGeom>
                <a:avLst/>
                <a:gdLst>
                  <a:gd name="T0" fmla="*/ 635 w 687"/>
                  <a:gd name="T1" fmla="*/ 216 h 418"/>
                  <a:gd name="T2" fmla="*/ 516 w 687"/>
                  <a:gd name="T3" fmla="*/ 85 h 418"/>
                  <a:gd name="T4" fmla="*/ 456 w 687"/>
                  <a:gd name="T5" fmla="*/ 66 h 418"/>
                  <a:gd name="T6" fmla="*/ 413 w 687"/>
                  <a:gd name="T7" fmla="*/ 55 h 418"/>
                  <a:gd name="T8" fmla="*/ 178 w 687"/>
                  <a:gd name="T9" fmla="*/ 53 h 418"/>
                  <a:gd name="T10" fmla="*/ 109 w 687"/>
                  <a:gd name="T11" fmla="*/ 105 h 418"/>
                  <a:gd name="T12" fmla="*/ 76 w 687"/>
                  <a:gd name="T13" fmla="*/ 146 h 418"/>
                  <a:gd name="T14" fmla="*/ 3 w 687"/>
                  <a:gd name="T15" fmla="*/ 168 h 418"/>
                  <a:gd name="T16" fmla="*/ 60 w 687"/>
                  <a:gd name="T17" fmla="*/ 120 h 418"/>
                  <a:gd name="T18" fmla="*/ 158 w 687"/>
                  <a:gd name="T19" fmla="*/ 31 h 418"/>
                  <a:gd name="T20" fmla="*/ 458 w 687"/>
                  <a:gd name="T21" fmla="*/ 22 h 418"/>
                  <a:gd name="T22" fmla="*/ 517 w 687"/>
                  <a:gd name="T23" fmla="*/ 18 h 418"/>
                  <a:gd name="T24" fmla="*/ 542 w 687"/>
                  <a:gd name="T25" fmla="*/ 76 h 418"/>
                  <a:gd name="T26" fmla="*/ 654 w 687"/>
                  <a:gd name="T27" fmla="*/ 188 h 418"/>
                  <a:gd name="T28" fmla="*/ 658 w 687"/>
                  <a:gd name="T29" fmla="*/ 322 h 418"/>
                  <a:gd name="T30" fmla="*/ 685 w 687"/>
                  <a:gd name="T31" fmla="*/ 367 h 418"/>
                  <a:gd name="T32" fmla="*/ 621 w 687"/>
                  <a:gd name="T33" fmla="*/ 400 h 418"/>
                  <a:gd name="T34" fmla="*/ 525 w 687"/>
                  <a:gd name="T35" fmla="*/ 388 h 418"/>
                  <a:gd name="T36" fmla="*/ 499 w 687"/>
                  <a:gd name="T37" fmla="*/ 396 h 418"/>
                  <a:gd name="T38" fmla="*/ 430 w 687"/>
                  <a:gd name="T39" fmla="*/ 397 h 418"/>
                  <a:gd name="T40" fmla="*/ 448 w 687"/>
                  <a:gd name="T41" fmla="*/ 341 h 418"/>
                  <a:gd name="T42" fmla="*/ 510 w 687"/>
                  <a:gd name="T43" fmla="*/ 364 h 418"/>
                  <a:gd name="T44" fmla="*/ 611 w 687"/>
                  <a:gd name="T45" fmla="*/ 358 h 418"/>
                  <a:gd name="T46" fmla="*/ 635 w 687"/>
                  <a:gd name="T47" fmla="*/ 323 h 418"/>
                  <a:gd name="T48" fmla="*/ 26 w 687"/>
                  <a:gd name="T49" fmla="*/ 162 h 418"/>
                  <a:gd name="T50" fmla="*/ 59 w 687"/>
                  <a:gd name="T51" fmla="*/ 162 h 418"/>
                  <a:gd name="T52" fmla="*/ 26 w 687"/>
                  <a:gd name="T53" fmla="*/ 162 h 418"/>
                  <a:gd name="T54" fmla="*/ 489 w 687"/>
                  <a:gd name="T55" fmla="*/ 62 h 418"/>
                  <a:gd name="T56" fmla="*/ 490 w 687"/>
                  <a:gd name="T57" fmla="*/ 28 h 418"/>
                  <a:gd name="T58" fmla="*/ 448 w 687"/>
                  <a:gd name="T59" fmla="*/ 377 h 418"/>
                  <a:gd name="T60" fmla="*/ 482 w 687"/>
                  <a:gd name="T61" fmla="*/ 377 h 418"/>
                  <a:gd name="T62" fmla="*/ 448 w 687"/>
                  <a:gd name="T63" fmla="*/ 377 h 418"/>
                  <a:gd name="T64" fmla="*/ 647 w 687"/>
                  <a:gd name="T65" fmla="*/ 389 h 418"/>
                  <a:gd name="T66" fmla="*/ 649 w 687"/>
                  <a:gd name="T67" fmla="*/ 35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7" h="418">
                    <a:moveTo>
                      <a:pt x="635" y="269"/>
                    </a:moveTo>
                    <a:cubicBezTo>
                      <a:pt x="635" y="251"/>
                      <a:pt x="634" y="234"/>
                      <a:pt x="635" y="216"/>
                    </a:cubicBezTo>
                    <a:cubicBezTo>
                      <a:pt x="635" y="207"/>
                      <a:pt x="632" y="201"/>
                      <a:pt x="627" y="195"/>
                    </a:cubicBezTo>
                    <a:cubicBezTo>
                      <a:pt x="590" y="158"/>
                      <a:pt x="553" y="122"/>
                      <a:pt x="516" y="85"/>
                    </a:cubicBezTo>
                    <a:cubicBezTo>
                      <a:pt x="512" y="80"/>
                      <a:pt x="507" y="80"/>
                      <a:pt x="502" y="82"/>
                    </a:cubicBezTo>
                    <a:cubicBezTo>
                      <a:pt x="485" y="90"/>
                      <a:pt x="463" y="81"/>
                      <a:pt x="456" y="66"/>
                    </a:cubicBezTo>
                    <a:cubicBezTo>
                      <a:pt x="451" y="55"/>
                      <a:pt x="443" y="54"/>
                      <a:pt x="434" y="54"/>
                    </a:cubicBezTo>
                    <a:cubicBezTo>
                      <a:pt x="427" y="53"/>
                      <a:pt x="420" y="55"/>
                      <a:pt x="413" y="55"/>
                    </a:cubicBezTo>
                    <a:cubicBezTo>
                      <a:pt x="391" y="55"/>
                      <a:pt x="369" y="55"/>
                      <a:pt x="347" y="55"/>
                    </a:cubicBezTo>
                    <a:cubicBezTo>
                      <a:pt x="291" y="55"/>
                      <a:pt x="234" y="54"/>
                      <a:pt x="178" y="53"/>
                    </a:cubicBezTo>
                    <a:cubicBezTo>
                      <a:pt x="164" y="53"/>
                      <a:pt x="155" y="59"/>
                      <a:pt x="146" y="68"/>
                    </a:cubicBezTo>
                    <a:cubicBezTo>
                      <a:pt x="133" y="80"/>
                      <a:pt x="121" y="93"/>
                      <a:pt x="109" y="105"/>
                    </a:cubicBezTo>
                    <a:cubicBezTo>
                      <a:pt x="98" y="116"/>
                      <a:pt x="87" y="126"/>
                      <a:pt x="76" y="138"/>
                    </a:cubicBezTo>
                    <a:cubicBezTo>
                      <a:pt x="75" y="139"/>
                      <a:pt x="75" y="143"/>
                      <a:pt x="76" y="146"/>
                    </a:cubicBezTo>
                    <a:cubicBezTo>
                      <a:pt x="85" y="169"/>
                      <a:pt x="76" y="191"/>
                      <a:pt x="54" y="200"/>
                    </a:cubicBezTo>
                    <a:cubicBezTo>
                      <a:pt x="32" y="209"/>
                      <a:pt x="5" y="191"/>
                      <a:pt x="3" y="168"/>
                    </a:cubicBezTo>
                    <a:cubicBezTo>
                      <a:pt x="0" y="138"/>
                      <a:pt x="24" y="121"/>
                      <a:pt x="49" y="123"/>
                    </a:cubicBezTo>
                    <a:cubicBezTo>
                      <a:pt x="53" y="123"/>
                      <a:pt x="57" y="122"/>
                      <a:pt x="60" y="120"/>
                    </a:cubicBezTo>
                    <a:cubicBezTo>
                      <a:pt x="87" y="92"/>
                      <a:pt x="115" y="65"/>
                      <a:pt x="142" y="37"/>
                    </a:cubicBezTo>
                    <a:cubicBezTo>
                      <a:pt x="147" y="32"/>
                      <a:pt x="152" y="30"/>
                      <a:pt x="158" y="31"/>
                    </a:cubicBezTo>
                    <a:cubicBezTo>
                      <a:pt x="253" y="31"/>
                      <a:pt x="348" y="31"/>
                      <a:pt x="443" y="31"/>
                    </a:cubicBezTo>
                    <a:cubicBezTo>
                      <a:pt x="450" y="31"/>
                      <a:pt x="455" y="29"/>
                      <a:pt x="458" y="22"/>
                    </a:cubicBezTo>
                    <a:cubicBezTo>
                      <a:pt x="460" y="19"/>
                      <a:pt x="464" y="15"/>
                      <a:pt x="468" y="13"/>
                    </a:cubicBezTo>
                    <a:cubicBezTo>
                      <a:pt x="489" y="0"/>
                      <a:pt x="502" y="6"/>
                      <a:pt x="517" y="18"/>
                    </a:cubicBezTo>
                    <a:cubicBezTo>
                      <a:pt x="524" y="23"/>
                      <a:pt x="528" y="32"/>
                      <a:pt x="527" y="42"/>
                    </a:cubicBezTo>
                    <a:cubicBezTo>
                      <a:pt x="525" y="57"/>
                      <a:pt x="532" y="67"/>
                      <a:pt x="542" y="76"/>
                    </a:cubicBezTo>
                    <a:cubicBezTo>
                      <a:pt x="571" y="105"/>
                      <a:pt x="600" y="134"/>
                      <a:pt x="629" y="163"/>
                    </a:cubicBezTo>
                    <a:cubicBezTo>
                      <a:pt x="637" y="171"/>
                      <a:pt x="646" y="179"/>
                      <a:pt x="654" y="188"/>
                    </a:cubicBezTo>
                    <a:cubicBezTo>
                      <a:pt x="656" y="191"/>
                      <a:pt x="658" y="196"/>
                      <a:pt x="658" y="200"/>
                    </a:cubicBezTo>
                    <a:cubicBezTo>
                      <a:pt x="658" y="241"/>
                      <a:pt x="659" y="281"/>
                      <a:pt x="658" y="322"/>
                    </a:cubicBezTo>
                    <a:cubicBezTo>
                      <a:pt x="658" y="332"/>
                      <a:pt x="661" y="337"/>
                      <a:pt x="669" y="341"/>
                    </a:cubicBezTo>
                    <a:cubicBezTo>
                      <a:pt x="679" y="347"/>
                      <a:pt x="684" y="356"/>
                      <a:pt x="685" y="367"/>
                    </a:cubicBezTo>
                    <a:cubicBezTo>
                      <a:pt x="687" y="389"/>
                      <a:pt x="682" y="398"/>
                      <a:pt x="664" y="408"/>
                    </a:cubicBezTo>
                    <a:cubicBezTo>
                      <a:pt x="651" y="415"/>
                      <a:pt x="632" y="414"/>
                      <a:pt x="621" y="400"/>
                    </a:cubicBezTo>
                    <a:cubicBezTo>
                      <a:pt x="612" y="390"/>
                      <a:pt x="602" y="387"/>
                      <a:pt x="589" y="388"/>
                    </a:cubicBezTo>
                    <a:cubicBezTo>
                      <a:pt x="568" y="388"/>
                      <a:pt x="546" y="388"/>
                      <a:pt x="525" y="388"/>
                    </a:cubicBezTo>
                    <a:cubicBezTo>
                      <a:pt x="519" y="388"/>
                      <a:pt x="513" y="388"/>
                      <a:pt x="508" y="389"/>
                    </a:cubicBezTo>
                    <a:cubicBezTo>
                      <a:pt x="505" y="390"/>
                      <a:pt x="501" y="393"/>
                      <a:pt x="499" y="396"/>
                    </a:cubicBezTo>
                    <a:cubicBezTo>
                      <a:pt x="489" y="410"/>
                      <a:pt x="477" y="418"/>
                      <a:pt x="461" y="416"/>
                    </a:cubicBezTo>
                    <a:cubicBezTo>
                      <a:pt x="448" y="415"/>
                      <a:pt x="438" y="408"/>
                      <a:pt x="430" y="397"/>
                    </a:cubicBezTo>
                    <a:cubicBezTo>
                      <a:pt x="424" y="387"/>
                      <a:pt x="425" y="376"/>
                      <a:pt x="427" y="366"/>
                    </a:cubicBezTo>
                    <a:cubicBezTo>
                      <a:pt x="430" y="355"/>
                      <a:pt x="437" y="347"/>
                      <a:pt x="448" y="341"/>
                    </a:cubicBezTo>
                    <a:cubicBezTo>
                      <a:pt x="469" y="331"/>
                      <a:pt x="490" y="345"/>
                      <a:pt x="499" y="359"/>
                    </a:cubicBezTo>
                    <a:cubicBezTo>
                      <a:pt x="501" y="362"/>
                      <a:pt x="507" y="364"/>
                      <a:pt x="510" y="364"/>
                    </a:cubicBezTo>
                    <a:cubicBezTo>
                      <a:pt x="541" y="365"/>
                      <a:pt x="571" y="365"/>
                      <a:pt x="601" y="364"/>
                    </a:cubicBezTo>
                    <a:cubicBezTo>
                      <a:pt x="604" y="364"/>
                      <a:pt x="609" y="361"/>
                      <a:pt x="611" y="358"/>
                    </a:cubicBezTo>
                    <a:cubicBezTo>
                      <a:pt x="615" y="351"/>
                      <a:pt x="618" y="344"/>
                      <a:pt x="626" y="340"/>
                    </a:cubicBezTo>
                    <a:cubicBezTo>
                      <a:pt x="632" y="336"/>
                      <a:pt x="635" y="330"/>
                      <a:pt x="635" y="323"/>
                    </a:cubicBezTo>
                    <a:cubicBezTo>
                      <a:pt x="634" y="305"/>
                      <a:pt x="635" y="287"/>
                      <a:pt x="635" y="269"/>
                    </a:cubicBezTo>
                    <a:close/>
                    <a:moveTo>
                      <a:pt x="26" y="162"/>
                    </a:moveTo>
                    <a:cubicBezTo>
                      <a:pt x="26" y="172"/>
                      <a:pt x="32" y="179"/>
                      <a:pt x="41" y="179"/>
                    </a:cubicBezTo>
                    <a:cubicBezTo>
                      <a:pt x="49" y="179"/>
                      <a:pt x="59" y="169"/>
                      <a:pt x="59" y="162"/>
                    </a:cubicBezTo>
                    <a:cubicBezTo>
                      <a:pt x="59" y="153"/>
                      <a:pt x="50" y="144"/>
                      <a:pt x="41" y="144"/>
                    </a:cubicBezTo>
                    <a:cubicBezTo>
                      <a:pt x="33" y="144"/>
                      <a:pt x="26" y="152"/>
                      <a:pt x="26" y="162"/>
                    </a:cubicBezTo>
                    <a:close/>
                    <a:moveTo>
                      <a:pt x="473" y="45"/>
                    </a:moveTo>
                    <a:cubicBezTo>
                      <a:pt x="472" y="54"/>
                      <a:pt x="483" y="62"/>
                      <a:pt x="489" y="62"/>
                    </a:cubicBezTo>
                    <a:cubicBezTo>
                      <a:pt x="498" y="63"/>
                      <a:pt x="508" y="53"/>
                      <a:pt x="507" y="44"/>
                    </a:cubicBezTo>
                    <a:cubicBezTo>
                      <a:pt x="507" y="38"/>
                      <a:pt x="497" y="27"/>
                      <a:pt x="490" y="28"/>
                    </a:cubicBezTo>
                    <a:cubicBezTo>
                      <a:pt x="481" y="28"/>
                      <a:pt x="473" y="36"/>
                      <a:pt x="473" y="45"/>
                    </a:cubicBezTo>
                    <a:close/>
                    <a:moveTo>
                      <a:pt x="448" y="377"/>
                    </a:moveTo>
                    <a:cubicBezTo>
                      <a:pt x="448" y="386"/>
                      <a:pt x="456" y="394"/>
                      <a:pt x="465" y="394"/>
                    </a:cubicBezTo>
                    <a:cubicBezTo>
                      <a:pt x="473" y="394"/>
                      <a:pt x="482" y="384"/>
                      <a:pt x="482" y="377"/>
                    </a:cubicBezTo>
                    <a:cubicBezTo>
                      <a:pt x="482" y="370"/>
                      <a:pt x="472" y="359"/>
                      <a:pt x="465" y="359"/>
                    </a:cubicBezTo>
                    <a:cubicBezTo>
                      <a:pt x="457" y="359"/>
                      <a:pt x="448" y="368"/>
                      <a:pt x="448" y="377"/>
                    </a:cubicBezTo>
                    <a:close/>
                    <a:moveTo>
                      <a:pt x="632" y="372"/>
                    </a:moveTo>
                    <a:cubicBezTo>
                      <a:pt x="631" y="384"/>
                      <a:pt x="639" y="388"/>
                      <a:pt x="647" y="389"/>
                    </a:cubicBezTo>
                    <a:cubicBezTo>
                      <a:pt x="655" y="389"/>
                      <a:pt x="665" y="380"/>
                      <a:pt x="665" y="373"/>
                    </a:cubicBezTo>
                    <a:cubicBezTo>
                      <a:pt x="665" y="365"/>
                      <a:pt x="657" y="357"/>
                      <a:pt x="649" y="356"/>
                    </a:cubicBezTo>
                    <a:cubicBezTo>
                      <a:pt x="639" y="354"/>
                      <a:pt x="631" y="363"/>
                      <a:pt x="632" y="37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28" name="Freeform 1248"/>
              <p:cNvSpPr>
                <a:spLocks noEditPoints="1"/>
              </p:cNvSpPr>
              <p:nvPr/>
            </p:nvSpPr>
            <p:spPr bwMode="auto">
              <a:xfrm>
                <a:off x="-2344738" y="2949576"/>
                <a:ext cx="534988" cy="495300"/>
              </a:xfrm>
              <a:custGeom>
                <a:avLst/>
                <a:gdLst>
                  <a:gd name="T0" fmla="*/ 243 w 424"/>
                  <a:gd name="T1" fmla="*/ 220 h 393"/>
                  <a:gd name="T2" fmla="*/ 216 w 424"/>
                  <a:gd name="T3" fmla="*/ 197 h 393"/>
                  <a:gd name="T4" fmla="*/ 156 w 424"/>
                  <a:gd name="T5" fmla="*/ 137 h 393"/>
                  <a:gd name="T6" fmla="*/ 107 w 424"/>
                  <a:gd name="T7" fmla="*/ 88 h 393"/>
                  <a:gd name="T8" fmla="*/ 90 w 424"/>
                  <a:gd name="T9" fmla="*/ 83 h 393"/>
                  <a:gd name="T10" fmla="*/ 47 w 424"/>
                  <a:gd name="T11" fmla="*/ 64 h 393"/>
                  <a:gd name="T12" fmla="*/ 63 w 424"/>
                  <a:gd name="T13" fmla="*/ 10 h 393"/>
                  <a:gd name="T14" fmla="*/ 116 w 424"/>
                  <a:gd name="T15" fmla="*/ 24 h 393"/>
                  <a:gd name="T16" fmla="*/ 119 w 424"/>
                  <a:gd name="T17" fmla="*/ 57 h 393"/>
                  <a:gd name="T18" fmla="*/ 122 w 424"/>
                  <a:gd name="T19" fmla="*/ 68 h 393"/>
                  <a:gd name="T20" fmla="*/ 163 w 424"/>
                  <a:gd name="T21" fmla="*/ 108 h 393"/>
                  <a:gd name="T22" fmla="*/ 198 w 424"/>
                  <a:gd name="T23" fmla="*/ 144 h 393"/>
                  <a:gd name="T24" fmla="*/ 226 w 424"/>
                  <a:gd name="T25" fmla="*/ 171 h 393"/>
                  <a:gd name="T26" fmla="*/ 251 w 424"/>
                  <a:gd name="T27" fmla="*/ 197 h 393"/>
                  <a:gd name="T28" fmla="*/ 289 w 424"/>
                  <a:gd name="T29" fmla="*/ 235 h 393"/>
                  <a:gd name="T30" fmla="*/ 315 w 424"/>
                  <a:gd name="T31" fmla="*/ 261 h 393"/>
                  <a:gd name="T32" fmla="*/ 364 w 424"/>
                  <a:gd name="T33" fmla="*/ 309 h 393"/>
                  <a:gd name="T34" fmla="*/ 376 w 424"/>
                  <a:gd name="T35" fmla="*/ 312 h 393"/>
                  <a:gd name="T36" fmla="*/ 403 w 424"/>
                  <a:gd name="T37" fmla="*/ 319 h 393"/>
                  <a:gd name="T38" fmla="*/ 415 w 424"/>
                  <a:gd name="T39" fmla="*/ 370 h 393"/>
                  <a:gd name="T40" fmla="*/ 390 w 424"/>
                  <a:gd name="T41" fmla="*/ 390 h 393"/>
                  <a:gd name="T42" fmla="*/ 361 w 424"/>
                  <a:gd name="T43" fmla="*/ 385 h 393"/>
                  <a:gd name="T44" fmla="*/ 344 w 424"/>
                  <a:gd name="T45" fmla="*/ 364 h 393"/>
                  <a:gd name="T46" fmla="*/ 344 w 424"/>
                  <a:gd name="T47" fmla="*/ 339 h 393"/>
                  <a:gd name="T48" fmla="*/ 339 w 424"/>
                  <a:gd name="T49" fmla="*/ 320 h 393"/>
                  <a:gd name="T50" fmla="*/ 274 w 424"/>
                  <a:gd name="T51" fmla="*/ 255 h 393"/>
                  <a:gd name="T52" fmla="*/ 260 w 424"/>
                  <a:gd name="T53" fmla="*/ 249 h 393"/>
                  <a:gd name="T54" fmla="*/ 89 w 424"/>
                  <a:gd name="T55" fmla="*/ 249 h 393"/>
                  <a:gd name="T56" fmla="*/ 78 w 424"/>
                  <a:gd name="T57" fmla="*/ 256 h 393"/>
                  <a:gd name="T58" fmla="*/ 57 w 424"/>
                  <a:gd name="T59" fmla="*/ 276 h 393"/>
                  <a:gd name="T60" fmla="*/ 25 w 424"/>
                  <a:gd name="T61" fmla="*/ 275 h 393"/>
                  <a:gd name="T62" fmla="*/ 10 w 424"/>
                  <a:gd name="T63" fmla="*/ 262 h 393"/>
                  <a:gd name="T64" fmla="*/ 5 w 424"/>
                  <a:gd name="T65" fmla="*/ 227 h 393"/>
                  <a:gd name="T66" fmla="*/ 24 w 424"/>
                  <a:gd name="T67" fmla="*/ 205 h 393"/>
                  <a:gd name="T68" fmla="*/ 71 w 424"/>
                  <a:gd name="T69" fmla="*/ 215 h 393"/>
                  <a:gd name="T70" fmla="*/ 89 w 424"/>
                  <a:gd name="T71" fmla="*/ 224 h 393"/>
                  <a:gd name="T72" fmla="*/ 165 w 424"/>
                  <a:gd name="T73" fmla="*/ 225 h 393"/>
                  <a:gd name="T74" fmla="*/ 240 w 424"/>
                  <a:gd name="T75" fmla="*/ 225 h 393"/>
                  <a:gd name="T76" fmla="*/ 243 w 424"/>
                  <a:gd name="T77" fmla="*/ 220 h 393"/>
                  <a:gd name="T78" fmla="*/ 98 w 424"/>
                  <a:gd name="T79" fmla="*/ 44 h 393"/>
                  <a:gd name="T80" fmla="*/ 83 w 424"/>
                  <a:gd name="T81" fmla="*/ 28 h 393"/>
                  <a:gd name="T82" fmla="*/ 64 w 424"/>
                  <a:gd name="T83" fmla="*/ 44 h 393"/>
                  <a:gd name="T84" fmla="*/ 82 w 424"/>
                  <a:gd name="T85" fmla="*/ 62 h 393"/>
                  <a:gd name="T86" fmla="*/ 98 w 424"/>
                  <a:gd name="T87" fmla="*/ 44 h 393"/>
                  <a:gd name="T88" fmla="*/ 397 w 424"/>
                  <a:gd name="T89" fmla="*/ 351 h 393"/>
                  <a:gd name="T90" fmla="*/ 380 w 424"/>
                  <a:gd name="T91" fmla="*/ 334 h 393"/>
                  <a:gd name="T92" fmla="*/ 364 w 424"/>
                  <a:gd name="T93" fmla="*/ 351 h 393"/>
                  <a:gd name="T94" fmla="*/ 381 w 424"/>
                  <a:gd name="T95" fmla="*/ 368 h 393"/>
                  <a:gd name="T96" fmla="*/ 397 w 424"/>
                  <a:gd name="T97" fmla="*/ 351 h 393"/>
                  <a:gd name="T98" fmla="*/ 42 w 424"/>
                  <a:gd name="T99" fmla="*/ 256 h 393"/>
                  <a:gd name="T100" fmla="*/ 59 w 424"/>
                  <a:gd name="T101" fmla="*/ 240 h 393"/>
                  <a:gd name="T102" fmla="*/ 41 w 424"/>
                  <a:gd name="T103" fmla="*/ 225 h 393"/>
                  <a:gd name="T104" fmla="*/ 25 w 424"/>
                  <a:gd name="T105" fmla="*/ 240 h 393"/>
                  <a:gd name="T106" fmla="*/ 42 w 424"/>
                  <a:gd name="T107" fmla="*/ 2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4" h="393">
                    <a:moveTo>
                      <a:pt x="243" y="220"/>
                    </a:moveTo>
                    <a:cubicBezTo>
                      <a:pt x="234" y="212"/>
                      <a:pt x="225" y="205"/>
                      <a:pt x="216" y="197"/>
                    </a:cubicBezTo>
                    <a:cubicBezTo>
                      <a:pt x="196" y="177"/>
                      <a:pt x="176" y="157"/>
                      <a:pt x="156" y="137"/>
                    </a:cubicBezTo>
                    <a:cubicBezTo>
                      <a:pt x="140" y="121"/>
                      <a:pt x="124" y="104"/>
                      <a:pt x="107" y="88"/>
                    </a:cubicBezTo>
                    <a:cubicBezTo>
                      <a:pt x="103" y="84"/>
                      <a:pt x="99" y="80"/>
                      <a:pt x="90" y="83"/>
                    </a:cubicBezTo>
                    <a:cubicBezTo>
                      <a:pt x="75" y="88"/>
                      <a:pt x="55" y="78"/>
                      <a:pt x="47" y="64"/>
                    </a:cubicBezTo>
                    <a:cubicBezTo>
                      <a:pt x="36" y="43"/>
                      <a:pt x="45" y="21"/>
                      <a:pt x="63" y="10"/>
                    </a:cubicBezTo>
                    <a:cubicBezTo>
                      <a:pt x="80" y="0"/>
                      <a:pt x="107" y="8"/>
                      <a:pt x="116" y="24"/>
                    </a:cubicBezTo>
                    <a:cubicBezTo>
                      <a:pt x="121" y="34"/>
                      <a:pt x="121" y="45"/>
                      <a:pt x="119" y="57"/>
                    </a:cubicBezTo>
                    <a:cubicBezTo>
                      <a:pt x="119" y="60"/>
                      <a:pt x="120" y="65"/>
                      <a:pt x="122" y="68"/>
                    </a:cubicBezTo>
                    <a:cubicBezTo>
                      <a:pt x="135" y="82"/>
                      <a:pt x="149" y="95"/>
                      <a:pt x="163" y="108"/>
                    </a:cubicBezTo>
                    <a:cubicBezTo>
                      <a:pt x="175" y="120"/>
                      <a:pt x="186" y="132"/>
                      <a:pt x="198" y="144"/>
                    </a:cubicBezTo>
                    <a:cubicBezTo>
                      <a:pt x="207" y="153"/>
                      <a:pt x="217" y="162"/>
                      <a:pt x="226" y="171"/>
                    </a:cubicBezTo>
                    <a:cubicBezTo>
                      <a:pt x="234" y="180"/>
                      <a:pt x="243" y="189"/>
                      <a:pt x="251" y="197"/>
                    </a:cubicBezTo>
                    <a:cubicBezTo>
                      <a:pt x="264" y="210"/>
                      <a:pt x="277" y="222"/>
                      <a:pt x="289" y="235"/>
                    </a:cubicBezTo>
                    <a:cubicBezTo>
                      <a:pt x="298" y="243"/>
                      <a:pt x="306" y="252"/>
                      <a:pt x="315" y="261"/>
                    </a:cubicBezTo>
                    <a:cubicBezTo>
                      <a:pt x="331" y="277"/>
                      <a:pt x="347" y="294"/>
                      <a:pt x="364" y="309"/>
                    </a:cubicBezTo>
                    <a:cubicBezTo>
                      <a:pt x="366" y="312"/>
                      <a:pt x="372" y="313"/>
                      <a:pt x="376" y="312"/>
                    </a:cubicBezTo>
                    <a:cubicBezTo>
                      <a:pt x="386" y="312"/>
                      <a:pt x="394" y="313"/>
                      <a:pt x="403" y="319"/>
                    </a:cubicBezTo>
                    <a:cubicBezTo>
                      <a:pt x="418" y="329"/>
                      <a:pt x="424" y="354"/>
                      <a:pt x="415" y="370"/>
                    </a:cubicBezTo>
                    <a:cubicBezTo>
                      <a:pt x="409" y="380"/>
                      <a:pt x="400" y="387"/>
                      <a:pt x="390" y="390"/>
                    </a:cubicBezTo>
                    <a:cubicBezTo>
                      <a:pt x="380" y="393"/>
                      <a:pt x="370" y="391"/>
                      <a:pt x="361" y="385"/>
                    </a:cubicBezTo>
                    <a:cubicBezTo>
                      <a:pt x="353" y="380"/>
                      <a:pt x="347" y="373"/>
                      <a:pt x="344" y="364"/>
                    </a:cubicBezTo>
                    <a:cubicBezTo>
                      <a:pt x="341" y="355"/>
                      <a:pt x="340" y="348"/>
                      <a:pt x="344" y="339"/>
                    </a:cubicBezTo>
                    <a:cubicBezTo>
                      <a:pt x="347" y="332"/>
                      <a:pt x="345" y="326"/>
                      <a:pt x="339" y="320"/>
                    </a:cubicBezTo>
                    <a:cubicBezTo>
                      <a:pt x="317" y="299"/>
                      <a:pt x="296" y="277"/>
                      <a:pt x="274" y="255"/>
                    </a:cubicBezTo>
                    <a:cubicBezTo>
                      <a:pt x="270" y="251"/>
                      <a:pt x="266" y="249"/>
                      <a:pt x="260" y="249"/>
                    </a:cubicBezTo>
                    <a:cubicBezTo>
                      <a:pt x="203" y="250"/>
                      <a:pt x="146" y="250"/>
                      <a:pt x="89" y="249"/>
                    </a:cubicBezTo>
                    <a:cubicBezTo>
                      <a:pt x="83" y="249"/>
                      <a:pt x="80" y="251"/>
                      <a:pt x="78" y="256"/>
                    </a:cubicBezTo>
                    <a:cubicBezTo>
                      <a:pt x="73" y="264"/>
                      <a:pt x="66" y="272"/>
                      <a:pt x="57" y="276"/>
                    </a:cubicBezTo>
                    <a:cubicBezTo>
                      <a:pt x="49" y="280"/>
                      <a:pt x="33" y="281"/>
                      <a:pt x="25" y="275"/>
                    </a:cubicBezTo>
                    <a:cubicBezTo>
                      <a:pt x="19" y="272"/>
                      <a:pt x="14" y="267"/>
                      <a:pt x="10" y="262"/>
                    </a:cubicBezTo>
                    <a:cubicBezTo>
                      <a:pt x="3" y="251"/>
                      <a:pt x="0" y="240"/>
                      <a:pt x="5" y="227"/>
                    </a:cubicBezTo>
                    <a:cubicBezTo>
                      <a:pt x="9" y="217"/>
                      <a:pt x="15" y="209"/>
                      <a:pt x="24" y="205"/>
                    </a:cubicBezTo>
                    <a:cubicBezTo>
                      <a:pt x="39" y="199"/>
                      <a:pt x="61" y="200"/>
                      <a:pt x="71" y="215"/>
                    </a:cubicBezTo>
                    <a:cubicBezTo>
                      <a:pt x="76" y="221"/>
                      <a:pt x="81" y="224"/>
                      <a:pt x="89" y="224"/>
                    </a:cubicBezTo>
                    <a:cubicBezTo>
                      <a:pt x="115" y="224"/>
                      <a:pt x="140" y="224"/>
                      <a:pt x="165" y="225"/>
                    </a:cubicBezTo>
                    <a:cubicBezTo>
                      <a:pt x="190" y="225"/>
                      <a:pt x="215" y="225"/>
                      <a:pt x="240" y="225"/>
                    </a:cubicBezTo>
                    <a:cubicBezTo>
                      <a:pt x="241" y="223"/>
                      <a:pt x="242" y="221"/>
                      <a:pt x="243" y="220"/>
                    </a:cubicBezTo>
                    <a:close/>
                    <a:moveTo>
                      <a:pt x="98" y="44"/>
                    </a:moveTo>
                    <a:cubicBezTo>
                      <a:pt x="98" y="34"/>
                      <a:pt x="92" y="28"/>
                      <a:pt x="83" y="28"/>
                    </a:cubicBezTo>
                    <a:cubicBezTo>
                      <a:pt x="74" y="27"/>
                      <a:pt x="65" y="36"/>
                      <a:pt x="64" y="44"/>
                    </a:cubicBezTo>
                    <a:cubicBezTo>
                      <a:pt x="64" y="51"/>
                      <a:pt x="74" y="62"/>
                      <a:pt x="82" y="62"/>
                    </a:cubicBezTo>
                    <a:cubicBezTo>
                      <a:pt x="91" y="62"/>
                      <a:pt x="98" y="54"/>
                      <a:pt x="98" y="44"/>
                    </a:cubicBezTo>
                    <a:close/>
                    <a:moveTo>
                      <a:pt x="397" y="351"/>
                    </a:moveTo>
                    <a:cubicBezTo>
                      <a:pt x="397" y="341"/>
                      <a:pt x="390" y="334"/>
                      <a:pt x="380" y="334"/>
                    </a:cubicBezTo>
                    <a:cubicBezTo>
                      <a:pt x="373" y="334"/>
                      <a:pt x="363" y="344"/>
                      <a:pt x="364" y="351"/>
                    </a:cubicBezTo>
                    <a:cubicBezTo>
                      <a:pt x="364" y="359"/>
                      <a:pt x="374" y="369"/>
                      <a:pt x="381" y="368"/>
                    </a:cubicBezTo>
                    <a:cubicBezTo>
                      <a:pt x="390" y="368"/>
                      <a:pt x="397" y="360"/>
                      <a:pt x="397" y="351"/>
                    </a:cubicBezTo>
                    <a:close/>
                    <a:moveTo>
                      <a:pt x="42" y="256"/>
                    </a:moveTo>
                    <a:cubicBezTo>
                      <a:pt x="53" y="256"/>
                      <a:pt x="59" y="250"/>
                      <a:pt x="59" y="240"/>
                    </a:cubicBezTo>
                    <a:cubicBezTo>
                      <a:pt x="59" y="230"/>
                      <a:pt x="53" y="225"/>
                      <a:pt x="41" y="225"/>
                    </a:cubicBezTo>
                    <a:cubicBezTo>
                      <a:pt x="32" y="225"/>
                      <a:pt x="25" y="232"/>
                      <a:pt x="25" y="240"/>
                    </a:cubicBezTo>
                    <a:cubicBezTo>
                      <a:pt x="25" y="248"/>
                      <a:pt x="34" y="256"/>
                      <a:pt x="42" y="256"/>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29" name="Freeform 1249"/>
              <p:cNvSpPr>
                <a:spLocks noEditPoints="1"/>
              </p:cNvSpPr>
              <p:nvPr/>
            </p:nvSpPr>
            <p:spPr bwMode="auto">
              <a:xfrm>
                <a:off x="-1246188" y="2916238"/>
                <a:ext cx="619125" cy="528638"/>
              </a:xfrm>
              <a:custGeom>
                <a:avLst/>
                <a:gdLst>
                  <a:gd name="T0" fmla="*/ 205 w 492"/>
                  <a:gd name="T1" fmla="*/ 387 h 419"/>
                  <a:gd name="T2" fmla="*/ 88 w 492"/>
                  <a:gd name="T3" fmla="*/ 387 h 419"/>
                  <a:gd name="T4" fmla="*/ 74 w 492"/>
                  <a:gd name="T5" fmla="*/ 396 h 419"/>
                  <a:gd name="T6" fmla="*/ 53 w 492"/>
                  <a:gd name="T7" fmla="*/ 413 h 419"/>
                  <a:gd name="T8" fmla="*/ 3 w 492"/>
                  <a:gd name="T9" fmla="*/ 388 h 419"/>
                  <a:gd name="T10" fmla="*/ 9 w 492"/>
                  <a:gd name="T11" fmla="*/ 354 h 419"/>
                  <a:gd name="T12" fmla="*/ 61 w 492"/>
                  <a:gd name="T13" fmla="*/ 343 h 419"/>
                  <a:gd name="T14" fmla="*/ 72 w 492"/>
                  <a:gd name="T15" fmla="*/ 353 h 419"/>
                  <a:gd name="T16" fmla="*/ 94 w 492"/>
                  <a:gd name="T17" fmla="*/ 364 h 419"/>
                  <a:gd name="T18" fmla="*/ 306 w 492"/>
                  <a:gd name="T19" fmla="*/ 364 h 419"/>
                  <a:gd name="T20" fmla="*/ 325 w 492"/>
                  <a:gd name="T21" fmla="*/ 356 h 419"/>
                  <a:gd name="T22" fmla="*/ 381 w 492"/>
                  <a:gd name="T23" fmla="*/ 301 h 419"/>
                  <a:gd name="T24" fmla="*/ 437 w 492"/>
                  <a:gd name="T25" fmla="*/ 243 h 419"/>
                  <a:gd name="T26" fmla="*/ 443 w 492"/>
                  <a:gd name="T27" fmla="*/ 230 h 419"/>
                  <a:gd name="T28" fmla="*/ 444 w 492"/>
                  <a:gd name="T29" fmla="*/ 93 h 419"/>
                  <a:gd name="T30" fmla="*/ 432 w 492"/>
                  <a:gd name="T31" fmla="*/ 76 h 419"/>
                  <a:gd name="T32" fmla="*/ 413 w 492"/>
                  <a:gd name="T33" fmla="*/ 37 h 419"/>
                  <a:gd name="T34" fmla="*/ 438 w 492"/>
                  <a:gd name="T35" fmla="*/ 5 h 419"/>
                  <a:gd name="T36" fmla="*/ 475 w 492"/>
                  <a:gd name="T37" fmla="*/ 11 h 419"/>
                  <a:gd name="T38" fmla="*/ 489 w 492"/>
                  <a:gd name="T39" fmla="*/ 52 h 419"/>
                  <a:gd name="T40" fmla="*/ 476 w 492"/>
                  <a:gd name="T41" fmla="*/ 72 h 419"/>
                  <a:gd name="T42" fmla="*/ 466 w 492"/>
                  <a:gd name="T43" fmla="*/ 91 h 419"/>
                  <a:gd name="T44" fmla="*/ 467 w 492"/>
                  <a:gd name="T45" fmla="*/ 237 h 419"/>
                  <a:gd name="T46" fmla="*/ 458 w 492"/>
                  <a:gd name="T47" fmla="*/ 259 h 419"/>
                  <a:gd name="T48" fmla="*/ 406 w 492"/>
                  <a:gd name="T49" fmla="*/ 310 h 419"/>
                  <a:gd name="T50" fmla="*/ 339 w 492"/>
                  <a:gd name="T51" fmla="*/ 378 h 419"/>
                  <a:gd name="T52" fmla="*/ 317 w 492"/>
                  <a:gd name="T53" fmla="*/ 387 h 419"/>
                  <a:gd name="T54" fmla="*/ 205 w 492"/>
                  <a:gd name="T55" fmla="*/ 387 h 419"/>
                  <a:gd name="T56" fmla="*/ 41 w 492"/>
                  <a:gd name="T57" fmla="*/ 392 h 419"/>
                  <a:gd name="T58" fmla="*/ 58 w 492"/>
                  <a:gd name="T59" fmla="*/ 375 h 419"/>
                  <a:gd name="T60" fmla="*/ 40 w 492"/>
                  <a:gd name="T61" fmla="*/ 358 h 419"/>
                  <a:gd name="T62" fmla="*/ 24 w 492"/>
                  <a:gd name="T63" fmla="*/ 376 h 419"/>
                  <a:gd name="T64" fmla="*/ 41 w 492"/>
                  <a:gd name="T65" fmla="*/ 392 h 419"/>
                  <a:gd name="T66" fmla="*/ 436 w 492"/>
                  <a:gd name="T67" fmla="*/ 42 h 419"/>
                  <a:gd name="T68" fmla="*/ 451 w 492"/>
                  <a:gd name="T69" fmla="*/ 57 h 419"/>
                  <a:gd name="T70" fmla="*/ 468 w 492"/>
                  <a:gd name="T71" fmla="*/ 42 h 419"/>
                  <a:gd name="T72" fmla="*/ 452 w 492"/>
                  <a:gd name="T73" fmla="*/ 26 h 419"/>
                  <a:gd name="T74" fmla="*/ 436 w 492"/>
                  <a:gd name="T75" fmla="*/ 42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2" h="419">
                    <a:moveTo>
                      <a:pt x="205" y="387"/>
                    </a:moveTo>
                    <a:cubicBezTo>
                      <a:pt x="166" y="387"/>
                      <a:pt x="127" y="387"/>
                      <a:pt x="88" y="387"/>
                    </a:cubicBezTo>
                    <a:cubicBezTo>
                      <a:pt x="81" y="387"/>
                      <a:pt x="76" y="390"/>
                      <a:pt x="74" y="396"/>
                    </a:cubicBezTo>
                    <a:cubicBezTo>
                      <a:pt x="70" y="405"/>
                      <a:pt x="62" y="411"/>
                      <a:pt x="53" y="413"/>
                    </a:cubicBezTo>
                    <a:cubicBezTo>
                      <a:pt x="32" y="419"/>
                      <a:pt x="8" y="408"/>
                      <a:pt x="3" y="388"/>
                    </a:cubicBezTo>
                    <a:cubicBezTo>
                      <a:pt x="1" y="377"/>
                      <a:pt x="0" y="364"/>
                      <a:pt x="9" y="354"/>
                    </a:cubicBezTo>
                    <a:cubicBezTo>
                      <a:pt x="23" y="338"/>
                      <a:pt x="42" y="333"/>
                      <a:pt x="61" y="343"/>
                    </a:cubicBezTo>
                    <a:cubicBezTo>
                      <a:pt x="65" y="345"/>
                      <a:pt x="70" y="349"/>
                      <a:pt x="72" y="353"/>
                    </a:cubicBezTo>
                    <a:cubicBezTo>
                      <a:pt x="77" y="362"/>
                      <a:pt x="84" y="364"/>
                      <a:pt x="94" y="364"/>
                    </a:cubicBezTo>
                    <a:cubicBezTo>
                      <a:pt x="164" y="364"/>
                      <a:pt x="235" y="364"/>
                      <a:pt x="306" y="364"/>
                    </a:cubicBezTo>
                    <a:cubicBezTo>
                      <a:pt x="313" y="364"/>
                      <a:pt x="319" y="361"/>
                      <a:pt x="325" y="356"/>
                    </a:cubicBezTo>
                    <a:cubicBezTo>
                      <a:pt x="343" y="337"/>
                      <a:pt x="362" y="319"/>
                      <a:pt x="381" y="301"/>
                    </a:cubicBezTo>
                    <a:cubicBezTo>
                      <a:pt x="400" y="282"/>
                      <a:pt x="419" y="263"/>
                      <a:pt x="437" y="243"/>
                    </a:cubicBezTo>
                    <a:cubicBezTo>
                      <a:pt x="440" y="240"/>
                      <a:pt x="443" y="235"/>
                      <a:pt x="443" y="230"/>
                    </a:cubicBezTo>
                    <a:cubicBezTo>
                      <a:pt x="443" y="185"/>
                      <a:pt x="443" y="139"/>
                      <a:pt x="444" y="93"/>
                    </a:cubicBezTo>
                    <a:cubicBezTo>
                      <a:pt x="444" y="84"/>
                      <a:pt x="440" y="79"/>
                      <a:pt x="432" y="76"/>
                    </a:cubicBezTo>
                    <a:cubicBezTo>
                      <a:pt x="418" y="70"/>
                      <a:pt x="411" y="51"/>
                      <a:pt x="413" y="37"/>
                    </a:cubicBezTo>
                    <a:cubicBezTo>
                      <a:pt x="415" y="21"/>
                      <a:pt x="425" y="12"/>
                      <a:pt x="438" y="5"/>
                    </a:cubicBezTo>
                    <a:cubicBezTo>
                      <a:pt x="447" y="0"/>
                      <a:pt x="467" y="4"/>
                      <a:pt x="475" y="11"/>
                    </a:cubicBezTo>
                    <a:cubicBezTo>
                      <a:pt x="489" y="22"/>
                      <a:pt x="492" y="37"/>
                      <a:pt x="489" y="52"/>
                    </a:cubicBezTo>
                    <a:cubicBezTo>
                      <a:pt x="487" y="60"/>
                      <a:pt x="484" y="68"/>
                      <a:pt x="476" y="72"/>
                    </a:cubicBezTo>
                    <a:cubicBezTo>
                      <a:pt x="469" y="76"/>
                      <a:pt x="466" y="82"/>
                      <a:pt x="466" y="91"/>
                    </a:cubicBezTo>
                    <a:cubicBezTo>
                      <a:pt x="467" y="140"/>
                      <a:pt x="466" y="188"/>
                      <a:pt x="467" y="237"/>
                    </a:cubicBezTo>
                    <a:cubicBezTo>
                      <a:pt x="467" y="246"/>
                      <a:pt x="464" y="253"/>
                      <a:pt x="458" y="259"/>
                    </a:cubicBezTo>
                    <a:cubicBezTo>
                      <a:pt x="440" y="276"/>
                      <a:pt x="423" y="293"/>
                      <a:pt x="406" y="310"/>
                    </a:cubicBezTo>
                    <a:cubicBezTo>
                      <a:pt x="383" y="333"/>
                      <a:pt x="361" y="355"/>
                      <a:pt x="339" y="378"/>
                    </a:cubicBezTo>
                    <a:cubicBezTo>
                      <a:pt x="333" y="384"/>
                      <a:pt x="327" y="387"/>
                      <a:pt x="317" y="387"/>
                    </a:cubicBezTo>
                    <a:cubicBezTo>
                      <a:pt x="280" y="387"/>
                      <a:pt x="242" y="387"/>
                      <a:pt x="205" y="387"/>
                    </a:cubicBezTo>
                    <a:close/>
                    <a:moveTo>
                      <a:pt x="41" y="392"/>
                    </a:moveTo>
                    <a:cubicBezTo>
                      <a:pt x="48" y="393"/>
                      <a:pt x="58" y="384"/>
                      <a:pt x="58" y="375"/>
                    </a:cubicBezTo>
                    <a:cubicBezTo>
                      <a:pt x="57" y="367"/>
                      <a:pt x="49" y="358"/>
                      <a:pt x="40" y="358"/>
                    </a:cubicBezTo>
                    <a:cubicBezTo>
                      <a:pt x="34" y="359"/>
                      <a:pt x="24" y="369"/>
                      <a:pt x="24" y="376"/>
                    </a:cubicBezTo>
                    <a:cubicBezTo>
                      <a:pt x="25" y="384"/>
                      <a:pt x="32" y="391"/>
                      <a:pt x="41" y="392"/>
                    </a:cubicBezTo>
                    <a:close/>
                    <a:moveTo>
                      <a:pt x="436" y="42"/>
                    </a:moveTo>
                    <a:cubicBezTo>
                      <a:pt x="436" y="51"/>
                      <a:pt x="442" y="57"/>
                      <a:pt x="451" y="57"/>
                    </a:cubicBezTo>
                    <a:cubicBezTo>
                      <a:pt x="460" y="57"/>
                      <a:pt x="468" y="51"/>
                      <a:pt x="468" y="42"/>
                    </a:cubicBezTo>
                    <a:cubicBezTo>
                      <a:pt x="468" y="33"/>
                      <a:pt x="460" y="26"/>
                      <a:pt x="452" y="26"/>
                    </a:cubicBezTo>
                    <a:cubicBezTo>
                      <a:pt x="443" y="26"/>
                      <a:pt x="436" y="32"/>
                      <a:pt x="436" y="4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30" name="Freeform 1250"/>
              <p:cNvSpPr>
                <a:spLocks noEditPoints="1"/>
              </p:cNvSpPr>
              <p:nvPr/>
            </p:nvSpPr>
            <p:spPr bwMode="auto">
              <a:xfrm>
                <a:off x="-1908175" y="2543176"/>
                <a:ext cx="606425" cy="257175"/>
              </a:xfrm>
              <a:custGeom>
                <a:avLst/>
                <a:gdLst>
                  <a:gd name="T0" fmla="*/ 144 w 480"/>
                  <a:gd name="T1" fmla="*/ 75 h 204"/>
                  <a:gd name="T2" fmla="*/ 124 w 480"/>
                  <a:gd name="T3" fmla="*/ 96 h 204"/>
                  <a:gd name="T4" fmla="*/ 95 w 480"/>
                  <a:gd name="T5" fmla="*/ 124 h 204"/>
                  <a:gd name="T6" fmla="*/ 79 w 480"/>
                  <a:gd name="T7" fmla="*/ 140 h 204"/>
                  <a:gd name="T8" fmla="*/ 79 w 480"/>
                  <a:gd name="T9" fmla="*/ 148 h 204"/>
                  <a:gd name="T10" fmla="*/ 62 w 480"/>
                  <a:gd name="T11" fmla="*/ 198 h 204"/>
                  <a:gd name="T12" fmla="*/ 33 w 480"/>
                  <a:gd name="T13" fmla="*/ 201 h 204"/>
                  <a:gd name="T14" fmla="*/ 5 w 480"/>
                  <a:gd name="T15" fmla="*/ 151 h 204"/>
                  <a:gd name="T16" fmla="*/ 38 w 480"/>
                  <a:gd name="T17" fmla="*/ 125 h 204"/>
                  <a:gd name="T18" fmla="*/ 73 w 480"/>
                  <a:gd name="T19" fmla="*/ 110 h 204"/>
                  <a:gd name="T20" fmla="*/ 122 w 480"/>
                  <a:gd name="T21" fmla="*/ 60 h 204"/>
                  <a:gd name="T22" fmla="*/ 126 w 480"/>
                  <a:gd name="T23" fmla="*/ 48 h 204"/>
                  <a:gd name="T24" fmla="*/ 144 w 480"/>
                  <a:gd name="T25" fmla="*/ 9 h 204"/>
                  <a:gd name="T26" fmla="*/ 185 w 480"/>
                  <a:gd name="T27" fmla="*/ 8 h 204"/>
                  <a:gd name="T28" fmla="*/ 198 w 480"/>
                  <a:gd name="T29" fmla="*/ 22 h 204"/>
                  <a:gd name="T30" fmla="*/ 205 w 480"/>
                  <a:gd name="T31" fmla="*/ 25 h 204"/>
                  <a:gd name="T32" fmla="*/ 397 w 480"/>
                  <a:gd name="T33" fmla="*/ 25 h 204"/>
                  <a:gd name="T34" fmla="*/ 408 w 480"/>
                  <a:gd name="T35" fmla="*/ 19 h 204"/>
                  <a:gd name="T36" fmla="*/ 439 w 480"/>
                  <a:gd name="T37" fmla="*/ 5 h 204"/>
                  <a:gd name="T38" fmla="*/ 476 w 480"/>
                  <a:gd name="T39" fmla="*/ 53 h 204"/>
                  <a:gd name="T40" fmla="*/ 449 w 480"/>
                  <a:gd name="T41" fmla="*/ 82 h 204"/>
                  <a:gd name="T42" fmla="*/ 402 w 480"/>
                  <a:gd name="T43" fmla="*/ 59 h 204"/>
                  <a:gd name="T44" fmla="*/ 383 w 480"/>
                  <a:gd name="T45" fmla="*/ 50 h 204"/>
                  <a:gd name="T46" fmla="*/ 280 w 480"/>
                  <a:gd name="T47" fmla="*/ 50 h 204"/>
                  <a:gd name="T48" fmla="*/ 210 w 480"/>
                  <a:gd name="T49" fmla="*/ 50 h 204"/>
                  <a:gd name="T50" fmla="*/ 202 w 480"/>
                  <a:gd name="T51" fmla="*/ 54 h 204"/>
                  <a:gd name="T52" fmla="*/ 181 w 480"/>
                  <a:gd name="T53" fmla="*/ 78 h 204"/>
                  <a:gd name="T54" fmla="*/ 144 w 480"/>
                  <a:gd name="T55" fmla="*/ 75 h 204"/>
                  <a:gd name="T56" fmla="*/ 455 w 480"/>
                  <a:gd name="T57" fmla="*/ 44 h 204"/>
                  <a:gd name="T58" fmla="*/ 438 w 480"/>
                  <a:gd name="T59" fmla="*/ 27 h 204"/>
                  <a:gd name="T60" fmla="*/ 422 w 480"/>
                  <a:gd name="T61" fmla="*/ 44 h 204"/>
                  <a:gd name="T62" fmla="*/ 439 w 480"/>
                  <a:gd name="T63" fmla="*/ 61 h 204"/>
                  <a:gd name="T64" fmla="*/ 455 w 480"/>
                  <a:gd name="T65" fmla="*/ 44 h 204"/>
                  <a:gd name="T66" fmla="*/ 27 w 480"/>
                  <a:gd name="T67" fmla="*/ 162 h 204"/>
                  <a:gd name="T68" fmla="*/ 42 w 480"/>
                  <a:gd name="T69" fmla="*/ 179 h 204"/>
                  <a:gd name="T70" fmla="*/ 60 w 480"/>
                  <a:gd name="T71" fmla="*/ 163 h 204"/>
                  <a:gd name="T72" fmla="*/ 43 w 480"/>
                  <a:gd name="T73" fmla="*/ 146 h 204"/>
                  <a:gd name="T74" fmla="*/ 27 w 480"/>
                  <a:gd name="T75" fmla="*/ 162 h 204"/>
                  <a:gd name="T76" fmla="*/ 165 w 480"/>
                  <a:gd name="T77" fmla="*/ 57 h 204"/>
                  <a:gd name="T78" fmla="*/ 181 w 480"/>
                  <a:gd name="T79" fmla="*/ 42 h 204"/>
                  <a:gd name="T80" fmla="*/ 166 w 480"/>
                  <a:gd name="T81" fmla="*/ 26 h 204"/>
                  <a:gd name="T82" fmla="*/ 149 w 480"/>
                  <a:gd name="T83" fmla="*/ 42 h 204"/>
                  <a:gd name="T84" fmla="*/ 165 w 480"/>
                  <a:gd name="T85" fmla="*/ 5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204">
                    <a:moveTo>
                      <a:pt x="144" y="75"/>
                    </a:moveTo>
                    <a:cubicBezTo>
                      <a:pt x="137" y="82"/>
                      <a:pt x="131" y="90"/>
                      <a:pt x="124" y="96"/>
                    </a:cubicBezTo>
                    <a:cubicBezTo>
                      <a:pt x="114" y="106"/>
                      <a:pt x="105" y="115"/>
                      <a:pt x="95" y="124"/>
                    </a:cubicBezTo>
                    <a:cubicBezTo>
                      <a:pt x="90" y="130"/>
                      <a:pt x="84" y="134"/>
                      <a:pt x="79" y="140"/>
                    </a:cubicBezTo>
                    <a:cubicBezTo>
                      <a:pt x="78" y="142"/>
                      <a:pt x="78" y="146"/>
                      <a:pt x="79" y="148"/>
                    </a:cubicBezTo>
                    <a:cubicBezTo>
                      <a:pt x="85" y="169"/>
                      <a:pt x="80" y="186"/>
                      <a:pt x="62" y="198"/>
                    </a:cubicBezTo>
                    <a:cubicBezTo>
                      <a:pt x="53" y="203"/>
                      <a:pt x="42" y="204"/>
                      <a:pt x="33" y="201"/>
                    </a:cubicBezTo>
                    <a:cubicBezTo>
                      <a:pt x="7" y="193"/>
                      <a:pt x="0" y="174"/>
                      <a:pt x="5" y="151"/>
                    </a:cubicBezTo>
                    <a:cubicBezTo>
                      <a:pt x="8" y="139"/>
                      <a:pt x="26" y="123"/>
                      <a:pt x="38" y="125"/>
                    </a:cubicBezTo>
                    <a:cubicBezTo>
                      <a:pt x="53" y="126"/>
                      <a:pt x="63" y="121"/>
                      <a:pt x="73" y="110"/>
                    </a:cubicBezTo>
                    <a:cubicBezTo>
                      <a:pt x="88" y="93"/>
                      <a:pt x="106" y="77"/>
                      <a:pt x="122" y="60"/>
                    </a:cubicBezTo>
                    <a:cubicBezTo>
                      <a:pt x="125" y="57"/>
                      <a:pt x="127" y="52"/>
                      <a:pt x="126" y="48"/>
                    </a:cubicBezTo>
                    <a:cubicBezTo>
                      <a:pt x="123" y="30"/>
                      <a:pt x="131" y="17"/>
                      <a:pt x="144" y="9"/>
                    </a:cubicBezTo>
                    <a:cubicBezTo>
                      <a:pt x="157" y="0"/>
                      <a:pt x="172" y="1"/>
                      <a:pt x="185" y="8"/>
                    </a:cubicBezTo>
                    <a:cubicBezTo>
                      <a:pt x="190" y="11"/>
                      <a:pt x="194" y="17"/>
                      <a:pt x="198" y="22"/>
                    </a:cubicBezTo>
                    <a:cubicBezTo>
                      <a:pt x="200" y="23"/>
                      <a:pt x="203" y="25"/>
                      <a:pt x="205" y="25"/>
                    </a:cubicBezTo>
                    <a:cubicBezTo>
                      <a:pt x="269" y="25"/>
                      <a:pt x="333" y="25"/>
                      <a:pt x="397" y="25"/>
                    </a:cubicBezTo>
                    <a:cubicBezTo>
                      <a:pt x="401" y="25"/>
                      <a:pt x="405" y="22"/>
                      <a:pt x="408" y="19"/>
                    </a:cubicBezTo>
                    <a:cubicBezTo>
                      <a:pt x="417" y="10"/>
                      <a:pt x="427" y="4"/>
                      <a:pt x="439" y="5"/>
                    </a:cubicBezTo>
                    <a:cubicBezTo>
                      <a:pt x="464" y="7"/>
                      <a:pt x="480" y="28"/>
                      <a:pt x="476" y="53"/>
                    </a:cubicBezTo>
                    <a:cubicBezTo>
                      <a:pt x="473" y="68"/>
                      <a:pt x="462" y="77"/>
                      <a:pt x="449" y="82"/>
                    </a:cubicBezTo>
                    <a:cubicBezTo>
                      <a:pt x="432" y="89"/>
                      <a:pt x="407" y="77"/>
                      <a:pt x="402" y="59"/>
                    </a:cubicBezTo>
                    <a:cubicBezTo>
                      <a:pt x="399" y="48"/>
                      <a:pt x="390" y="50"/>
                      <a:pt x="383" y="50"/>
                    </a:cubicBezTo>
                    <a:cubicBezTo>
                      <a:pt x="349" y="49"/>
                      <a:pt x="314" y="50"/>
                      <a:pt x="280" y="50"/>
                    </a:cubicBezTo>
                    <a:cubicBezTo>
                      <a:pt x="257" y="50"/>
                      <a:pt x="233" y="50"/>
                      <a:pt x="210" y="50"/>
                    </a:cubicBezTo>
                    <a:cubicBezTo>
                      <a:pt x="206" y="50"/>
                      <a:pt x="204" y="50"/>
                      <a:pt x="202" y="54"/>
                    </a:cubicBezTo>
                    <a:cubicBezTo>
                      <a:pt x="198" y="64"/>
                      <a:pt x="192" y="74"/>
                      <a:pt x="181" y="78"/>
                    </a:cubicBezTo>
                    <a:cubicBezTo>
                      <a:pt x="169" y="82"/>
                      <a:pt x="156" y="83"/>
                      <a:pt x="144" y="75"/>
                    </a:cubicBezTo>
                    <a:close/>
                    <a:moveTo>
                      <a:pt x="455" y="44"/>
                    </a:moveTo>
                    <a:cubicBezTo>
                      <a:pt x="455" y="34"/>
                      <a:pt x="445" y="27"/>
                      <a:pt x="438" y="27"/>
                    </a:cubicBezTo>
                    <a:cubicBezTo>
                      <a:pt x="431" y="26"/>
                      <a:pt x="421" y="37"/>
                      <a:pt x="422" y="44"/>
                    </a:cubicBezTo>
                    <a:cubicBezTo>
                      <a:pt x="422" y="51"/>
                      <a:pt x="432" y="61"/>
                      <a:pt x="439" y="61"/>
                    </a:cubicBezTo>
                    <a:cubicBezTo>
                      <a:pt x="446" y="61"/>
                      <a:pt x="455" y="51"/>
                      <a:pt x="455" y="44"/>
                    </a:cubicBezTo>
                    <a:close/>
                    <a:moveTo>
                      <a:pt x="27" y="162"/>
                    </a:moveTo>
                    <a:cubicBezTo>
                      <a:pt x="27" y="171"/>
                      <a:pt x="35" y="179"/>
                      <a:pt x="42" y="179"/>
                    </a:cubicBezTo>
                    <a:cubicBezTo>
                      <a:pt x="50" y="179"/>
                      <a:pt x="60" y="170"/>
                      <a:pt x="60" y="163"/>
                    </a:cubicBezTo>
                    <a:cubicBezTo>
                      <a:pt x="60" y="155"/>
                      <a:pt x="51" y="146"/>
                      <a:pt x="43" y="146"/>
                    </a:cubicBezTo>
                    <a:cubicBezTo>
                      <a:pt x="35" y="146"/>
                      <a:pt x="27" y="154"/>
                      <a:pt x="27" y="162"/>
                    </a:cubicBezTo>
                    <a:close/>
                    <a:moveTo>
                      <a:pt x="165" y="57"/>
                    </a:moveTo>
                    <a:cubicBezTo>
                      <a:pt x="175" y="57"/>
                      <a:pt x="181" y="51"/>
                      <a:pt x="181" y="42"/>
                    </a:cubicBezTo>
                    <a:cubicBezTo>
                      <a:pt x="181" y="33"/>
                      <a:pt x="175" y="26"/>
                      <a:pt x="166" y="26"/>
                    </a:cubicBezTo>
                    <a:cubicBezTo>
                      <a:pt x="155" y="25"/>
                      <a:pt x="149" y="33"/>
                      <a:pt x="149" y="42"/>
                    </a:cubicBezTo>
                    <a:cubicBezTo>
                      <a:pt x="148" y="51"/>
                      <a:pt x="157" y="58"/>
                      <a:pt x="165" y="57"/>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31" name="Freeform 1251"/>
              <p:cNvSpPr>
                <a:spLocks noEditPoints="1"/>
              </p:cNvSpPr>
              <p:nvPr/>
            </p:nvSpPr>
            <p:spPr bwMode="auto">
              <a:xfrm>
                <a:off x="-2139950" y="2733676"/>
                <a:ext cx="508000" cy="515938"/>
              </a:xfrm>
              <a:custGeom>
                <a:avLst/>
                <a:gdLst>
                  <a:gd name="T0" fmla="*/ 44 w 402"/>
                  <a:gd name="T1" fmla="*/ 80 h 410"/>
                  <a:gd name="T2" fmla="*/ 3 w 402"/>
                  <a:gd name="T3" fmla="*/ 52 h 410"/>
                  <a:gd name="T4" fmla="*/ 5 w 402"/>
                  <a:gd name="T5" fmla="*/ 29 h 410"/>
                  <a:gd name="T6" fmla="*/ 24 w 402"/>
                  <a:gd name="T7" fmla="*/ 7 h 410"/>
                  <a:gd name="T8" fmla="*/ 72 w 402"/>
                  <a:gd name="T9" fmla="*/ 18 h 410"/>
                  <a:gd name="T10" fmla="*/ 78 w 402"/>
                  <a:gd name="T11" fmla="*/ 54 h 410"/>
                  <a:gd name="T12" fmla="*/ 80 w 402"/>
                  <a:gd name="T13" fmla="*/ 64 h 410"/>
                  <a:gd name="T14" fmla="*/ 140 w 402"/>
                  <a:gd name="T15" fmla="*/ 122 h 410"/>
                  <a:gd name="T16" fmla="*/ 193 w 402"/>
                  <a:gd name="T17" fmla="*/ 175 h 410"/>
                  <a:gd name="T18" fmla="*/ 265 w 402"/>
                  <a:gd name="T19" fmla="*/ 248 h 410"/>
                  <a:gd name="T20" fmla="*/ 334 w 402"/>
                  <a:gd name="T21" fmla="*/ 317 h 410"/>
                  <a:gd name="T22" fmla="*/ 362 w 402"/>
                  <a:gd name="T23" fmla="*/ 329 h 410"/>
                  <a:gd name="T24" fmla="*/ 401 w 402"/>
                  <a:gd name="T25" fmla="*/ 368 h 410"/>
                  <a:gd name="T26" fmla="*/ 356 w 402"/>
                  <a:gd name="T27" fmla="*/ 407 h 410"/>
                  <a:gd name="T28" fmla="*/ 325 w 402"/>
                  <a:gd name="T29" fmla="*/ 357 h 410"/>
                  <a:gd name="T30" fmla="*/ 328 w 402"/>
                  <a:gd name="T31" fmla="*/ 349 h 410"/>
                  <a:gd name="T32" fmla="*/ 327 w 402"/>
                  <a:gd name="T33" fmla="*/ 345 h 410"/>
                  <a:gd name="T34" fmla="*/ 267 w 402"/>
                  <a:gd name="T35" fmla="*/ 284 h 410"/>
                  <a:gd name="T36" fmla="*/ 216 w 402"/>
                  <a:gd name="T37" fmla="*/ 233 h 410"/>
                  <a:gd name="T38" fmla="*/ 166 w 402"/>
                  <a:gd name="T39" fmla="*/ 183 h 410"/>
                  <a:gd name="T40" fmla="*/ 121 w 402"/>
                  <a:gd name="T41" fmla="*/ 139 h 410"/>
                  <a:gd name="T42" fmla="*/ 86 w 402"/>
                  <a:gd name="T43" fmla="*/ 103 h 410"/>
                  <a:gd name="T44" fmla="*/ 68 w 402"/>
                  <a:gd name="T45" fmla="*/ 85 h 410"/>
                  <a:gd name="T46" fmla="*/ 44 w 402"/>
                  <a:gd name="T47" fmla="*/ 80 h 410"/>
                  <a:gd name="T48" fmla="*/ 379 w 402"/>
                  <a:gd name="T49" fmla="*/ 367 h 410"/>
                  <a:gd name="T50" fmla="*/ 363 w 402"/>
                  <a:gd name="T51" fmla="*/ 351 h 410"/>
                  <a:gd name="T52" fmla="*/ 346 w 402"/>
                  <a:gd name="T53" fmla="*/ 367 h 410"/>
                  <a:gd name="T54" fmla="*/ 362 w 402"/>
                  <a:gd name="T55" fmla="*/ 384 h 410"/>
                  <a:gd name="T56" fmla="*/ 379 w 402"/>
                  <a:gd name="T57" fmla="*/ 367 h 410"/>
                  <a:gd name="T58" fmla="*/ 58 w 402"/>
                  <a:gd name="T59" fmla="*/ 41 h 410"/>
                  <a:gd name="T60" fmla="*/ 42 w 402"/>
                  <a:gd name="T61" fmla="*/ 24 h 410"/>
                  <a:gd name="T62" fmla="*/ 25 w 402"/>
                  <a:gd name="T63" fmla="*/ 42 h 410"/>
                  <a:gd name="T64" fmla="*/ 43 w 402"/>
                  <a:gd name="T65" fmla="*/ 58 h 410"/>
                  <a:gd name="T66" fmla="*/ 58 w 402"/>
                  <a:gd name="T67" fmla="*/ 4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410">
                    <a:moveTo>
                      <a:pt x="44" y="80"/>
                    </a:moveTo>
                    <a:cubicBezTo>
                      <a:pt x="19" y="83"/>
                      <a:pt x="9" y="67"/>
                      <a:pt x="3" y="52"/>
                    </a:cubicBezTo>
                    <a:cubicBezTo>
                      <a:pt x="0" y="45"/>
                      <a:pt x="1" y="36"/>
                      <a:pt x="5" y="29"/>
                    </a:cubicBezTo>
                    <a:cubicBezTo>
                      <a:pt x="10" y="20"/>
                      <a:pt x="14" y="11"/>
                      <a:pt x="24" y="7"/>
                    </a:cubicBezTo>
                    <a:cubicBezTo>
                      <a:pt x="43" y="0"/>
                      <a:pt x="60" y="3"/>
                      <a:pt x="72" y="18"/>
                    </a:cubicBezTo>
                    <a:cubicBezTo>
                      <a:pt x="81" y="29"/>
                      <a:pt x="82" y="41"/>
                      <a:pt x="78" y="54"/>
                    </a:cubicBezTo>
                    <a:cubicBezTo>
                      <a:pt x="77" y="58"/>
                      <a:pt x="77" y="61"/>
                      <a:pt x="80" y="64"/>
                    </a:cubicBezTo>
                    <a:cubicBezTo>
                      <a:pt x="100" y="83"/>
                      <a:pt x="120" y="102"/>
                      <a:pt x="140" y="122"/>
                    </a:cubicBezTo>
                    <a:cubicBezTo>
                      <a:pt x="157" y="140"/>
                      <a:pt x="175" y="158"/>
                      <a:pt x="193" y="175"/>
                    </a:cubicBezTo>
                    <a:cubicBezTo>
                      <a:pt x="217" y="200"/>
                      <a:pt x="241" y="224"/>
                      <a:pt x="265" y="248"/>
                    </a:cubicBezTo>
                    <a:cubicBezTo>
                      <a:pt x="288" y="271"/>
                      <a:pt x="311" y="294"/>
                      <a:pt x="334" y="317"/>
                    </a:cubicBezTo>
                    <a:cubicBezTo>
                      <a:pt x="342" y="325"/>
                      <a:pt x="349" y="330"/>
                      <a:pt x="362" y="329"/>
                    </a:cubicBezTo>
                    <a:cubicBezTo>
                      <a:pt x="384" y="328"/>
                      <a:pt x="400" y="345"/>
                      <a:pt x="401" y="368"/>
                    </a:cubicBezTo>
                    <a:cubicBezTo>
                      <a:pt x="402" y="393"/>
                      <a:pt x="377" y="410"/>
                      <a:pt x="356" y="407"/>
                    </a:cubicBezTo>
                    <a:cubicBezTo>
                      <a:pt x="334" y="403"/>
                      <a:pt x="317" y="380"/>
                      <a:pt x="325" y="357"/>
                    </a:cubicBezTo>
                    <a:cubicBezTo>
                      <a:pt x="326" y="354"/>
                      <a:pt x="328" y="352"/>
                      <a:pt x="328" y="349"/>
                    </a:cubicBezTo>
                    <a:cubicBezTo>
                      <a:pt x="329" y="348"/>
                      <a:pt x="328" y="346"/>
                      <a:pt x="327" y="345"/>
                    </a:cubicBezTo>
                    <a:cubicBezTo>
                      <a:pt x="307" y="325"/>
                      <a:pt x="287" y="304"/>
                      <a:pt x="267" y="284"/>
                    </a:cubicBezTo>
                    <a:cubicBezTo>
                      <a:pt x="250" y="267"/>
                      <a:pt x="233" y="251"/>
                      <a:pt x="216" y="233"/>
                    </a:cubicBezTo>
                    <a:cubicBezTo>
                      <a:pt x="199" y="217"/>
                      <a:pt x="183" y="200"/>
                      <a:pt x="166" y="183"/>
                    </a:cubicBezTo>
                    <a:cubicBezTo>
                      <a:pt x="151" y="168"/>
                      <a:pt x="136" y="154"/>
                      <a:pt x="121" y="139"/>
                    </a:cubicBezTo>
                    <a:cubicBezTo>
                      <a:pt x="109" y="127"/>
                      <a:pt x="98" y="115"/>
                      <a:pt x="86" y="103"/>
                    </a:cubicBezTo>
                    <a:cubicBezTo>
                      <a:pt x="80" y="97"/>
                      <a:pt x="74" y="91"/>
                      <a:pt x="68" y="85"/>
                    </a:cubicBezTo>
                    <a:cubicBezTo>
                      <a:pt x="61" y="77"/>
                      <a:pt x="52" y="80"/>
                      <a:pt x="44" y="80"/>
                    </a:cubicBezTo>
                    <a:close/>
                    <a:moveTo>
                      <a:pt x="379" y="367"/>
                    </a:moveTo>
                    <a:cubicBezTo>
                      <a:pt x="379" y="359"/>
                      <a:pt x="371" y="351"/>
                      <a:pt x="363" y="351"/>
                    </a:cubicBezTo>
                    <a:cubicBezTo>
                      <a:pt x="356" y="351"/>
                      <a:pt x="346" y="359"/>
                      <a:pt x="346" y="367"/>
                    </a:cubicBezTo>
                    <a:cubicBezTo>
                      <a:pt x="346" y="376"/>
                      <a:pt x="354" y="384"/>
                      <a:pt x="362" y="384"/>
                    </a:cubicBezTo>
                    <a:cubicBezTo>
                      <a:pt x="371" y="383"/>
                      <a:pt x="379" y="375"/>
                      <a:pt x="379" y="367"/>
                    </a:cubicBezTo>
                    <a:close/>
                    <a:moveTo>
                      <a:pt x="58" y="41"/>
                    </a:moveTo>
                    <a:cubicBezTo>
                      <a:pt x="58" y="34"/>
                      <a:pt x="48" y="24"/>
                      <a:pt x="42" y="24"/>
                    </a:cubicBezTo>
                    <a:cubicBezTo>
                      <a:pt x="35" y="24"/>
                      <a:pt x="25" y="35"/>
                      <a:pt x="25" y="42"/>
                    </a:cubicBezTo>
                    <a:cubicBezTo>
                      <a:pt x="25" y="50"/>
                      <a:pt x="35" y="58"/>
                      <a:pt x="43" y="58"/>
                    </a:cubicBezTo>
                    <a:cubicBezTo>
                      <a:pt x="50" y="58"/>
                      <a:pt x="58" y="48"/>
                      <a:pt x="58" y="41"/>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32" name="Freeform 1252"/>
              <p:cNvSpPr>
                <a:spLocks noEditPoints="1"/>
              </p:cNvSpPr>
              <p:nvPr/>
            </p:nvSpPr>
            <p:spPr bwMode="auto">
              <a:xfrm>
                <a:off x="-1122363" y="2574926"/>
                <a:ext cx="271463" cy="263525"/>
              </a:xfrm>
              <a:custGeom>
                <a:avLst/>
                <a:gdLst>
                  <a:gd name="T0" fmla="*/ 50 w 215"/>
                  <a:gd name="T1" fmla="*/ 78 h 209"/>
                  <a:gd name="T2" fmla="*/ 14 w 215"/>
                  <a:gd name="T3" fmla="*/ 58 h 209"/>
                  <a:gd name="T4" fmla="*/ 47 w 215"/>
                  <a:gd name="T5" fmla="*/ 2 h 209"/>
                  <a:gd name="T6" fmla="*/ 85 w 215"/>
                  <a:gd name="T7" fmla="*/ 56 h 209"/>
                  <a:gd name="T8" fmla="*/ 88 w 215"/>
                  <a:gd name="T9" fmla="*/ 65 h 209"/>
                  <a:gd name="T10" fmla="*/ 137 w 215"/>
                  <a:gd name="T11" fmla="*/ 114 h 209"/>
                  <a:gd name="T12" fmla="*/ 151 w 215"/>
                  <a:gd name="T13" fmla="*/ 127 h 209"/>
                  <a:gd name="T14" fmla="*/ 161 w 215"/>
                  <a:gd name="T15" fmla="*/ 129 h 209"/>
                  <a:gd name="T16" fmla="*/ 203 w 215"/>
                  <a:gd name="T17" fmla="*/ 141 h 209"/>
                  <a:gd name="T18" fmla="*/ 202 w 215"/>
                  <a:gd name="T19" fmla="*/ 192 h 209"/>
                  <a:gd name="T20" fmla="*/ 158 w 215"/>
                  <a:gd name="T21" fmla="*/ 202 h 209"/>
                  <a:gd name="T22" fmla="*/ 134 w 215"/>
                  <a:gd name="T23" fmla="*/ 165 h 209"/>
                  <a:gd name="T24" fmla="*/ 134 w 215"/>
                  <a:gd name="T25" fmla="*/ 163 h 209"/>
                  <a:gd name="T26" fmla="*/ 125 w 215"/>
                  <a:gd name="T27" fmla="*/ 136 h 209"/>
                  <a:gd name="T28" fmla="*/ 72 w 215"/>
                  <a:gd name="T29" fmla="*/ 83 h 209"/>
                  <a:gd name="T30" fmla="*/ 50 w 215"/>
                  <a:gd name="T31" fmla="*/ 78 h 209"/>
                  <a:gd name="T32" fmla="*/ 189 w 215"/>
                  <a:gd name="T33" fmla="*/ 165 h 209"/>
                  <a:gd name="T34" fmla="*/ 173 w 215"/>
                  <a:gd name="T35" fmla="*/ 149 h 209"/>
                  <a:gd name="T36" fmla="*/ 156 w 215"/>
                  <a:gd name="T37" fmla="*/ 166 h 209"/>
                  <a:gd name="T38" fmla="*/ 173 w 215"/>
                  <a:gd name="T39" fmla="*/ 182 h 209"/>
                  <a:gd name="T40" fmla="*/ 189 w 215"/>
                  <a:gd name="T41" fmla="*/ 165 h 209"/>
                  <a:gd name="T42" fmla="*/ 34 w 215"/>
                  <a:gd name="T43" fmla="*/ 40 h 209"/>
                  <a:gd name="T44" fmla="*/ 49 w 215"/>
                  <a:gd name="T45" fmla="*/ 55 h 209"/>
                  <a:gd name="T46" fmla="*/ 65 w 215"/>
                  <a:gd name="T47" fmla="*/ 39 h 209"/>
                  <a:gd name="T48" fmla="*/ 50 w 215"/>
                  <a:gd name="T49" fmla="*/ 22 h 209"/>
                  <a:gd name="T50" fmla="*/ 34 w 215"/>
                  <a:gd name="T51" fmla="*/ 4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5" h="209">
                    <a:moveTo>
                      <a:pt x="50" y="78"/>
                    </a:moveTo>
                    <a:cubicBezTo>
                      <a:pt x="35" y="80"/>
                      <a:pt x="22" y="73"/>
                      <a:pt x="14" y="58"/>
                    </a:cubicBezTo>
                    <a:cubicBezTo>
                      <a:pt x="0" y="33"/>
                      <a:pt x="21" y="3"/>
                      <a:pt x="47" y="2"/>
                    </a:cubicBezTo>
                    <a:cubicBezTo>
                      <a:pt x="77" y="0"/>
                      <a:pt x="96" y="30"/>
                      <a:pt x="85" y="56"/>
                    </a:cubicBezTo>
                    <a:cubicBezTo>
                      <a:pt x="84" y="58"/>
                      <a:pt x="86" y="63"/>
                      <a:pt x="88" y="65"/>
                    </a:cubicBezTo>
                    <a:cubicBezTo>
                      <a:pt x="104" y="81"/>
                      <a:pt x="121" y="98"/>
                      <a:pt x="137" y="114"/>
                    </a:cubicBezTo>
                    <a:cubicBezTo>
                      <a:pt x="142" y="119"/>
                      <a:pt x="146" y="123"/>
                      <a:pt x="151" y="127"/>
                    </a:cubicBezTo>
                    <a:cubicBezTo>
                      <a:pt x="153" y="129"/>
                      <a:pt x="158" y="130"/>
                      <a:pt x="161" y="129"/>
                    </a:cubicBezTo>
                    <a:cubicBezTo>
                      <a:pt x="172" y="122"/>
                      <a:pt x="194" y="130"/>
                      <a:pt x="203" y="141"/>
                    </a:cubicBezTo>
                    <a:cubicBezTo>
                      <a:pt x="215" y="155"/>
                      <a:pt x="214" y="178"/>
                      <a:pt x="202" y="192"/>
                    </a:cubicBezTo>
                    <a:cubicBezTo>
                      <a:pt x="193" y="202"/>
                      <a:pt x="173" y="209"/>
                      <a:pt x="158" y="202"/>
                    </a:cubicBezTo>
                    <a:cubicBezTo>
                      <a:pt x="142" y="194"/>
                      <a:pt x="135" y="182"/>
                      <a:pt x="134" y="165"/>
                    </a:cubicBezTo>
                    <a:cubicBezTo>
                      <a:pt x="134" y="165"/>
                      <a:pt x="134" y="164"/>
                      <a:pt x="134" y="163"/>
                    </a:cubicBezTo>
                    <a:cubicBezTo>
                      <a:pt x="139" y="151"/>
                      <a:pt x="133" y="144"/>
                      <a:pt x="125" y="136"/>
                    </a:cubicBezTo>
                    <a:cubicBezTo>
                      <a:pt x="106" y="119"/>
                      <a:pt x="89" y="101"/>
                      <a:pt x="72" y="83"/>
                    </a:cubicBezTo>
                    <a:cubicBezTo>
                      <a:pt x="66" y="76"/>
                      <a:pt x="59" y="78"/>
                      <a:pt x="50" y="78"/>
                    </a:cubicBezTo>
                    <a:close/>
                    <a:moveTo>
                      <a:pt x="189" y="165"/>
                    </a:moveTo>
                    <a:cubicBezTo>
                      <a:pt x="189" y="156"/>
                      <a:pt x="182" y="149"/>
                      <a:pt x="173" y="149"/>
                    </a:cubicBezTo>
                    <a:cubicBezTo>
                      <a:pt x="166" y="149"/>
                      <a:pt x="156" y="158"/>
                      <a:pt x="156" y="166"/>
                    </a:cubicBezTo>
                    <a:cubicBezTo>
                      <a:pt x="156" y="172"/>
                      <a:pt x="166" y="182"/>
                      <a:pt x="173" y="182"/>
                    </a:cubicBezTo>
                    <a:cubicBezTo>
                      <a:pt x="181" y="182"/>
                      <a:pt x="189" y="175"/>
                      <a:pt x="189" y="165"/>
                    </a:cubicBezTo>
                    <a:close/>
                    <a:moveTo>
                      <a:pt x="34" y="40"/>
                    </a:moveTo>
                    <a:cubicBezTo>
                      <a:pt x="34" y="50"/>
                      <a:pt x="40" y="55"/>
                      <a:pt x="49" y="55"/>
                    </a:cubicBezTo>
                    <a:cubicBezTo>
                      <a:pt x="60" y="56"/>
                      <a:pt x="65" y="50"/>
                      <a:pt x="65" y="39"/>
                    </a:cubicBezTo>
                    <a:cubicBezTo>
                      <a:pt x="65" y="32"/>
                      <a:pt x="56" y="22"/>
                      <a:pt x="50" y="22"/>
                    </a:cubicBezTo>
                    <a:cubicBezTo>
                      <a:pt x="41" y="22"/>
                      <a:pt x="34" y="31"/>
                      <a:pt x="34" y="4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33" name="Freeform 1253"/>
              <p:cNvSpPr>
                <a:spLocks noEditPoints="1"/>
              </p:cNvSpPr>
              <p:nvPr/>
            </p:nvSpPr>
            <p:spPr bwMode="auto">
              <a:xfrm>
                <a:off x="-887413" y="2916238"/>
                <a:ext cx="107950" cy="339725"/>
              </a:xfrm>
              <a:custGeom>
                <a:avLst/>
                <a:gdLst>
                  <a:gd name="T0" fmla="*/ 81 w 86"/>
                  <a:gd name="T1" fmla="*/ 46 h 270"/>
                  <a:gd name="T2" fmla="*/ 62 w 86"/>
                  <a:gd name="T3" fmla="*/ 80 h 270"/>
                  <a:gd name="T4" fmla="*/ 56 w 86"/>
                  <a:gd name="T5" fmla="*/ 91 h 270"/>
                  <a:gd name="T6" fmla="*/ 56 w 86"/>
                  <a:gd name="T7" fmla="*/ 183 h 270"/>
                  <a:gd name="T8" fmla="*/ 64 w 86"/>
                  <a:gd name="T9" fmla="*/ 194 h 270"/>
                  <a:gd name="T10" fmla="*/ 85 w 86"/>
                  <a:gd name="T11" fmla="*/ 228 h 270"/>
                  <a:gd name="T12" fmla="*/ 77 w 86"/>
                  <a:gd name="T13" fmla="*/ 255 h 270"/>
                  <a:gd name="T14" fmla="*/ 40 w 86"/>
                  <a:gd name="T15" fmla="*/ 268 h 270"/>
                  <a:gd name="T16" fmla="*/ 16 w 86"/>
                  <a:gd name="T17" fmla="*/ 207 h 270"/>
                  <a:gd name="T18" fmla="*/ 22 w 86"/>
                  <a:gd name="T19" fmla="*/ 200 h 270"/>
                  <a:gd name="T20" fmla="*/ 33 w 86"/>
                  <a:gd name="T21" fmla="*/ 181 h 270"/>
                  <a:gd name="T22" fmla="*/ 33 w 86"/>
                  <a:gd name="T23" fmla="*/ 95 h 270"/>
                  <a:gd name="T24" fmla="*/ 25 w 86"/>
                  <a:gd name="T25" fmla="*/ 82 h 270"/>
                  <a:gd name="T26" fmla="*/ 3 w 86"/>
                  <a:gd name="T27" fmla="*/ 45 h 270"/>
                  <a:gd name="T28" fmla="*/ 55 w 86"/>
                  <a:gd name="T29" fmla="*/ 10 h 270"/>
                  <a:gd name="T30" fmla="*/ 81 w 86"/>
                  <a:gd name="T31" fmla="*/ 46 h 270"/>
                  <a:gd name="T32" fmla="*/ 32 w 86"/>
                  <a:gd name="T33" fmla="*/ 229 h 270"/>
                  <a:gd name="T34" fmla="*/ 49 w 86"/>
                  <a:gd name="T35" fmla="*/ 246 h 270"/>
                  <a:gd name="T36" fmla="*/ 64 w 86"/>
                  <a:gd name="T37" fmla="*/ 230 h 270"/>
                  <a:gd name="T38" fmla="*/ 48 w 86"/>
                  <a:gd name="T39" fmla="*/ 213 h 270"/>
                  <a:gd name="T40" fmla="*/ 32 w 86"/>
                  <a:gd name="T41" fmla="*/ 229 h 270"/>
                  <a:gd name="T42" fmla="*/ 59 w 86"/>
                  <a:gd name="T43" fmla="*/ 47 h 270"/>
                  <a:gd name="T44" fmla="*/ 43 w 86"/>
                  <a:gd name="T45" fmla="*/ 30 h 270"/>
                  <a:gd name="T46" fmla="*/ 26 w 86"/>
                  <a:gd name="T47" fmla="*/ 47 h 270"/>
                  <a:gd name="T48" fmla="*/ 42 w 86"/>
                  <a:gd name="T49" fmla="*/ 63 h 270"/>
                  <a:gd name="T50" fmla="*/ 59 w 86"/>
                  <a:gd name="T51" fmla="*/ 4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270">
                    <a:moveTo>
                      <a:pt x="81" y="46"/>
                    </a:moveTo>
                    <a:cubicBezTo>
                      <a:pt x="81" y="62"/>
                      <a:pt x="75" y="73"/>
                      <a:pt x="62" y="80"/>
                    </a:cubicBezTo>
                    <a:cubicBezTo>
                      <a:pt x="59" y="82"/>
                      <a:pt x="56" y="87"/>
                      <a:pt x="56" y="91"/>
                    </a:cubicBezTo>
                    <a:cubicBezTo>
                      <a:pt x="56" y="121"/>
                      <a:pt x="56" y="152"/>
                      <a:pt x="56" y="183"/>
                    </a:cubicBezTo>
                    <a:cubicBezTo>
                      <a:pt x="56" y="188"/>
                      <a:pt x="59" y="192"/>
                      <a:pt x="64" y="194"/>
                    </a:cubicBezTo>
                    <a:cubicBezTo>
                      <a:pt x="77" y="202"/>
                      <a:pt x="86" y="211"/>
                      <a:pt x="85" y="228"/>
                    </a:cubicBezTo>
                    <a:cubicBezTo>
                      <a:pt x="85" y="238"/>
                      <a:pt x="85" y="247"/>
                      <a:pt x="77" y="255"/>
                    </a:cubicBezTo>
                    <a:cubicBezTo>
                      <a:pt x="67" y="265"/>
                      <a:pt x="56" y="270"/>
                      <a:pt x="40" y="268"/>
                    </a:cubicBezTo>
                    <a:cubicBezTo>
                      <a:pt x="10" y="263"/>
                      <a:pt x="0" y="228"/>
                      <a:pt x="16" y="207"/>
                    </a:cubicBezTo>
                    <a:cubicBezTo>
                      <a:pt x="17" y="204"/>
                      <a:pt x="20" y="201"/>
                      <a:pt x="22" y="200"/>
                    </a:cubicBezTo>
                    <a:cubicBezTo>
                      <a:pt x="30" y="196"/>
                      <a:pt x="33" y="189"/>
                      <a:pt x="33" y="181"/>
                    </a:cubicBezTo>
                    <a:cubicBezTo>
                      <a:pt x="33" y="152"/>
                      <a:pt x="33" y="124"/>
                      <a:pt x="33" y="95"/>
                    </a:cubicBezTo>
                    <a:cubicBezTo>
                      <a:pt x="33" y="90"/>
                      <a:pt x="32" y="85"/>
                      <a:pt x="25" y="82"/>
                    </a:cubicBezTo>
                    <a:cubicBezTo>
                      <a:pt x="11" y="74"/>
                      <a:pt x="2" y="61"/>
                      <a:pt x="3" y="45"/>
                    </a:cubicBezTo>
                    <a:cubicBezTo>
                      <a:pt x="5" y="21"/>
                      <a:pt x="27" y="0"/>
                      <a:pt x="55" y="10"/>
                    </a:cubicBezTo>
                    <a:cubicBezTo>
                      <a:pt x="72" y="16"/>
                      <a:pt x="82" y="30"/>
                      <a:pt x="81" y="46"/>
                    </a:cubicBezTo>
                    <a:close/>
                    <a:moveTo>
                      <a:pt x="32" y="229"/>
                    </a:moveTo>
                    <a:cubicBezTo>
                      <a:pt x="32" y="238"/>
                      <a:pt x="40" y="246"/>
                      <a:pt x="49" y="246"/>
                    </a:cubicBezTo>
                    <a:cubicBezTo>
                      <a:pt x="55" y="246"/>
                      <a:pt x="64" y="237"/>
                      <a:pt x="64" y="230"/>
                    </a:cubicBezTo>
                    <a:cubicBezTo>
                      <a:pt x="65" y="221"/>
                      <a:pt x="56" y="213"/>
                      <a:pt x="48" y="213"/>
                    </a:cubicBezTo>
                    <a:cubicBezTo>
                      <a:pt x="39" y="213"/>
                      <a:pt x="32" y="220"/>
                      <a:pt x="32" y="229"/>
                    </a:cubicBezTo>
                    <a:close/>
                    <a:moveTo>
                      <a:pt x="59" y="47"/>
                    </a:moveTo>
                    <a:cubicBezTo>
                      <a:pt x="59" y="37"/>
                      <a:pt x="53" y="30"/>
                      <a:pt x="43" y="30"/>
                    </a:cubicBezTo>
                    <a:cubicBezTo>
                      <a:pt x="35" y="30"/>
                      <a:pt x="26" y="39"/>
                      <a:pt x="26" y="47"/>
                    </a:cubicBezTo>
                    <a:cubicBezTo>
                      <a:pt x="26" y="53"/>
                      <a:pt x="36" y="63"/>
                      <a:pt x="42" y="63"/>
                    </a:cubicBezTo>
                    <a:cubicBezTo>
                      <a:pt x="50" y="63"/>
                      <a:pt x="59" y="55"/>
                      <a:pt x="59" y="47"/>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34" name="Freeform 1254"/>
              <p:cNvSpPr>
                <a:spLocks noEditPoints="1"/>
              </p:cNvSpPr>
              <p:nvPr/>
            </p:nvSpPr>
            <p:spPr bwMode="auto">
              <a:xfrm>
                <a:off x="-1612900" y="2890838"/>
                <a:ext cx="231775" cy="241300"/>
              </a:xfrm>
              <a:custGeom>
                <a:avLst/>
                <a:gdLst>
                  <a:gd name="T0" fmla="*/ 0 w 183"/>
                  <a:gd name="T1" fmla="*/ 146 h 192"/>
                  <a:gd name="T2" fmla="*/ 26 w 183"/>
                  <a:gd name="T3" fmla="*/ 110 h 192"/>
                  <a:gd name="T4" fmla="*/ 50 w 183"/>
                  <a:gd name="T5" fmla="*/ 110 h 192"/>
                  <a:gd name="T6" fmla="*/ 59 w 183"/>
                  <a:gd name="T7" fmla="*/ 108 h 192"/>
                  <a:gd name="T8" fmla="*/ 101 w 183"/>
                  <a:gd name="T9" fmla="*/ 66 h 192"/>
                  <a:gd name="T10" fmla="*/ 104 w 183"/>
                  <a:gd name="T11" fmla="*/ 50 h 192"/>
                  <a:gd name="T12" fmla="*/ 117 w 183"/>
                  <a:gd name="T13" fmla="*/ 11 h 192"/>
                  <a:gd name="T14" fmla="*/ 161 w 183"/>
                  <a:gd name="T15" fmla="*/ 9 h 192"/>
                  <a:gd name="T16" fmla="*/ 180 w 183"/>
                  <a:gd name="T17" fmla="*/ 51 h 192"/>
                  <a:gd name="T18" fmla="*/ 158 w 183"/>
                  <a:gd name="T19" fmla="*/ 78 h 192"/>
                  <a:gd name="T20" fmla="*/ 131 w 183"/>
                  <a:gd name="T21" fmla="*/ 79 h 192"/>
                  <a:gd name="T22" fmla="*/ 120 w 183"/>
                  <a:gd name="T23" fmla="*/ 83 h 192"/>
                  <a:gd name="T24" fmla="*/ 77 w 183"/>
                  <a:gd name="T25" fmla="*/ 127 h 192"/>
                  <a:gd name="T26" fmla="*/ 76 w 183"/>
                  <a:gd name="T27" fmla="*/ 135 h 192"/>
                  <a:gd name="T28" fmla="*/ 63 w 183"/>
                  <a:gd name="T29" fmla="*/ 178 h 192"/>
                  <a:gd name="T30" fmla="*/ 12 w 183"/>
                  <a:gd name="T31" fmla="*/ 176 h 192"/>
                  <a:gd name="T32" fmla="*/ 0 w 183"/>
                  <a:gd name="T33" fmla="*/ 146 h 192"/>
                  <a:gd name="T34" fmla="*/ 56 w 183"/>
                  <a:gd name="T35" fmla="*/ 148 h 192"/>
                  <a:gd name="T36" fmla="*/ 39 w 183"/>
                  <a:gd name="T37" fmla="*/ 131 h 192"/>
                  <a:gd name="T38" fmla="*/ 22 w 183"/>
                  <a:gd name="T39" fmla="*/ 147 h 192"/>
                  <a:gd name="T40" fmla="*/ 39 w 183"/>
                  <a:gd name="T41" fmla="*/ 164 h 192"/>
                  <a:gd name="T42" fmla="*/ 56 w 183"/>
                  <a:gd name="T43" fmla="*/ 148 h 192"/>
                  <a:gd name="T44" fmla="*/ 159 w 183"/>
                  <a:gd name="T45" fmla="*/ 43 h 192"/>
                  <a:gd name="T46" fmla="*/ 143 w 183"/>
                  <a:gd name="T47" fmla="*/ 25 h 192"/>
                  <a:gd name="T48" fmla="*/ 126 w 183"/>
                  <a:gd name="T49" fmla="*/ 42 h 192"/>
                  <a:gd name="T50" fmla="*/ 142 w 183"/>
                  <a:gd name="T51" fmla="*/ 60 h 192"/>
                  <a:gd name="T52" fmla="*/ 159 w 183"/>
                  <a:gd name="T53" fmla="*/ 4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192">
                    <a:moveTo>
                      <a:pt x="0" y="146"/>
                    </a:moveTo>
                    <a:cubicBezTo>
                      <a:pt x="0" y="130"/>
                      <a:pt x="11" y="114"/>
                      <a:pt x="26" y="110"/>
                    </a:cubicBezTo>
                    <a:cubicBezTo>
                      <a:pt x="34" y="107"/>
                      <a:pt x="43" y="109"/>
                      <a:pt x="50" y="110"/>
                    </a:cubicBezTo>
                    <a:cubicBezTo>
                      <a:pt x="55" y="111"/>
                      <a:pt x="57" y="110"/>
                      <a:pt x="59" y="108"/>
                    </a:cubicBezTo>
                    <a:cubicBezTo>
                      <a:pt x="73" y="94"/>
                      <a:pt x="87" y="80"/>
                      <a:pt x="101" y="66"/>
                    </a:cubicBezTo>
                    <a:cubicBezTo>
                      <a:pt x="106" y="61"/>
                      <a:pt x="105" y="55"/>
                      <a:pt x="104" y="50"/>
                    </a:cubicBezTo>
                    <a:cubicBezTo>
                      <a:pt x="100" y="36"/>
                      <a:pt x="106" y="19"/>
                      <a:pt x="117" y="11"/>
                    </a:cubicBezTo>
                    <a:cubicBezTo>
                      <a:pt x="133" y="0"/>
                      <a:pt x="147" y="1"/>
                      <a:pt x="161" y="9"/>
                    </a:cubicBezTo>
                    <a:cubicBezTo>
                      <a:pt x="177" y="19"/>
                      <a:pt x="183" y="33"/>
                      <a:pt x="180" y="51"/>
                    </a:cubicBezTo>
                    <a:cubicBezTo>
                      <a:pt x="178" y="63"/>
                      <a:pt x="169" y="72"/>
                      <a:pt x="158" y="78"/>
                    </a:cubicBezTo>
                    <a:cubicBezTo>
                      <a:pt x="149" y="82"/>
                      <a:pt x="140" y="84"/>
                      <a:pt x="131" y="79"/>
                    </a:cubicBezTo>
                    <a:cubicBezTo>
                      <a:pt x="128" y="78"/>
                      <a:pt x="123" y="80"/>
                      <a:pt x="120" y="83"/>
                    </a:cubicBezTo>
                    <a:cubicBezTo>
                      <a:pt x="106" y="97"/>
                      <a:pt x="91" y="112"/>
                      <a:pt x="77" y="127"/>
                    </a:cubicBezTo>
                    <a:cubicBezTo>
                      <a:pt x="76" y="129"/>
                      <a:pt x="75" y="133"/>
                      <a:pt x="76" y="135"/>
                    </a:cubicBezTo>
                    <a:cubicBezTo>
                      <a:pt x="83" y="151"/>
                      <a:pt x="75" y="168"/>
                      <a:pt x="63" y="178"/>
                    </a:cubicBezTo>
                    <a:cubicBezTo>
                      <a:pt x="45" y="192"/>
                      <a:pt x="28" y="188"/>
                      <a:pt x="12" y="176"/>
                    </a:cubicBezTo>
                    <a:cubicBezTo>
                      <a:pt x="5" y="171"/>
                      <a:pt x="0" y="159"/>
                      <a:pt x="0" y="146"/>
                    </a:cubicBezTo>
                    <a:close/>
                    <a:moveTo>
                      <a:pt x="56" y="148"/>
                    </a:moveTo>
                    <a:cubicBezTo>
                      <a:pt x="56" y="140"/>
                      <a:pt x="48" y="131"/>
                      <a:pt x="39" y="131"/>
                    </a:cubicBezTo>
                    <a:cubicBezTo>
                      <a:pt x="32" y="131"/>
                      <a:pt x="22" y="140"/>
                      <a:pt x="22" y="147"/>
                    </a:cubicBezTo>
                    <a:cubicBezTo>
                      <a:pt x="22" y="155"/>
                      <a:pt x="31" y="164"/>
                      <a:pt x="39" y="164"/>
                    </a:cubicBezTo>
                    <a:cubicBezTo>
                      <a:pt x="48" y="164"/>
                      <a:pt x="56" y="156"/>
                      <a:pt x="56" y="148"/>
                    </a:cubicBezTo>
                    <a:close/>
                    <a:moveTo>
                      <a:pt x="159" y="43"/>
                    </a:moveTo>
                    <a:cubicBezTo>
                      <a:pt x="159" y="33"/>
                      <a:pt x="152" y="26"/>
                      <a:pt x="143" y="25"/>
                    </a:cubicBezTo>
                    <a:cubicBezTo>
                      <a:pt x="134" y="25"/>
                      <a:pt x="126" y="34"/>
                      <a:pt x="126" y="42"/>
                    </a:cubicBezTo>
                    <a:cubicBezTo>
                      <a:pt x="126" y="51"/>
                      <a:pt x="134" y="60"/>
                      <a:pt x="142" y="60"/>
                    </a:cubicBezTo>
                    <a:cubicBezTo>
                      <a:pt x="151" y="60"/>
                      <a:pt x="159" y="52"/>
                      <a:pt x="159" y="43"/>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GB" dirty="0"/>
              </a:p>
            </p:txBody>
          </p:sp>
          <p:grpSp>
            <p:nvGrpSpPr>
              <p:cNvPr id="635" name="Group 634"/>
              <p:cNvGrpSpPr/>
              <p:nvPr/>
            </p:nvGrpSpPr>
            <p:grpSpPr>
              <a:xfrm>
                <a:off x="-2449513" y="2408238"/>
                <a:ext cx="1954213" cy="1465263"/>
                <a:chOff x="-2449513" y="2408238"/>
                <a:chExt cx="1954213" cy="1465263"/>
              </a:xfrm>
              <a:grpFill/>
            </p:grpSpPr>
            <p:sp>
              <p:nvSpPr>
                <p:cNvPr id="636" name="Freeform 1245"/>
                <p:cNvSpPr>
                  <a:spLocks noEditPoints="1"/>
                </p:cNvSpPr>
                <p:nvPr/>
              </p:nvSpPr>
              <p:spPr bwMode="auto">
                <a:xfrm>
                  <a:off x="-2449513" y="2408238"/>
                  <a:ext cx="1954213" cy="1465263"/>
                </a:xfrm>
                <a:custGeom>
                  <a:avLst/>
                  <a:gdLst>
                    <a:gd name="T0" fmla="*/ 1509 w 1550"/>
                    <a:gd name="T1" fmla="*/ 772 h 1162"/>
                    <a:gd name="T2" fmla="*/ 1170 w 1550"/>
                    <a:gd name="T3" fmla="*/ 890 h 1162"/>
                    <a:gd name="T4" fmla="*/ 885 w 1550"/>
                    <a:gd name="T5" fmla="*/ 961 h 1162"/>
                    <a:gd name="T6" fmla="*/ 634 w 1550"/>
                    <a:gd name="T7" fmla="*/ 1006 h 1162"/>
                    <a:gd name="T8" fmla="*/ 373 w 1550"/>
                    <a:gd name="T9" fmla="*/ 1157 h 1162"/>
                    <a:gd name="T10" fmla="*/ 118 w 1550"/>
                    <a:gd name="T11" fmla="*/ 1017 h 1162"/>
                    <a:gd name="T12" fmla="*/ 60 w 1550"/>
                    <a:gd name="T13" fmla="*/ 789 h 1162"/>
                    <a:gd name="T14" fmla="*/ 10 w 1550"/>
                    <a:gd name="T15" fmla="*/ 591 h 1162"/>
                    <a:gd name="T16" fmla="*/ 94 w 1550"/>
                    <a:gd name="T17" fmla="*/ 380 h 1162"/>
                    <a:gd name="T18" fmla="*/ 298 w 1550"/>
                    <a:gd name="T19" fmla="*/ 169 h 1162"/>
                    <a:gd name="T20" fmla="*/ 543 w 1550"/>
                    <a:gd name="T21" fmla="*/ 52 h 1162"/>
                    <a:gd name="T22" fmla="*/ 694 w 1550"/>
                    <a:gd name="T23" fmla="*/ 6 h 1162"/>
                    <a:gd name="T24" fmla="*/ 854 w 1550"/>
                    <a:gd name="T25" fmla="*/ 3 h 1162"/>
                    <a:gd name="T26" fmla="*/ 1124 w 1550"/>
                    <a:gd name="T27" fmla="*/ 63 h 1162"/>
                    <a:gd name="T28" fmla="*/ 1412 w 1550"/>
                    <a:gd name="T29" fmla="*/ 246 h 1162"/>
                    <a:gd name="T30" fmla="*/ 1524 w 1550"/>
                    <a:gd name="T31" fmla="*/ 439 h 1162"/>
                    <a:gd name="T32" fmla="*/ 1550 w 1550"/>
                    <a:gd name="T33" fmla="*/ 623 h 1162"/>
                    <a:gd name="T34" fmla="*/ 954 w 1550"/>
                    <a:gd name="T35" fmla="*/ 523 h 1162"/>
                    <a:gd name="T36" fmla="*/ 657 w 1550"/>
                    <a:gd name="T37" fmla="*/ 810 h 1162"/>
                    <a:gd name="T38" fmla="*/ 379 w 1550"/>
                    <a:gd name="T39" fmla="*/ 594 h 1162"/>
                    <a:gd name="T40" fmla="*/ 640 w 1550"/>
                    <a:gd name="T41" fmla="*/ 837 h 1162"/>
                    <a:gd name="T42" fmla="*/ 317 w 1550"/>
                    <a:gd name="T43" fmla="*/ 926 h 1162"/>
                    <a:gd name="T44" fmla="*/ 353 w 1550"/>
                    <a:gd name="T45" fmla="*/ 976 h 1162"/>
                    <a:gd name="T46" fmla="*/ 708 w 1550"/>
                    <a:gd name="T47" fmla="*/ 803 h 1162"/>
                    <a:gd name="T48" fmla="*/ 1161 w 1550"/>
                    <a:gd name="T49" fmla="*/ 529 h 1162"/>
                    <a:gd name="T50" fmla="*/ 1025 w 1550"/>
                    <a:gd name="T51" fmla="*/ 619 h 1162"/>
                    <a:gd name="T52" fmla="*/ 1034 w 1550"/>
                    <a:gd name="T53" fmla="*/ 649 h 1162"/>
                    <a:gd name="T54" fmla="*/ 1195 w 1550"/>
                    <a:gd name="T55" fmla="*/ 601 h 1162"/>
                    <a:gd name="T56" fmla="*/ 1053 w 1550"/>
                    <a:gd name="T57" fmla="*/ 302 h 1162"/>
                    <a:gd name="T58" fmla="*/ 668 w 1550"/>
                    <a:gd name="T59" fmla="*/ 297 h 1162"/>
                    <a:gd name="T60" fmla="*/ 602 w 1550"/>
                    <a:gd name="T61" fmla="*/ 398 h 1162"/>
                    <a:gd name="T62" fmla="*/ 960 w 1550"/>
                    <a:gd name="T63" fmla="*/ 314 h 1162"/>
                    <a:gd name="T64" fmla="*/ 1161 w 1550"/>
                    <a:gd name="T65" fmla="*/ 529 h 1162"/>
                    <a:gd name="T66" fmla="*/ 107 w 1550"/>
                    <a:gd name="T67" fmla="*/ 635 h 1162"/>
                    <a:gd name="T68" fmla="*/ 172 w 1550"/>
                    <a:gd name="T69" fmla="*/ 679 h 1162"/>
                    <a:gd name="T70" fmla="*/ 444 w 1550"/>
                    <a:gd name="T71" fmla="*/ 815 h 1162"/>
                    <a:gd name="T72" fmla="*/ 398 w 1550"/>
                    <a:gd name="T73" fmla="*/ 691 h 1162"/>
                    <a:gd name="T74" fmla="*/ 205 w 1550"/>
                    <a:gd name="T75" fmla="*/ 498 h 1162"/>
                    <a:gd name="T76" fmla="*/ 190 w 1550"/>
                    <a:gd name="T77" fmla="*/ 518 h 1162"/>
                    <a:gd name="T78" fmla="*/ 1293 w 1550"/>
                    <a:gd name="T79" fmla="*/ 781 h 1162"/>
                    <a:gd name="T80" fmla="*/ 1443 w 1550"/>
                    <a:gd name="T81" fmla="*/ 455 h 1162"/>
                    <a:gd name="T82" fmla="*/ 1397 w 1550"/>
                    <a:gd name="T83" fmla="*/ 633 h 1162"/>
                    <a:gd name="T84" fmla="*/ 1026 w 1550"/>
                    <a:gd name="T85" fmla="*/ 756 h 1162"/>
                    <a:gd name="T86" fmla="*/ 1042 w 1550"/>
                    <a:gd name="T87" fmla="*/ 790 h 1162"/>
                    <a:gd name="T88" fmla="*/ 710 w 1550"/>
                    <a:gd name="T89" fmla="*/ 157 h 1162"/>
                    <a:gd name="T90" fmla="*/ 838 w 1550"/>
                    <a:gd name="T91" fmla="*/ 126 h 1162"/>
                    <a:gd name="T92" fmla="*/ 556 w 1550"/>
                    <a:gd name="T93" fmla="*/ 155 h 1162"/>
                    <a:gd name="T94" fmla="*/ 492 w 1550"/>
                    <a:gd name="T95" fmla="*/ 305 h 1162"/>
                    <a:gd name="T96" fmla="*/ 290 w 1550"/>
                    <a:gd name="T97" fmla="*/ 338 h 1162"/>
                    <a:gd name="T98" fmla="*/ 513 w 1550"/>
                    <a:gd name="T99" fmla="*/ 542 h 1162"/>
                    <a:gd name="T100" fmla="*/ 608 w 1550"/>
                    <a:gd name="T101" fmla="*/ 587 h 1162"/>
                    <a:gd name="T102" fmla="*/ 324 w 1550"/>
                    <a:gd name="T103" fmla="*/ 312 h 1162"/>
                    <a:gd name="T104" fmla="*/ 1103 w 1550"/>
                    <a:gd name="T105" fmla="*/ 211 h 1162"/>
                    <a:gd name="T106" fmla="*/ 1255 w 1550"/>
                    <a:gd name="T107" fmla="*/ 325 h 1162"/>
                    <a:gd name="T108" fmla="*/ 1138 w 1550"/>
                    <a:gd name="T109" fmla="*/ 189 h 1162"/>
                    <a:gd name="T110" fmla="*/ 1242 w 1550"/>
                    <a:gd name="T111" fmla="*/ 448 h 1162"/>
                    <a:gd name="T112" fmla="*/ 1279 w 1550"/>
                    <a:gd name="T113" fmla="*/ 671 h 1162"/>
                    <a:gd name="T114" fmla="*/ 1301 w 1550"/>
                    <a:gd name="T115" fmla="*/ 483 h 1162"/>
                    <a:gd name="T116" fmla="*/ 741 w 1550"/>
                    <a:gd name="T117" fmla="*/ 510 h 1162"/>
                    <a:gd name="T118" fmla="*/ 781 w 1550"/>
                    <a:gd name="T119" fmla="*/ 394 h 1162"/>
                    <a:gd name="T120" fmla="*/ 664 w 1550"/>
                    <a:gd name="T121" fmla="*/ 5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0" h="1162">
                      <a:moveTo>
                        <a:pt x="1550" y="623"/>
                      </a:moveTo>
                      <a:cubicBezTo>
                        <a:pt x="1550" y="631"/>
                        <a:pt x="1550" y="639"/>
                        <a:pt x="1550" y="648"/>
                      </a:cubicBezTo>
                      <a:cubicBezTo>
                        <a:pt x="1548" y="652"/>
                        <a:pt x="1546" y="655"/>
                        <a:pt x="1546" y="659"/>
                      </a:cubicBezTo>
                      <a:cubicBezTo>
                        <a:pt x="1544" y="669"/>
                        <a:pt x="1543" y="679"/>
                        <a:pt x="1541" y="688"/>
                      </a:cubicBezTo>
                      <a:cubicBezTo>
                        <a:pt x="1539" y="699"/>
                        <a:pt x="1537" y="711"/>
                        <a:pt x="1533" y="721"/>
                      </a:cubicBezTo>
                      <a:cubicBezTo>
                        <a:pt x="1526" y="738"/>
                        <a:pt x="1518" y="755"/>
                        <a:pt x="1509" y="772"/>
                      </a:cubicBezTo>
                      <a:cubicBezTo>
                        <a:pt x="1497" y="795"/>
                        <a:pt x="1478" y="813"/>
                        <a:pt x="1459" y="830"/>
                      </a:cubicBezTo>
                      <a:cubicBezTo>
                        <a:pt x="1444" y="843"/>
                        <a:pt x="1427" y="853"/>
                        <a:pt x="1410" y="863"/>
                      </a:cubicBezTo>
                      <a:cubicBezTo>
                        <a:pt x="1393" y="873"/>
                        <a:pt x="1374" y="879"/>
                        <a:pt x="1355" y="883"/>
                      </a:cubicBezTo>
                      <a:cubicBezTo>
                        <a:pt x="1345" y="885"/>
                        <a:pt x="1335" y="886"/>
                        <a:pt x="1324" y="887"/>
                      </a:cubicBezTo>
                      <a:cubicBezTo>
                        <a:pt x="1305" y="889"/>
                        <a:pt x="1285" y="893"/>
                        <a:pt x="1266" y="893"/>
                      </a:cubicBezTo>
                      <a:cubicBezTo>
                        <a:pt x="1234" y="893"/>
                        <a:pt x="1202" y="891"/>
                        <a:pt x="1170" y="890"/>
                      </a:cubicBezTo>
                      <a:cubicBezTo>
                        <a:pt x="1166" y="890"/>
                        <a:pt x="1161" y="890"/>
                        <a:pt x="1157" y="889"/>
                      </a:cubicBezTo>
                      <a:cubicBezTo>
                        <a:pt x="1147" y="887"/>
                        <a:pt x="1137" y="890"/>
                        <a:pt x="1129" y="895"/>
                      </a:cubicBezTo>
                      <a:cubicBezTo>
                        <a:pt x="1116" y="903"/>
                        <a:pt x="1104" y="913"/>
                        <a:pt x="1091" y="922"/>
                      </a:cubicBezTo>
                      <a:cubicBezTo>
                        <a:pt x="1071" y="936"/>
                        <a:pt x="1049" y="946"/>
                        <a:pt x="1026" y="953"/>
                      </a:cubicBezTo>
                      <a:cubicBezTo>
                        <a:pt x="1012" y="958"/>
                        <a:pt x="997" y="961"/>
                        <a:pt x="983" y="963"/>
                      </a:cubicBezTo>
                      <a:cubicBezTo>
                        <a:pt x="950" y="965"/>
                        <a:pt x="918" y="966"/>
                        <a:pt x="885" y="961"/>
                      </a:cubicBezTo>
                      <a:cubicBezTo>
                        <a:pt x="867" y="958"/>
                        <a:pt x="849" y="954"/>
                        <a:pt x="832" y="950"/>
                      </a:cubicBezTo>
                      <a:cubicBezTo>
                        <a:pt x="816" y="946"/>
                        <a:pt x="801" y="941"/>
                        <a:pt x="785" y="936"/>
                      </a:cubicBezTo>
                      <a:cubicBezTo>
                        <a:pt x="772" y="931"/>
                        <a:pt x="759" y="925"/>
                        <a:pt x="745" y="920"/>
                      </a:cubicBezTo>
                      <a:cubicBezTo>
                        <a:pt x="731" y="915"/>
                        <a:pt x="722" y="915"/>
                        <a:pt x="712" y="927"/>
                      </a:cubicBezTo>
                      <a:cubicBezTo>
                        <a:pt x="699" y="941"/>
                        <a:pt x="687" y="956"/>
                        <a:pt x="673" y="970"/>
                      </a:cubicBezTo>
                      <a:cubicBezTo>
                        <a:pt x="661" y="982"/>
                        <a:pt x="648" y="994"/>
                        <a:pt x="634" y="1006"/>
                      </a:cubicBezTo>
                      <a:cubicBezTo>
                        <a:pt x="617" y="1021"/>
                        <a:pt x="600" y="1035"/>
                        <a:pt x="583" y="1049"/>
                      </a:cubicBezTo>
                      <a:cubicBezTo>
                        <a:pt x="567" y="1062"/>
                        <a:pt x="552" y="1075"/>
                        <a:pt x="534" y="1085"/>
                      </a:cubicBezTo>
                      <a:cubicBezTo>
                        <a:pt x="514" y="1096"/>
                        <a:pt x="494" y="1108"/>
                        <a:pt x="474" y="1119"/>
                      </a:cubicBezTo>
                      <a:cubicBezTo>
                        <a:pt x="460" y="1126"/>
                        <a:pt x="446" y="1132"/>
                        <a:pt x="432" y="1137"/>
                      </a:cubicBezTo>
                      <a:cubicBezTo>
                        <a:pt x="419" y="1143"/>
                        <a:pt x="406" y="1147"/>
                        <a:pt x="393" y="1152"/>
                      </a:cubicBezTo>
                      <a:cubicBezTo>
                        <a:pt x="386" y="1154"/>
                        <a:pt x="379" y="1156"/>
                        <a:pt x="373" y="1157"/>
                      </a:cubicBezTo>
                      <a:cubicBezTo>
                        <a:pt x="362" y="1159"/>
                        <a:pt x="352" y="1161"/>
                        <a:pt x="341" y="1162"/>
                      </a:cubicBezTo>
                      <a:cubicBezTo>
                        <a:pt x="327" y="1162"/>
                        <a:pt x="312" y="1162"/>
                        <a:pt x="298" y="1159"/>
                      </a:cubicBezTo>
                      <a:cubicBezTo>
                        <a:pt x="281" y="1156"/>
                        <a:pt x="264" y="1154"/>
                        <a:pt x="248" y="1148"/>
                      </a:cubicBezTo>
                      <a:cubicBezTo>
                        <a:pt x="227" y="1140"/>
                        <a:pt x="208" y="1129"/>
                        <a:pt x="191" y="1116"/>
                      </a:cubicBezTo>
                      <a:cubicBezTo>
                        <a:pt x="170" y="1101"/>
                        <a:pt x="153" y="1081"/>
                        <a:pt x="139" y="1060"/>
                      </a:cubicBezTo>
                      <a:cubicBezTo>
                        <a:pt x="130" y="1046"/>
                        <a:pt x="123" y="1032"/>
                        <a:pt x="118" y="1017"/>
                      </a:cubicBezTo>
                      <a:cubicBezTo>
                        <a:pt x="111" y="999"/>
                        <a:pt x="106" y="981"/>
                        <a:pt x="106" y="963"/>
                      </a:cubicBezTo>
                      <a:cubicBezTo>
                        <a:pt x="106" y="938"/>
                        <a:pt x="102" y="914"/>
                        <a:pt x="111" y="890"/>
                      </a:cubicBezTo>
                      <a:cubicBezTo>
                        <a:pt x="117" y="875"/>
                        <a:pt x="121" y="861"/>
                        <a:pt x="127" y="847"/>
                      </a:cubicBezTo>
                      <a:cubicBezTo>
                        <a:pt x="129" y="841"/>
                        <a:pt x="130" y="836"/>
                        <a:pt x="129" y="832"/>
                      </a:cubicBezTo>
                      <a:cubicBezTo>
                        <a:pt x="121" y="829"/>
                        <a:pt x="115" y="826"/>
                        <a:pt x="109" y="823"/>
                      </a:cubicBezTo>
                      <a:cubicBezTo>
                        <a:pt x="90" y="815"/>
                        <a:pt x="74" y="803"/>
                        <a:pt x="60" y="789"/>
                      </a:cubicBezTo>
                      <a:cubicBezTo>
                        <a:pt x="44" y="773"/>
                        <a:pt x="32" y="755"/>
                        <a:pt x="22" y="736"/>
                      </a:cubicBezTo>
                      <a:cubicBezTo>
                        <a:pt x="14" y="719"/>
                        <a:pt x="11" y="701"/>
                        <a:pt x="6" y="683"/>
                      </a:cubicBezTo>
                      <a:cubicBezTo>
                        <a:pt x="4" y="675"/>
                        <a:pt x="2" y="666"/>
                        <a:pt x="0" y="658"/>
                      </a:cubicBezTo>
                      <a:cubicBezTo>
                        <a:pt x="0" y="650"/>
                        <a:pt x="0" y="643"/>
                        <a:pt x="0" y="636"/>
                      </a:cubicBezTo>
                      <a:cubicBezTo>
                        <a:pt x="2" y="630"/>
                        <a:pt x="4" y="624"/>
                        <a:pt x="5" y="618"/>
                      </a:cubicBezTo>
                      <a:cubicBezTo>
                        <a:pt x="7" y="609"/>
                        <a:pt x="8" y="600"/>
                        <a:pt x="10" y="591"/>
                      </a:cubicBezTo>
                      <a:cubicBezTo>
                        <a:pt x="16" y="574"/>
                        <a:pt x="22" y="557"/>
                        <a:pt x="33" y="541"/>
                      </a:cubicBezTo>
                      <a:cubicBezTo>
                        <a:pt x="36" y="537"/>
                        <a:pt x="39" y="531"/>
                        <a:pt x="41" y="525"/>
                      </a:cubicBezTo>
                      <a:cubicBezTo>
                        <a:pt x="44" y="512"/>
                        <a:pt x="46" y="499"/>
                        <a:pt x="48" y="485"/>
                      </a:cubicBezTo>
                      <a:cubicBezTo>
                        <a:pt x="49" y="478"/>
                        <a:pt x="50" y="470"/>
                        <a:pt x="52" y="462"/>
                      </a:cubicBezTo>
                      <a:cubicBezTo>
                        <a:pt x="56" y="449"/>
                        <a:pt x="60" y="436"/>
                        <a:pt x="66" y="424"/>
                      </a:cubicBezTo>
                      <a:cubicBezTo>
                        <a:pt x="74" y="409"/>
                        <a:pt x="83" y="394"/>
                        <a:pt x="94" y="380"/>
                      </a:cubicBezTo>
                      <a:cubicBezTo>
                        <a:pt x="102" y="369"/>
                        <a:pt x="113" y="360"/>
                        <a:pt x="124" y="351"/>
                      </a:cubicBezTo>
                      <a:cubicBezTo>
                        <a:pt x="135" y="343"/>
                        <a:pt x="146" y="335"/>
                        <a:pt x="152" y="322"/>
                      </a:cubicBezTo>
                      <a:cubicBezTo>
                        <a:pt x="157" y="311"/>
                        <a:pt x="160" y="300"/>
                        <a:pt x="164" y="288"/>
                      </a:cubicBezTo>
                      <a:cubicBezTo>
                        <a:pt x="172" y="266"/>
                        <a:pt x="186" y="246"/>
                        <a:pt x="202" y="228"/>
                      </a:cubicBezTo>
                      <a:cubicBezTo>
                        <a:pt x="217" y="211"/>
                        <a:pt x="236" y="197"/>
                        <a:pt x="256" y="186"/>
                      </a:cubicBezTo>
                      <a:cubicBezTo>
                        <a:pt x="269" y="179"/>
                        <a:pt x="284" y="173"/>
                        <a:pt x="298" y="169"/>
                      </a:cubicBezTo>
                      <a:cubicBezTo>
                        <a:pt x="313" y="165"/>
                        <a:pt x="324" y="157"/>
                        <a:pt x="332" y="145"/>
                      </a:cubicBezTo>
                      <a:cubicBezTo>
                        <a:pt x="346" y="126"/>
                        <a:pt x="361" y="109"/>
                        <a:pt x="380" y="95"/>
                      </a:cubicBezTo>
                      <a:cubicBezTo>
                        <a:pt x="395" y="85"/>
                        <a:pt x="411" y="75"/>
                        <a:pt x="429" y="69"/>
                      </a:cubicBezTo>
                      <a:cubicBezTo>
                        <a:pt x="437" y="67"/>
                        <a:pt x="444" y="64"/>
                        <a:pt x="452" y="63"/>
                      </a:cubicBezTo>
                      <a:cubicBezTo>
                        <a:pt x="464" y="60"/>
                        <a:pt x="476" y="57"/>
                        <a:pt x="488" y="56"/>
                      </a:cubicBezTo>
                      <a:cubicBezTo>
                        <a:pt x="506" y="54"/>
                        <a:pt x="525" y="54"/>
                        <a:pt x="543" y="52"/>
                      </a:cubicBezTo>
                      <a:cubicBezTo>
                        <a:pt x="545" y="52"/>
                        <a:pt x="547" y="52"/>
                        <a:pt x="549" y="51"/>
                      </a:cubicBezTo>
                      <a:cubicBezTo>
                        <a:pt x="557" y="46"/>
                        <a:pt x="566" y="41"/>
                        <a:pt x="574" y="35"/>
                      </a:cubicBezTo>
                      <a:cubicBezTo>
                        <a:pt x="583" y="30"/>
                        <a:pt x="592" y="24"/>
                        <a:pt x="601" y="20"/>
                      </a:cubicBezTo>
                      <a:cubicBezTo>
                        <a:pt x="611" y="16"/>
                        <a:pt x="621" y="12"/>
                        <a:pt x="632" y="10"/>
                      </a:cubicBezTo>
                      <a:cubicBezTo>
                        <a:pt x="643" y="7"/>
                        <a:pt x="655" y="4"/>
                        <a:pt x="666" y="3"/>
                      </a:cubicBezTo>
                      <a:cubicBezTo>
                        <a:pt x="675" y="2"/>
                        <a:pt x="685" y="0"/>
                        <a:pt x="694" y="6"/>
                      </a:cubicBezTo>
                      <a:cubicBezTo>
                        <a:pt x="698" y="9"/>
                        <a:pt x="706" y="8"/>
                        <a:pt x="712" y="10"/>
                      </a:cubicBezTo>
                      <a:cubicBezTo>
                        <a:pt x="722" y="12"/>
                        <a:pt x="733" y="16"/>
                        <a:pt x="743" y="19"/>
                      </a:cubicBezTo>
                      <a:cubicBezTo>
                        <a:pt x="750" y="20"/>
                        <a:pt x="758" y="22"/>
                        <a:pt x="765" y="21"/>
                      </a:cubicBezTo>
                      <a:cubicBezTo>
                        <a:pt x="776" y="19"/>
                        <a:pt x="788" y="16"/>
                        <a:pt x="799" y="13"/>
                      </a:cubicBezTo>
                      <a:cubicBezTo>
                        <a:pt x="806" y="11"/>
                        <a:pt x="813" y="9"/>
                        <a:pt x="821" y="8"/>
                      </a:cubicBezTo>
                      <a:cubicBezTo>
                        <a:pt x="832" y="6"/>
                        <a:pt x="843" y="3"/>
                        <a:pt x="854" y="3"/>
                      </a:cubicBezTo>
                      <a:cubicBezTo>
                        <a:pt x="866" y="2"/>
                        <a:pt x="877" y="2"/>
                        <a:pt x="890" y="6"/>
                      </a:cubicBezTo>
                      <a:cubicBezTo>
                        <a:pt x="905" y="9"/>
                        <a:pt x="921" y="11"/>
                        <a:pt x="937" y="16"/>
                      </a:cubicBezTo>
                      <a:cubicBezTo>
                        <a:pt x="957" y="23"/>
                        <a:pt x="975" y="33"/>
                        <a:pt x="993" y="45"/>
                      </a:cubicBezTo>
                      <a:cubicBezTo>
                        <a:pt x="1003" y="51"/>
                        <a:pt x="1013" y="57"/>
                        <a:pt x="1026" y="56"/>
                      </a:cubicBezTo>
                      <a:cubicBezTo>
                        <a:pt x="1035" y="56"/>
                        <a:pt x="1043" y="56"/>
                        <a:pt x="1052" y="56"/>
                      </a:cubicBezTo>
                      <a:cubicBezTo>
                        <a:pt x="1076" y="56"/>
                        <a:pt x="1100" y="56"/>
                        <a:pt x="1124" y="63"/>
                      </a:cubicBezTo>
                      <a:cubicBezTo>
                        <a:pt x="1144" y="68"/>
                        <a:pt x="1164" y="75"/>
                        <a:pt x="1182" y="85"/>
                      </a:cubicBezTo>
                      <a:cubicBezTo>
                        <a:pt x="1205" y="98"/>
                        <a:pt x="1224" y="115"/>
                        <a:pt x="1241" y="135"/>
                      </a:cubicBezTo>
                      <a:cubicBezTo>
                        <a:pt x="1250" y="147"/>
                        <a:pt x="1262" y="155"/>
                        <a:pt x="1277" y="158"/>
                      </a:cubicBezTo>
                      <a:cubicBezTo>
                        <a:pt x="1295" y="160"/>
                        <a:pt x="1313" y="165"/>
                        <a:pt x="1329" y="173"/>
                      </a:cubicBezTo>
                      <a:cubicBezTo>
                        <a:pt x="1342" y="179"/>
                        <a:pt x="1355" y="185"/>
                        <a:pt x="1366" y="194"/>
                      </a:cubicBezTo>
                      <a:cubicBezTo>
                        <a:pt x="1384" y="209"/>
                        <a:pt x="1400" y="226"/>
                        <a:pt x="1412" y="246"/>
                      </a:cubicBezTo>
                      <a:cubicBezTo>
                        <a:pt x="1422" y="264"/>
                        <a:pt x="1431" y="282"/>
                        <a:pt x="1436" y="302"/>
                      </a:cubicBezTo>
                      <a:cubicBezTo>
                        <a:pt x="1437" y="305"/>
                        <a:pt x="1438" y="310"/>
                        <a:pt x="1440" y="312"/>
                      </a:cubicBezTo>
                      <a:cubicBezTo>
                        <a:pt x="1448" y="322"/>
                        <a:pt x="1457" y="331"/>
                        <a:pt x="1466" y="341"/>
                      </a:cubicBezTo>
                      <a:cubicBezTo>
                        <a:pt x="1474" y="350"/>
                        <a:pt x="1484" y="359"/>
                        <a:pt x="1492" y="369"/>
                      </a:cubicBezTo>
                      <a:cubicBezTo>
                        <a:pt x="1499" y="378"/>
                        <a:pt x="1506" y="388"/>
                        <a:pt x="1510" y="398"/>
                      </a:cubicBezTo>
                      <a:cubicBezTo>
                        <a:pt x="1516" y="411"/>
                        <a:pt x="1520" y="426"/>
                        <a:pt x="1524" y="439"/>
                      </a:cubicBezTo>
                      <a:cubicBezTo>
                        <a:pt x="1525" y="444"/>
                        <a:pt x="1525" y="449"/>
                        <a:pt x="1526" y="453"/>
                      </a:cubicBezTo>
                      <a:cubicBezTo>
                        <a:pt x="1526" y="462"/>
                        <a:pt x="1526" y="471"/>
                        <a:pt x="1526" y="480"/>
                      </a:cubicBezTo>
                      <a:cubicBezTo>
                        <a:pt x="1526" y="490"/>
                        <a:pt x="1524" y="501"/>
                        <a:pt x="1526" y="510"/>
                      </a:cubicBezTo>
                      <a:cubicBezTo>
                        <a:pt x="1529" y="527"/>
                        <a:pt x="1533" y="543"/>
                        <a:pt x="1537" y="559"/>
                      </a:cubicBezTo>
                      <a:cubicBezTo>
                        <a:pt x="1540" y="573"/>
                        <a:pt x="1542" y="586"/>
                        <a:pt x="1544" y="600"/>
                      </a:cubicBezTo>
                      <a:cubicBezTo>
                        <a:pt x="1546" y="608"/>
                        <a:pt x="1548" y="615"/>
                        <a:pt x="1550" y="623"/>
                      </a:cubicBezTo>
                      <a:close/>
                      <a:moveTo>
                        <a:pt x="988" y="535"/>
                      </a:moveTo>
                      <a:cubicBezTo>
                        <a:pt x="1003" y="536"/>
                        <a:pt x="1013" y="532"/>
                        <a:pt x="1022" y="524"/>
                      </a:cubicBezTo>
                      <a:cubicBezTo>
                        <a:pt x="1032" y="514"/>
                        <a:pt x="1037" y="494"/>
                        <a:pt x="1031" y="482"/>
                      </a:cubicBezTo>
                      <a:cubicBezTo>
                        <a:pt x="1021" y="462"/>
                        <a:pt x="997" y="450"/>
                        <a:pt x="975" y="463"/>
                      </a:cubicBezTo>
                      <a:cubicBezTo>
                        <a:pt x="960" y="472"/>
                        <a:pt x="950" y="494"/>
                        <a:pt x="957" y="510"/>
                      </a:cubicBezTo>
                      <a:cubicBezTo>
                        <a:pt x="960" y="516"/>
                        <a:pt x="958" y="520"/>
                        <a:pt x="954" y="523"/>
                      </a:cubicBezTo>
                      <a:cubicBezTo>
                        <a:pt x="936" y="542"/>
                        <a:pt x="917" y="560"/>
                        <a:pt x="898" y="579"/>
                      </a:cubicBezTo>
                      <a:cubicBezTo>
                        <a:pt x="883" y="595"/>
                        <a:pt x="867" y="610"/>
                        <a:pt x="852" y="626"/>
                      </a:cubicBezTo>
                      <a:cubicBezTo>
                        <a:pt x="830" y="647"/>
                        <a:pt x="809" y="668"/>
                        <a:pt x="788" y="689"/>
                      </a:cubicBezTo>
                      <a:cubicBezTo>
                        <a:pt x="766" y="711"/>
                        <a:pt x="743" y="734"/>
                        <a:pt x="721" y="756"/>
                      </a:cubicBezTo>
                      <a:cubicBezTo>
                        <a:pt x="703" y="774"/>
                        <a:pt x="685" y="791"/>
                        <a:pt x="668" y="809"/>
                      </a:cubicBezTo>
                      <a:cubicBezTo>
                        <a:pt x="664" y="814"/>
                        <a:pt x="662" y="814"/>
                        <a:pt x="657" y="810"/>
                      </a:cubicBezTo>
                      <a:cubicBezTo>
                        <a:pt x="634" y="786"/>
                        <a:pt x="610" y="763"/>
                        <a:pt x="587" y="739"/>
                      </a:cubicBezTo>
                      <a:cubicBezTo>
                        <a:pt x="545" y="698"/>
                        <a:pt x="504" y="656"/>
                        <a:pt x="462" y="615"/>
                      </a:cubicBezTo>
                      <a:cubicBezTo>
                        <a:pt x="454" y="607"/>
                        <a:pt x="451" y="600"/>
                        <a:pt x="453" y="589"/>
                      </a:cubicBezTo>
                      <a:cubicBezTo>
                        <a:pt x="458" y="566"/>
                        <a:pt x="443" y="547"/>
                        <a:pt x="424" y="544"/>
                      </a:cubicBezTo>
                      <a:cubicBezTo>
                        <a:pt x="413" y="543"/>
                        <a:pt x="402" y="543"/>
                        <a:pt x="392" y="551"/>
                      </a:cubicBezTo>
                      <a:cubicBezTo>
                        <a:pt x="376" y="562"/>
                        <a:pt x="376" y="578"/>
                        <a:pt x="379" y="594"/>
                      </a:cubicBezTo>
                      <a:cubicBezTo>
                        <a:pt x="379" y="599"/>
                        <a:pt x="382" y="603"/>
                        <a:pt x="385" y="607"/>
                      </a:cubicBezTo>
                      <a:cubicBezTo>
                        <a:pt x="394" y="618"/>
                        <a:pt x="405" y="622"/>
                        <a:pt x="419" y="620"/>
                      </a:cubicBezTo>
                      <a:cubicBezTo>
                        <a:pt x="429" y="619"/>
                        <a:pt x="435" y="622"/>
                        <a:pt x="442" y="629"/>
                      </a:cubicBezTo>
                      <a:cubicBezTo>
                        <a:pt x="474" y="662"/>
                        <a:pt x="507" y="695"/>
                        <a:pt x="540" y="727"/>
                      </a:cubicBezTo>
                      <a:cubicBezTo>
                        <a:pt x="573" y="761"/>
                        <a:pt x="607" y="794"/>
                        <a:pt x="640" y="827"/>
                      </a:cubicBezTo>
                      <a:cubicBezTo>
                        <a:pt x="644" y="831"/>
                        <a:pt x="644" y="834"/>
                        <a:pt x="640" y="837"/>
                      </a:cubicBezTo>
                      <a:cubicBezTo>
                        <a:pt x="633" y="844"/>
                        <a:pt x="626" y="851"/>
                        <a:pt x="619" y="858"/>
                      </a:cubicBezTo>
                      <a:cubicBezTo>
                        <a:pt x="590" y="887"/>
                        <a:pt x="561" y="916"/>
                        <a:pt x="532" y="945"/>
                      </a:cubicBezTo>
                      <a:cubicBezTo>
                        <a:pt x="529" y="948"/>
                        <a:pt x="524" y="950"/>
                        <a:pt x="520" y="950"/>
                      </a:cubicBezTo>
                      <a:cubicBezTo>
                        <a:pt x="463" y="950"/>
                        <a:pt x="406" y="950"/>
                        <a:pt x="349" y="950"/>
                      </a:cubicBezTo>
                      <a:cubicBezTo>
                        <a:pt x="343" y="950"/>
                        <a:pt x="340" y="947"/>
                        <a:pt x="336" y="943"/>
                      </a:cubicBezTo>
                      <a:cubicBezTo>
                        <a:pt x="331" y="936"/>
                        <a:pt x="324" y="928"/>
                        <a:pt x="317" y="926"/>
                      </a:cubicBezTo>
                      <a:cubicBezTo>
                        <a:pt x="297" y="921"/>
                        <a:pt x="278" y="925"/>
                        <a:pt x="267" y="948"/>
                      </a:cubicBezTo>
                      <a:cubicBezTo>
                        <a:pt x="262" y="958"/>
                        <a:pt x="262" y="969"/>
                        <a:pt x="267" y="978"/>
                      </a:cubicBezTo>
                      <a:cubicBezTo>
                        <a:pt x="273" y="992"/>
                        <a:pt x="283" y="1002"/>
                        <a:pt x="300" y="1001"/>
                      </a:cubicBezTo>
                      <a:cubicBezTo>
                        <a:pt x="307" y="1001"/>
                        <a:pt x="315" y="999"/>
                        <a:pt x="322" y="997"/>
                      </a:cubicBezTo>
                      <a:cubicBezTo>
                        <a:pt x="329" y="994"/>
                        <a:pt x="335" y="989"/>
                        <a:pt x="338" y="981"/>
                      </a:cubicBezTo>
                      <a:cubicBezTo>
                        <a:pt x="340" y="974"/>
                        <a:pt x="347" y="976"/>
                        <a:pt x="353" y="976"/>
                      </a:cubicBezTo>
                      <a:cubicBezTo>
                        <a:pt x="410" y="976"/>
                        <a:pt x="467" y="976"/>
                        <a:pt x="524" y="976"/>
                      </a:cubicBezTo>
                      <a:cubicBezTo>
                        <a:pt x="532" y="976"/>
                        <a:pt x="538" y="975"/>
                        <a:pt x="544" y="970"/>
                      </a:cubicBezTo>
                      <a:cubicBezTo>
                        <a:pt x="549" y="964"/>
                        <a:pt x="555" y="959"/>
                        <a:pt x="560" y="954"/>
                      </a:cubicBezTo>
                      <a:cubicBezTo>
                        <a:pt x="580" y="933"/>
                        <a:pt x="600" y="913"/>
                        <a:pt x="620" y="893"/>
                      </a:cubicBezTo>
                      <a:cubicBezTo>
                        <a:pt x="637" y="875"/>
                        <a:pt x="655" y="858"/>
                        <a:pt x="672" y="840"/>
                      </a:cubicBezTo>
                      <a:cubicBezTo>
                        <a:pt x="684" y="828"/>
                        <a:pt x="696" y="815"/>
                        <a:pt x="708" y="803"/>
                      </a:cubicBezTo>
                      <a:cubicBezTo>
                        <a:pt x="725" y="787"/>
                        <a:pt x="741" y="772"/>
                        <a:pt x="758" y="756"/>
                      </a:cubicBezTo>
                      <a:cubicBezTo>
                        <a:pt x="777" y="737"/>
                        <a:pt x="795" y="718"/>
                        <a:pt x="814" y="698"/>
                      </a:cubicBezTo>
                      <a:cubicBezTo>
                        <a:pt x="834" y="678"/>
                        <a:pt x="854" y="658"/>
                        <a:pt x="874" y="638"/>
                      </a:cubicBezTo>
                      <a:cubicBezTo>
                        <a:pt x="903" y="609"/>
                        <a:pt x="932" y="580"/>
                        <a:pt x="961" y="551"/>
                      </a:cubicBezTo>
                      <a:cubicBezTo>
                        <a:pt x="969" y="543"/>
                        <a:pt x="976" y="530"/>
                        <a:pt x="988" y="535"/>
                      </a:cubicBezTo>
                      <a:close/>
                      <a:moveTo>
                        <a:pt x="1161" y="529"/>
                      </a:moveTo>
                      <a:cubicBezTo>
                        <a:pt x="1161" y="547"/>
                        <a:pt x="1160" y="565"/>
                        <a:pt x="1161" y="583"/>
                      </a:cubicBezTo>
                      <a:cubicBezTo>
                        <a:pt x="1161" y="590"/>
                        <a:pt x="1158" y="596"/>
                        <a:pt x="1152" y="600"/>
                      </a:cubicBezTo>
                      <a:cubicBezTo>
                        <a:pt x="1144" y="604"/>
                        <a:pt x="1141" y="611"/>
                        <a:pt x="1137" y="618"/>
                      </a:cubicBezTo>
                      <a:cubicBezTo>
                        <a:pt x="1135" y="621"/>
                        <a:pt x="1130" y="624"/>
                        <a:pt x="1127" y="624"/>
                      </a:cubicBezTo>
                      <a:cubicBezTo>
                        <a:pt x="1097" y="625"/>
                        <a:pt x="1067" y="625"/>
                        <a:pt x="1036" y="624"/>
                      </a:cubicBezTo>
                      <a:cubicBezTo>
                        <a:pt x="1033" y="624"/>
                        <a:pt x="1027" y="622"/>
                        <a:pt x="1025" y="619"/>
                      </a:cubicBezTo>
                      <a:cubicBezTo>
                        <a:pt x="1016" y="605"/>
                        <a:pt x="995" y="591"/>
                        <a:pt x="974" y="601"/>
                      </a:cubicBezTo>
                      <a:cubicBezTo>
                        <a:pt x="963" y="607"/>
                        <a:pt x="956" y="615"/>
                        <a:pt x="953" y="626"/>
                      </a:cubicBezTo>
                      <a:cubicBezTo>
                        <a:pt x="951" y="636"/>
                        <a:pt x="950" y="647"/>
                        <a:pt x="956" y="657"/>
                      </a:cubicBezTo>
                      <a:cubicBezTo>
                        <a:pt x="964" y="668"/>
                        <a:pt x="974" y="675"/>
                        <a:pt x="987" y="676"/>
                      </a:cubicBezTo>
                      <a:cubicBezTo>
                        <a:pt x="1003" y="678"/>
                        <a:pt x="1015" y="670"/>
                        <a:pt x="1025" y="656"/>
                      </a:cubicBezTo>
                      <a:cubicBezTo>
                        <a:pt x="1027" y="653"/>
                        <a:pt x="1031" y="650"/>
                        <a:pt x="1034" y="649"/>
                      </a:cubicBezTo>
                      <a:cubicBezTo>
                        <a:pt x="1039" y="648"/>
                        <a:pt x="1045" y="648"/>
                        <a:pt x="1051" y="648"/>
                      </a:cubicBezTo>
                      <a:cubicBezTo>
                        <a:pt x="1072" y="648"/>
                        <a:pt x="1094" y="648"/>
                        <a:pt x="1115" y="648"/>
                      </a:cubicBezTo>
                      <a:cubicBezTo>
                        <a:pt x="1128" y="647"/>
                        <a:pt x="1138" y="650"/>
                        <a:pt x="1147" y="660"/>
                      </a:cubicBezTo>
                      <a:cubicBezTo>
                        <a:pt x="1158" y="674"/>
                        <a:pt x="1177" y="675"/>
                        <a:pt x="1190" y="668"/>
                      </a:cubicBezTo>
                      <a:cubicBezTo>
                        <a:pt x="1208" y="658"/>
                        <a:pt x="1213" y="649"/>
                        <a:pt x="1211" y="627"/>
                      </a:cubicBezTo>
                      <a:cubicBezTo>
                        <a:pt x="1210" y="616"/>
                        <a:pt x="1205" y="607"/>
                        <a:pt x="1195" y="601"/>
                      </a:cubicBezTo>
                      <a:cubicBezTo>
                        <a:pt x="1187" y="597"/>
                        <a:pt x="1184" y="592"/>
                        <a:pt x="1184" y="582"/>
                      </a:cubicBezTo>
                      <a:cubicBezTo>
                        <a:pt x="1185" y="541"/>
                        <a:pt x="1184" y="501"/>
                        <a:pt x="1184" y="460"/>
                      </a:cubicBezTo>
                      <a:cubicBezTo>
                        <a:pt x="1184" y="456"/>
                        <a:pt x="1182" y="451"/>
                        <a:pt x="1180" y="448"/>
                      </a:cubicBezTo>
                      <a:cubicBezTo>
                        <a:pt x="1172" y="439"/>
                        <a:pt x="1163" y="431"/>
                        <a:pt x="1155" y="423"/>
                      </a:cubicBezTo>
                      <a:cubicBezTo>
                        <a:pt x="1126" y="394"/>
                        <a:pt x="1097" y="365"/>
                        <a:pt x="1068" y="336"/>
                      </a:cubicBezTo>
                      <a:cubicBezTo>
                        <a:pt x="1058" y="327"/>
                        <a:pt x="1051" y="317"/>
                        <a:pt x="1053" y="302"/>
                      </a:cubicBezTo>
                      <a:cubicBezTo>
                        <a:pt x="1054" y="292"/>
                        <a:pt x="1050" y="283"/>
                        <a:pt x="1043" y="278"/>
                      </a:cubicBezTo>
                      <a:cubicBezTo>
                        <a:pt x="1028" y="266"/>
                        <a:pt x="1015" y="260"/>
                        <a:pt x="994" y="273"/>
                      </a:cubicBezTo>
                      <a:cubicBezTo>
                        <a:pt x="990" y="275"/>
                        <a:pt x="986" y="279"/>
                        <a:pt x="984" y="282"/>
                      </a:cubicBezTo>
                      <a:cubicBezTo>
                        <a:pt x="981" y="289"/>
                        <a:pt x="976" y="291"/>
                        <a:pt x="969" y="291"/>
                      </a:cubicBezTo>
                      <a:cubicBezTo>
                        <a:pt x="874" y="291"/>
                        <a:pt x="779" y="291"/>
                        <a:pt x="684" y="291"/>
                      </a:cubicBezTo>
                      <a:cubicBezTo>
                        <a:pt x="678" y="290"/>
                        <a:pt x="673" y="292"/>
                        <a:pt x="668" y="297"/>
                      </a:cubicBezTo>
                      <a:cubicBezTo>
                        <a:pt x="641" y="325"/>
                        <a:pt x="613" y="352"/>
                        <a:pt x="586" y="380"/>
                      </a:cubicBezTo>
                      <a:cubicBezTo>
                        <a:pt x="583" y="382"/>
                        <a:pt x="579" y="383"/>
                        <a:pt x="575" y="383"/>
                      </a:cubicBezTo>
                      <a:cubicBezTo>
                        <a:pt x="550" y="381"/>
                        <a:pt x="526" y="398"/>
                        <a:pt x="529" y="428"/>
                      </a:cubicBezTo>
                      <a:cubicBezTo>
                        <a:pt x="531" y="451"/>
                        <a:pt x="558" y="469"/>
                        <a:pt x="580" y="460"/>
                      </a:cubicBezTo>
                      <a:cubicBezTo>
                        <a:pt x="602" y="451"/>
                        <a:pt x="611" y="429"/>
                        <a:pt x="602" y="406"/>
                      </a:cubicBezTo>
                      <a:cubicBezTo>
                        <a:pt x="601" y="403"/>
                        <a:pt x="601" y="399"/>
                        <a:pt x="602" y="398"/>
                      </a:cubicBezTo>
                      <a:cubicBezTo>
                        <a:pt x="613" y="386"/>
                        <a:pt x="624" y="376"/>
                        <a:pt x="635" y="365"/>
                      </a:cubicBezTo>
                      <a:cubicBezTo>
                        <a:pt x="647" y="353"/>
                        <a:pt x="659" y="340"/>
                        <a:pt x="672" y="328"/>
                      </a:cubicBezTo>
                      <a:cubicBezTo>
                        <a:pt x="681" y="319"/>
                        <a:pt x="690" y="313"/>
                        <a:pt x="704" y="313"/>
                      </a:cubicBezTo>
                      <a:cubicBezTo>
                        <a:pt x="760" y="314"/>
                        <a:pt x="817" y="315"/>
                        <a:pt x="873" y="315"/>
                      </a:cubicBezTo>
                      <a:cubicBezTo>
                        <a:pt x="895" y="315"/>
                        <a:pt x="917" y="315"/>
                        <a:pt x="939" y="315"/>
                      </a:cubicBezTo>
                      <a:cubicBezTo>
                        <a:pt x="946" y="315"/>
                        <a:pt x="953" y="313"/>
                        <a:pt x="960" y="314"/>
                      </a:cubicBezTo>
                      <a:cubicBezTo>
                        <a:pt x="969" y="314"/>
                        <a:pt x="977" y="315"/>
                        <a:pt x="982" y="326"/>
                      </a:cubicBezTo>
                      <a:cubicBezTo>
                        <a:pt x="989" y="341"/>
                        <a:pt x="1011" y="350"/>
                        <a:pt x="1028" y="342"/>
                      </a:cubicBezTo>
                      <a:cubicBezTo>
                        <a:pt x="1033" y="340"/>
                        <a:pt x="1038" y="340"/>
                        <a:pt x="1042" y="345"/>
                      </a:cubicBezTo>
                      <a:cubicBezTo>
                        <a:pt x="1079" y="382"/>
                        <a:pt x="1116" y="418"/>
                        <a:pt x="1153" y="455"/>
                      </a:cubicBezTo>
                      <a:cubicBezTo>
                        <a:pt x="1158" y="461"/>
                        <a:pt x="1161" y="467"/>
                        <a:pt x="1161" y="476"/>
                      </a:cubicBezTo>
                      <a:cubicBezTo>
                        <a:pt x="1160" y="494"/>
                        <a:pt x="1161" y="511"/>
                        <a:pt x="1161" y="529"/>
                      </a:cubicBezTo>
                      <a:close/>
                      <a:moveTo>
                        <a:pt x="326" y="650"/>
                      </a:moveTo>
                      <a:cubicBezTo>
                        <a:pt x="325" y="651"/>
                        <a:pt x="324" y="653"/>
                        <a:pt x="323" y="655"/>
                      </a:cubicBezTo>
                      <a:cubicBezTo>
                        <a:pt x="298" y="655"/>
                        <a:pt x="273" y="655"/>
                        <a:pt x="248" y="655"/>
                      </a:cubicBezTo>
                      <a:cubicBezTo>
                        <a:pt x="223" y="654"/>
                        <a:pt x="198" y="654"/>
                        <a:pt x="172" y="654"/>
                      </a:cubicBezTo>
                      <a:cubicBezTo>
                        <a:pt x="164" y="654"/>
                        <a:pt x="159" y="651"/>
                        <a:pt x="154" y="645"/>
                      </a:cubicBezTo>
                      <a:cubicBezTo>
                        <a:pt x="144" y="630"/>
                        <a:pt x="122" y="629"/>
                        <a:pt x="107" y="635"/>
                      </a:cubicBezTo>
                      <a:cubicBezTo>
                        <a:pt x="98" y="639"/>
                        <a:pt x="92" y="647"/>
                        <a:pt x="88" y="657"/>
                      </a:cubicBezTo>
                      <a:cubicBezTo>
                        <a:pt x="83" y="670"/>
                        <a:pt x="86" y="681"/>
                        <a:pt x="93" y="692"/>
                      </a:cubicBezTo>
                      <a:cubicBezTo>
                        <a:pt x="97" y="697"/>
                        <a:pt x="102" y="702"/>
                        <a:pt x="108" y="705"/>
                      </a:cubicBezTo>
                      <a:cubicBezTo>
                        <a:pt x="116" y="711"/>
                        <a:pt x="132" y="710"/>
                        <a:pt x="140" y="706"/>
                      </a:cubicBezTo>
                      <a:cubicBezTo>
                        <a:pt x="149" y="702"/>
                        <a:pt x="156" y="694"/>
                        <a:pt x="161" y="686"/>
                      </a:cubicBezTo>
                      <a:cubicBezTo>
                        <a:pt x="163" y="681"/>
                        <a:pt x="166" y="679"/>
                        <a:pt x="172" y="679"/>
                      </a:cubicBezTo>
                      <a:cubicBezTo>
                        <a:pt x="229" y="680"/>
                        <a:pt x="286" y="680"/>
                        <a:pt x="343" y="679"/>
                      </a:cubicBezTo>
                      <a:cubicBezTo>
                        <a:pt x="349" y="679"/>
                        <a:pt x="353" y="681"/>
                        <a:pt x="357" y="685"/>
                      </a:cubicBezTo>
                      <a:cubicBezTo>
                        <a:pt x="379" y="707"/>
                        <a:pt x="400" y="729"/>
                        <a:pt x="422" y="750"/>
                      </a:cubicBezTo>
                      <a:cubicBezTo>
                        <a:pt x="428" y="756"/>
                        <a:pt x="430" y="762"/>
                        <a:pt x="427" y="769"/>
                      </a:cubicBezTo>
                      <a:cubicBezTo>
                        <a:pt x="423" y="778"/>
                        <a:pt x="424" y="785"/>
                        <a:pt x="427" y="794"/>
                      </a:cubicBezTo>
                      <a:cubicBezTo>
                        <a:pt x="430" y="803"/>
                        <a:pt x="436" y="810"/>
                        <a:pt x="444" y="815"/>
                      </a:cubicBezTo>
                      <a:cubicBezTo>
                        <a:pt x="453" y="821"/>
                        <a:pt x="463" y="823"/>
                        <a:pt x="473" y="820"/>
                      </a:cubicBezTo>
                      <a:cubicBezTo>
                        <a:pt x="483" y="817"/>
                        <a:pt x="492" y="810"/>
                        <a:pt x="498" y="800"/>
                      </a:cubicBezTo>
                      <a:cubicBezTo>
                        <a:pt x="507" y="784"/>
                        <a:pt x="501" y="759"/>
                        <a:pt x="486" y="749"/>
                      </a:cubicBezTo>
                      <a:cubicBezTo>
                        <a:pt x="477" y="743"/>
                        <a:pt x="469" y="742"/>
                        <a:pt x="459" y="742"/>
                      </a:cubicBezTo>
                      <a:cubicBezTo>
                        <a:pt x="455" y="743"/>
                        <a:pt x="449" y="742"/>
                        <a:pt x="447" y="739"/>
                      </a:cubicBezTo>
                      <a:cubicBezTo>
                        <a:pt x="430" y="724"/>
                        <a:pt x="414" y="707"/>
                        <a:pt x="398" y="691"/>
                      </a:cubicBezTo>
                      <a:cubicBezTo>
                        <a:pt x="389" y="682"/>
                        <a:pt x="381" y="673"/>
                        <a:pt x="372" y="665"/>
                      </a:cubicBezTo>
                      <a:cubicBezTo>
                        <a:pt x="360" y="652"/>
                        <a:pt x="347" y="640"/>
                        <a:pt x="334" y="627"/>
                      </a:cubicBezTo>
                      <a:cubicBezTo>
                        <a:pt x="326" y="619"/>
                        <a:pt x="317" y="610"/>
                        <a:pt x="309" y="601"/>
                      </a:cubicBezTo>
                      <a:cubicBezTo>
                        <a:pt x="300" y="592"/>
                        <a:pt x="290" y="583"/>
                        <a:pt x="281" y="574"/>
                      </a:cubicBezTo>
                      <a:cubicBezTo>
                        <a:pt x="269" y="562"/>
                        <a:pt x="258" y="550"/>
                        <a:pt x="246" y="538"/>
                      </a:cubicBezTo>
                      <a:cubicBezTo>
                        <a:pt x="232" y="525"/>
                        <a:pt x="218" y="512"/>
                        <a:pt x="205" y="498"/>
                      </a:cubicBezTo>
                      <a:cubicBezTo>
                        <a:pt x="203" y="495"/>
                        <a:pt x="202" y="490"/>
                        <a:pt x="202" y="487"/>
                      </a:cubicBezTo>
                      <a:cubicBezTo>
                        <a:pt x="204" y="475"/>
                        <a:pt x="204" y="464"/>
                        <a:pt x="199" y="454"/>
                      </a:cubicBezTo>
                      <a:cubicBezTo>
                        <a:pt x="190" y="438"/>
                        <a:pt x="163" y="430"/>
                        <a:pt x="146" y="440"/>
                      </a:cubicBezTo>
                      <a:cubicBezTo>
                        <a:pt x="128" y="451"/>
                        <a:pt x="119" y="473"/>
                        <a:pt x="130" y="494"/>
                      </a:cubicBezTo>
                      <a:cubicBezTo>
                        <a:pt x="138" y="508"/>
                        <a:pt x="158" y="518"/>
                        <a:pt x="173" y="513"/>
                      </a:cubicBezTo>
                      <a:cubicBezTo>
                        <a:pt x="182" y="510"/>
                        <a:pt x="186" y="514"/>
                        <a:pt x="190" y="518"/>
                      </a:cubicBezTo>
                      <a:cubicBezTo>
                        <a:pt x="207" y="534"/>
                        <a:pt x="223" y="551"/>
                        <a:pt x="239" y="567"/>
                      </a:cubicBezTo>
                      <a:cubicBezTo>
                        <a:pt x="259" y="587"/>
                        <a:pt x="279" y="607"/>
                        <a:pt x="299" y="627"/>
                      </a:cubicBezTo>
                      <a:cubicBezTo>
                        <a:pt x="308" y="635"/>
                        <a:pt x="317" y="642"/>
                        <a:pt x="326" y="650"/>
                      </a:cubicBezTo>
                      <a:close/>
                      <a:moveTo>
                        <a:pt x="1159" y="790"/>
                      </a:moveTo>
                      <a:cubicBezTo>
                        <a:pt x="1196" y="790"/>
                        <a:pt x="1234" y="790"/>
                        <a:pt x="1271" y="790"/>
                      </a:cubicBezTo>
                      <a:cubicBezTo>
                        <a:pt x="1281" y="790"/>
                        <a:pt x="1287" y="787"/>
                        <a:pt x="1293" y="781"/>
                      </a:cubicBezTo>
                      <a:cubicBezTo>
                        <a:pt x="1315" y="758"/>
                        <a:pt x="1337" y="736"/>
                        <a:pt x="1360" y="713"/>
                      </a:cubicBezTo>
                      <a:cubicBezTo>
                        <a:pt x="1377" y="696"/>
                        <a:pt x="1394" y="679"/>
                        <a:pt x="1412" y="662"/>
                      </a:cubicBezTo>
                      <a:cubicBezTo>
                        <a:pt x="1418" y="656"/>
                        <a:pt x="1421" y="649"/>
                        <a:pt x="1421" y="640"/>
                      </a:cubicBezTo>
                      <a:cubicBezTo>
                        <a:pt x="1420" y="591"/>
                        <a:pt x="1421" y="543"/>
                        <a:pt x="1420" y="494"/>
                      </a:cubicBezTo>
                      <a:cubicBezTo>
                        <a:pt x="1420" y="485"/>
                        <a:pt x="1423" y="479"/>
                        <a:pt x="1430" y="475"/>
                      </a:cubicBezTo>
                      <a:cubicBezTo>
                        <a:pt x="1438" y="471"/>
                        <a:pt x="1441" y="463"/>
                        <a:pt x="1443" y="455"/>
                      </a:cubicBezTo>
                      <a:cubicBezTo>
                        <a:pt x="1446" y="440"/>
                        <a:pt x="1443" y="425"/>
                        <a:pt x="1429" y="414"/>
                      </a:cubicBezTo>
                      <a:cubicBezTo>
                        <a:pt x="1421" y="407"/>
                        <a:pt x="1401" y="403"/>
                        <a:pt x="1392" y="408"/>
                      </a:cubicBezTo>
                      <a:cubicBezTo>
                        <a:pt x="1379" y="415"/>
                        <a:pt x="1369" y="424"/>
                        <a:pt x="1367" y="440"/>
                      </a:cubicBezTo>
                      <a:cubicBezTo>
                        <a:pt x="1365" y="454"/>
                        <a:pt x="1372" y="473"/>
                        <a:pt x="1386" y="479"/>
                      </a:cubicBezTo>
                      <a:cubicBezTo>
                        <a:pt x="1394" y="482"/>
                        <a:pt x="1398" y="487"/>
                        <a:pt x="1398" y="496"/>
                      </a:cubicBezTo>
                      <a:cubicBezTo>
                        <a:pt x="1397" y="542"/>
                        <a:pt x="1397" y="588"/>
                        <a:pt x="1397" y="633"/>
                      </a:cubicBezTo>
                      <a:cubicBezTo>
                        <a:pt x="1397" y="638"/>
                        <a:pt x="1394" y="643"/>
                        <a:pt x="1391" y="646"/>
                      </a:cubicBezTo>
                      <a:cubicBezTo>
                        <a:pt x="1373" y="666"/>
                        <a:pt x="1354" y="685"/>
                        <a:pt x="1335" y="704"/>
                      </a:cubicBezTo>
                      <a:cubicBezTo>
                        <a:pt x="1316" y="722"/>
                        <a:pt x="1297" y="740"/>
                        <a:pt x="1279" y="759"/>
                      </a:cubicBezTo>
                      <a:cubicBezTo>
                        <a:pt x="1273" y="764"/>
                        <a:pt x="1267" y="767"/>
                        <a:pt x="1260" y="767"/>
                      </a:cubicBezTo>
                      <a:cubicBezTo>
                        <a:pt x="1189" y="767"/>
                        <a:pt x="1118" y="767"/>
                        <a:pt x="1048" y="767"/>
                      </a:cubicBezTo>
                      <a:cubicBezTo>
                        <a:pt x="1038" y="767"/>
                        <a:pt x="1031" y="765"/>
                        <a:pt x="1026" y="756"/>
                      </a:cubicBezTo>
                      <a:cubicBezTo>
                        <a:pt x="1024" y="752"/>
                        <a:pt x="1019" y="748"/>
                        <a:pt x="1015" y="746"/>
                      </a:cubicBezTo>
                      <a:cubicBezTo>
                        <a:pt x="996" y="736"/>
                        <a:pt x="977" y="741"/>
                        <a:pt x="963" y="757"/>
                      </a:cubicBezTo>
                      <a:cubicBezTo>
                        <a:pt x="954" y="767"/>
                        <a:pt x="955" y="780"/>
                        <a:pt x="957" y="791"/>
                      </a:cubicBezTo>
                      <a:cubicBezTo>
                        <a:pt x="962" y="811"/>
                        <a:pt x="986" y="822"/>
                        <a:pt x="1007" y="816"/>
                      </a:cubicBezTo>
                      <a:cubicBezTo>
                        <a:pt x="1016" y="814"/>
                        <a:pt x="1024" y="808"/>
                        <a:pt x="1028" y="799"/>
                      </a:cubicBezTo>
                      <a:cubicBezTo>
                        <a:pt x="1030" y="793"/>
                        <a:pt x="1035" y="790"/>
                        <a:pt x="1042" y="790"/>
                      </a:cubicBezTo>
                      <a:cubicBezTo>
                        <a:pt x="1081" y="790"/>
                        <a:pt x="1120" y="790"/>
                        <a:pt x="1159" y="790"/>
                      </a:cubicBezTo>
                      <a:close/>
                      <a:moveTo>
                        <a:pt x="574" y="182"/>
                      </a:moveTo>
                      <a:cubicBezTo>
                        <a:pt x="586" y="190"/>
                        <a:pt x="599" y="189"/>
                        <a:pt x="611" y="185"/>
                      </a:cubicBezTo>
                      <a:cubicBezTo>
                        <a:pt x="622" y="181"/>
                        <a:pt x="628" y="171"/>
                        <a:pt x="632" y="161"/>
                      </a:cubicBezTo>
                      <a:cubicBezTo>
                        <a:pt x="634" y="157"/>
                        <a:pt x="636" y="157"/>
                        <a:pt x="640" y="157"/>
                      </a:cubicBezTo>
                      <a:cubicBezTo>
                        <a:pt x="663" y="157"/>
                        <a:pt x="687" y="157"/>
                        <a:pt x="710" y="157"/>
                      </a:cubicBezTo>
                      <a:cubicBezTo>
                        <a:pt x="744" y="157"/>
                        <a:pt x="779" y="156"/>
                        <a:pt x="813" y="157"/>
                      </a:cubicBezTo>
                      <a:cubicBezTo>
                        <a:pt x="820" y="157"/>
                        <a:pt x="829" y="155"/>
                        <a:pt x="832" y="166"/>
                      </a:cubicBezTo>
                      <a:cubicBezTo>
                        <a:pt x="837" y="184"/>
                        <a:pt x="862" y="196"/>
                        <a:pt x="879" y="189"/>
                      </a:cubicBezTo>
                      <a:cubicBezTo>
                        <a:pt x="892" y="184"/>
                        <a:pt x="903" y="175"/>
                        <a:pt x="906" y="160"/>
                      </a:cubicBezTo>
                      <a:cubicBezTo>
                        <a:pt x="910" y="135"/>
                        <a:pt x="894" y="114"/>
                        <a:pt x="869" y="112"/>
                      </a:cubicBezTo>
                      <a:cubicBezTo>
                        <a:pt x="857" y="111"/>
                        <a:pt x="847" y="117"/>
                        <a:pt x="838" y="126"/>
                      </a:cubicBezTo>
                      <a:cubicBezTo>
                        <a:pt x="835" y="129"/>
                        <a:pt x="831" y="132"/>
                        <a:pt x="827" y="132"/>
                      </a:cubicBezTo>
                      <a:cubicBezTo>
                        <a:pt x="763" y="132"/>
                        <a:pt x="699" y="132"/>
                        <a:pt x="635" y="132"/>
                      </a:cubicBezTo>
                      <a:cubicBezTo>
                        <a:pt x="633" y="132"/>
                        <a:pt x="630" y="130"/>
                        <a:pt x="628" y="129"/>
                      </a:cubicBezTo>
                      <a:cubicBezTo>
                        <a:pt x="624" y="124"/>
                        <a:pt x="620" y="118"/>
                        <a:pt x="615" y="115"/>
                      </a:cubicBezTo>
                      <a:cubicBezTo>
                        <a:pt x="602" y="108"/>
                        <a:pt x="587" y="107"/>
                        <a:pt x="574" y="116"/>
                      </a:cubicBezTo>
                      <a:cubicBezTo>
                        <a:pt x="561" y="124"/>
                        <a:pt x="553" y="137"/>
                        <a:pt x="556" y="155"/>
                      </a:cubicBezTo>
                      <a:cubicBezTo>
                        <a:pt x="557" y="159"/>
                        <a:pt x="555" y="164"/>
                        <a:pt x="552" y="167"/>
                      </a:cubicBezTo>
                      <a:cubicBezTo>
                        <a:pt x="536" y="184"/>
                        <a:pt x="518" y="200"/>
                        <a:pt x="503" y="217"/>
                      </a:cubicBezTo>
                      <a:cubicBezTo>
                        <a:pt x="493" y="228"/>
                        <a:pt x="483" y="233"/>
                        <a:pt x="468" y="232"/>
                      </a:cubicBezTo>
                      <a:cubicBezTo>
                        <a:pt x="456" y="230"/>
                        <a:pt x="438" y="246"/>
                        <a:pt x="435" y="258"/>
                      </a:cubicBezTo>
                      <a:cubicBezTo>
                        <a:pt x="430" y="281"/>
                        <a:pt x="437" y="300"/>
                        <a:pt x="463" y="308"/>
                      </a:cubicBezTo>
                      <a:cubicBezTo>
                        <a:pt x="472" y="311"/>
                        <a:pt x="483" y="310"/>
                        <a:pt x="492" y="305"/>
                      </a:cubicBezTo>
                      <a:cubicBezTo>
                        <a:pt x="510" y="293"/>
                        <a:pt x="515" y="276"/>
                        <a:pt x="509" y="255"/>
                      </a:cubicBezTo>
                      <a:cubicBezTo>
                        <a:pt x="508" y="253"/>
                        <a:pt x="508" y="249"/>
                        <a:pt x="509" y="247"/>
                      </a:cubicBezTo>
                      <a:cubicBezTo>
                        <a:pt x="514" y="241"/>
                        <a:pt x="520" y="237"/>
                        <a:pt x="525" y="231"/>
                      </a:cubicBezTo>
                      <a:cubicBezTo>
                        <a:pt x="535" y="222"/>
                        <a:pt x="544" y="213"/>
                        <a:pt x="554" y="203"/>
                      </a:cubicBezTo>
                      <a:cubicBezTo>
                        <a:pt x="561" y="197"/>
                        <a:pt x="567" y="189"/>
                        <a:pt x="574" y="182"/>
                      </a:cubicBezTo>
                      <a:close/>
                      <a:moveTo>
                        <a:pt x="290" y="338"/>
                      </a:moveTo>
                      <a:cubicBezTo>
                        <a:pt x="298" y="338"/>
                        <a:pt x="307" y="335"/>
                        <a:pt x="314" y="343"/>
                      </a:cubicBezTo>
                      <a:cubicBezTo>
                        <a:pt x="320" y="349"/>
                        <a:pt x="326" y="355"/>
                        <a:pt x="332" y="361"/>
                      </a:cubicBezTo>
                      <a:cubicBezTo>
                        <a:pt x="344" y="373"/>
                        <a:pt x="355" y="385"/>
                        <a:pt x="367" y="397"/>
                      </a:cubicBezTo>
                      <a:cubicBezTo>
                        <a:pt x="382" y="412"/>
                        <a:pt x="397" y="426"/>
                        <a:pt x="412" y="441"/>
                      </a:cubicBezTo>
                      <a:cubicBezTo>
                        <a:pt x="429" y="458"/>
                        <a:pt x="445" y="475"/>
                        <a:pt x="462" y="491"/>
                      </a:cubicBezTo>
                      <a:cubicBezTo>
                        <a:pt x="479" y="509"/>
                        <a:pt x="496" y="525"/>
                        <a:pt x="513" y="542"/>
                      </a:cubicBezTo>
                      <a:cubicBezTo>
                        <a:pt x="533" y="562"/>
                        <a:pt x="553" y="583"/>
                        <a:pt x="573" y="603"/>
                      </a:cubicBezTo>
                      <a:cubicBezTo>
                        <a:pt x="574" y="604"/>
                        <a:pt x="575" y="606"/>
                        <a:pt x="574" y="607"/>
                      </a:cubicBezTo>
                      <a:cubicBezTo>
                        <a:pt x="574" y="610"/>
                        <a:pt x="572" y="612"/>
                        <a:pt x="571" y="615"/>
                      </a:cubicBezTo>
                      <a:cubicBezTo>
                        <a:pt x="563" y="638"/>
                        <a:pt x="580" y="661"/>
                        <a:pt x="602" y="665"/>
                      </a:cubicBezTo>
                      <a:cubicBezTo>
                        <a:pt x="623" y="668"/>
                        <a:pt x="648" y="651"/>
                        <a:pt x="647" y="626"/>
                      </a:cubicBezTo>
                      <a:cubicBezTo>
                        <a:pt x="646" y="603"/>
                        <a:pt x="630" y="586"/>
                        <a:pt x="608" y="587"/>
                      </a:cubicBezTo>
                      <a:cubicBezTo>
                        <a:pt x="595" y="588"/>
                        <a:pt x="588" y="583"/>
                        <a:pt x="580" y="575"/>
                      </a:cubicBezTo>
                      <a:cubicBezTo>
                        <a:pt x="557" y="552"/>
                        <a:pt x="534" y="529"/>
                        <a:pt x="511" y="506"/>
                      </a:cubicBezTo>
                      <a:cubicBezTo>
                        <a:pt x="487" y="482"/>
                        <a:pt x="463" y="458"/>
                        <a:pt x="439" y="433"/>
                      </a:cubicBezTo>
                      <a:cubicBezTo>
                        <a:pt x="421" y="416"/>
                        <a:pt x="403" y="398"/>
                        <a:pt x="386" y="380"/>
                      </a:cubicBezTo>
                      <a:cubicBezTo>
                        <a:pt x="366" y="360"/>
                        <a:pt x="346" y="341"/>
                        <a:pt x="326" y="322"/>
                      </a:cubicBezTo>
                      <a:cubicBezTo>
                        <a:pt x="323" y="319"/>
                        <a:pt x="323" y="316"/>
                        <a:pt x="324" y="312"/>
                      </a:cubicBezTo>
                      <a:cubicBezTo>
                        <a:pt x="328" y="299"/>
                        <a:pt x="327" y="287"/>
                        <a:pt x="318" y="276"/>
                      </a:cubicBezTo>
                      <a:cubicBezTo>
                        <a:pt x="306" y="261"/>
                        <a:pt x="289" y="258"/>
                        <a:pt x="270" y="265"/>
                      </a:cubicBezTo>
                      <a:cubicBezTo>
                        <a:pt x="260" y="269"/>
                        <a:pt x="256" y="278"/>
                        <a:pt x="251" y="287"/>
                      </a:cubicBezTo>
                      <a:cubicBezTo>
                        <a:pt x="247" y="294"/>
                        <a:pt x="246" y="303"/>
                        <a:pt x="249" y="310"/>
                      </a:cubicBezTo>
                      <a:cubicBezTo>
                        <a:pt x="255" y="325"/>
                        <a:pt x="265" y="341"/>
                        <a:pt x="290" y="338"/>
                      </a:cubicBezTo>
                      <a:close/>
                      <a:moveTo>
                        <a:pt x="1103" y="211"/>
                      </a:moveTo>
                      <a:cubicBezTo>
                        <a:pt x="1112" y="211"/>
                        <a:pt x="1119" y="209"/>
                        <a:pt x="1125" y="216"/>
                      </a:cubicBezTo>
                      <a:cubicBezTo>
                        <a:pt x="1142" y="234"/>
                        <a:pt x="1159" y="252"/>
                        <a:pt x="1178" y="269"/>
                      </a:cubicBezTo>
                      <a:cubicBezTo>
                        <a:pt x="1186" y="277"/>
                        <a:pt x="1192" y="284"/>
                        <a:pt x="1187" y="296"/>
                      </a:cubicBezTo>
                      <a:cubicBezTo>
                        <a:pt x="1187" y="297"/>
                        <a:pt x="1187" y="298"/>
                        <a:pt x="1187" y="298"/>
                      </a:cubicBezTo>
                      <a:cubicBezTo>
                        <a:pt x="1188" y="315"/>
                        <a:pt x="1195" y="327"/>
                        <a:pt x="1211" y="335"/>
                      </a:cubicBezTo>
                      <a:cubicBezTo>
                        <a:pt x="1226" y="342"/>
                        <a:pt x="1246" y="335"/>
                        <a:pt x="1255" y="325"/>
                      </a:cubicBezTo>
                      <a:cubicBezTo>
                        <a:pt x="1267" y="311"/>
                        <a:pt x="1268" y="288"/>
                        <a:pt x="1256" y="274"/>
                      </a:cubicBezTo>
                      <a:cubicBezTo>
                        <a:pt x="1247" y="263"/>
                        <a:pt x="1225" y="255"/>
                        <a:pt x="1214" y="262"/>
                      </a:cubicBezTo>
                      <a:cubicBezTo>
                        <a:pt x="1211" y="263"/>
                        <a:pt x="1206" y="262"/>
                        <a:pt x="1204" y="260"/>
                      </a:cubicBezTo>
                      <a:cubicBezTo>
                        <a:pt x="1199" y="256"/>
                        <a:pt x="1195" y="252"/>
                        <a:pt x="1190" y="247"/>
                      </a:cubicBezTo>
                      <a:cubicBezTo>
                        <a:pt x="1174" y="231"/>
                        <a:pt x="1157" y="214"/>
                        <a:pt x="1141" y="198"/>
                      </a:cubicBezTo>
                      <a:cubicBezTo>
                        <a:pt x="1139" y="196"/>
                        <a:pt x="1137" y="191"/>
                        <a:pt x="1138" y="189"/>
                      </a:cubicBezTo>
                      <a:cubicBezTo>
                        <a:pt x="1149" y="163"/>
                        <a:pt x="1130" y="133"/>
                        <a:pt x="1100" y="135"/>
                      </a:cubicBezTo>
                      <a:cubicBezTo>
                        <a:pt x="1074" y="136"/>
                        <a:pt x="1053" y="166"/>
                        <a:pt x="1067" y="191"/>
                      </a:cubicBezTo>
                      <a:cubicBezTo>
                        <a:pt x="1075" y="206"/>
                        <a:pt x="1088" y="213"/>
                        <a:pt x="1103" y="211"/>
                      </a:cubicBezTo>
                      <a:close/>
                      <a:moveTo>
                        <a:pt x="1320" y="449"/>
                      </a:moveTo>
                      <a:cubicBezTo>
                        <a:pt x="1321" y="433"/>
                        <a:pt x="1311" y="419"/>
                        <a:pt x="1294" y="413"/>
                      </a:cubicBezTo>
                      <a:cubicBezTo>
                        <a:pt x="1266" y="403"/>
                        <a:pt x="1244" y="424"/>
                        <a:pt x="1242" y="448"/>
                      </a:cubicBezTo>
                      <a:cubicBezTo>
                        <a:pt x="1241" y="464"/>
                        <a:pt x="1250" y="477"/>
                        <a:pt x="1264" y="485"/>
                      </a:cubicBezTo>
                      <a:cubicBezTo>
                        <a:pt x="1271" y="488"/>
                        <a:pt x="1272" y="493"/>
                        <a:pt x="1272" y="498"/>
                      </a:cubicBezTo>
                      <a:cubicBezTo>
                        <a:pt x="1272" y="527"/>
                        <a:pt x="1272" y="555"/>
                        <a:pt x="1272" y="584"/>
                      </a:cubicBezTo>
                      <a:cubicBezTo>
                        <a:pt x="1272" y="592"/>
                        <a:pt x="1269" y="599"/>
                        <a:pt x="1261" y="603"/>
                      </a:cubicBezTo>
                      <a:cubicBezTo>
                        <a:pt x="1259" y="604"/>
                        <a:pt x="1256" y="607"/>
                        <a:pt x="1255" y="610"/>
                      </a:cubicBezTo>
                      <a:cubicBezTo>
                        <a:pt x="1239" y="631"/>
                        <a:pt x="1249" y="666"/>
                        <a:pt x="1279" y="671"/>
                      </a:cubicBezTo>
                      <a:cubicBezTo>
                        <a:pt x="1295" y="673"/>
                        <a:pt x="1306" y="668"/>
                        <a:pt x="1316" y="658"/>
                      </a:cubicBezTo>
                      <a:cubicBezTo>
                        <a:pt x="1324" y="650"/>
                        <a:pt x="1324" y="641"/>
                        <a:pt x="1324" y="631"/>
                      </a:cubicBezTo>
                      <a:cubicBezTo>
                        <a:pt x="1325" y="614"/>
                        <a:pt x="1316" y="605"/>
                        <a:pt x="1303" y="597"/>
                      </a:cubicBezTo>
                      <a:cubicBezTo>
                        <a:pt x="1298" y="595"/>
                        <a:pt x="1295" y="591"/>
                        <a:pt x="1295" y="586"/>
                      </a:cubicBezTo>
                      <a:cubicBezTo>
                        <a:pt x="1295" y="555"/>
                        <a:pt x="1295" y="524"/>
                        <a:pt x="1295" y="494"/>
                      </a:cubicBezTo>
                      <a:cubicBezTo>
                        <a:pt x="1295" y="490"/>
                        <a:pt x="1298" y="485"/>
                        <a:pt x="1301" y="483"/>
                      </a:cubicBezTo>
                      <a:cubicBezTo>
                        <a:pt x="1314" y="476"/>
                        <a:pt x="1320" y="465"/>
                        <a:pt x="1320" y="449"/>
                      </a:cubicBezTo>
                      <a:close/>
                      <a:moveTo>
                        <a:pt x="664" y="529"/>
                      </a:moveTo>
                      <a:cubicBezTo>
                        <a:pt x="664" y="542"/>
                        <a:pt x="669" y="554"/>
                        <a:pt x="676" y="559"/>
                      </a:cubicBezTo>
                      <a:cubicBezTo>
                        <a:pt x="692" y="571"/>
                        <a:pt x="709" y="575"/>
                        <a:pt x="727" y="561"/>
                      </a:cubicBezTo>
                      <a:cubicBezTo>
                        <a:pt x="739" y="551"/>
                        <a:pt x="747" y="534"/>
                        <a:pt x="740" y="518"/>
                      </a:cubicBezTo>
                      <a:cubicBezTo>
                        <a:pt x="739" y="516"/>
                        <a:pt x="740" y="512"/>
                        <a:pt x="741" y="510"/>
                      </a:cubicBezTo>
                      <a:cubicBezTo>
                        <a:pt x="755" y="495"/>
                        <a:pt x="770" y="480"/>
                        <a:pt x="784" y="466"/>
                      </a:cubicBezTo>
                      <a:cubicBezTo>
                        <a:pt x="787" y="463"/>
                        <a:pt x="792" y="461"/>
                        <a:pt x="795" y="462"/>
                      </a:cubicBezTo>
                      <a:cubicBezTo>
                        <a:pt x="804" y="467"/>
                        <a:pt x="813" y="465"/>
                        <a:pt x="822" y="461"/>
                      </a:cubicBezTo>
                      <a:cubicBezTo>
                        <a:pt x="833" y="455"/>
                        <a:pt x="842" y="446"/>
                        <a:pt x="844" y="434"/>
                      </a:cubicBezTo>
                      <a:cubicBezTo>
                        <a:pt x="847" y="416"/>
                        <a:pt x="841" y="402"/>
                        <a:pt x="825" y="392"/>
                      </a:cubicBezTo>
                      <a:cubicBezTo>
                        <a:pt x="811" y="384"/>
                        <a:pt x="797" y="383"/>
                        <a:pt x="781" y="394"/>
                      </a:cubicBezTo>
                      <a:cubicBezTo>
                        <a:pt x="770" y="402"/>
                        <a:pt x="764" y="419"/>
                        <a:pt x="768" y="433"/>
                      </a:cubicBezTo>
                      <a:cubicBezTo>
                        <a:pt x="769" y="438"/>
                        <a:pt x="770" y="444"/>
                        <a:pt x="765" y="449"/>
                      </a:cubicBezTo>
                      <a:cubicBezTo>
                        <a:pt x="751" y="463"/>
                        <a:pt x="737" y="477"/>
                        <a:pt x="723" y="491"/>
                      </a:cubicBezTo>
                      <a:cubicBezTo>
                        <a:pt x="721" y="493"/>
                        <a:pt x="719" y="494"/>
                        <a:pt x="714" y="493"/>
                      </a:cubicBezTo>
                      <a:cubicBezTo>
                        <a:pt x="707" y="492"/>
                        <a:pt x="698" y="490"/>
                        <a:pt x="690" y="493"/>
                      </a:cubicBezTo>
                      <a:cubicBezTo>
                        <a:pt x="675" y="497"/>
                        <a:pt x="664" y="513"/>
                        <a:pt x="664" y="5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37" name="Freeform 1255"/>
                <p:cNvSpPr>
                  <a:spLocks/>
                </p:cNvSpPr>
                <p:nvPr/>
              </p:nvSpPr>
              <p:spPr bwMode="auto">
                <a:xfrm>
                  <a:off x="-1216025" y="3011488"/>
                  <a:ext cx="42863" cy="44450"/>
                </a:xfrm>
                <a:custGeom>
                  <a:avLst/>
                  <a:gdLst>
                    <a:gd name="T0" fmla="*/ 0 w 34"/>
                    <a:gd name="T1" fmla="*/ 17 h 35"/>
                    <a:gd name="T2" fmla="*/ 16 w 34"/>
                    <a:gd name="T3" fmla="*/ 0 h 35"/>
                    <a:gd name="T4" fmla="*/ 33 w 34"/>
                    <a:gd name="T5" fmla="*/ 17 h 35"/>
                    <a:gd name="T6" fmla="*/ 16 w 34"/>
                    <a:gd name="T7" fmla="*/ 34 h 35"/>
                    <a:gd name="T8" fmla="*/ 0 w 34"/>
                    <a:gd name="T9" fmla="*/ 17 h 35"/>
                  </a:gdLst>
                  <a:ahLst/>
                  <a:cxnLst>
                    <a:cxn ang="0">
                      <a:pos x="T0" y="T1"/>
                    </a:cxn>
                    <a:cxn ang="0">
                      <a:pos x="T2" y="T3"/>
                    </a:cxn>
                    <a:cxn ang="0">
                      <a:pos x="T4" y="T5"/>
                    </a:cxn>
                    <a:cxn ang="0">
                      <a:pos x="T6" y="T7"/>
                    </a:cxn>
                    <a:cxn ang="0">
                      <a:pos x="T8" y="T9"/>
                    </a:cxn>
                  </a:cxnLst>
                  <a:rect l="0" t="0" r="r" b="b"/>
                  <a:pathLst>
                    <a:path w="34" h="35">
                      <a:moveTo>
                        <a:pt x="0" y="17"/>
                      </a:moveTo>
                      <a:cubicBezTo>
                        <a:pt x="0" y="7"/>
                        <a:pt x="7" y="0"/>
                        <a:pt x="16" y="0"/>
                      </a:cubicBezTo>
                      <a:cubicBezTo>
                        <a:pt x="23" y="0"/>
                        <a:pt x="34" y="10"/>
                        <a:pt x="33" y="17"/>
                      </a:cubicBezTo>
                      <a:cubicBezTo>
                        <a:pt x="32" y="27"/>
                        <a:pt x="24" y="34"/>
                        <a:pt x="16" y="34"/>
                      </a:cubicBezTo>
                      <a:cubicBezTo>
                        <a:pt x="7" y="35"/>
                        <a:pt x="0" y="27"/>
                        <a:pt x="0"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38" name="Freeform 1256"/>
                <p:cNvSpPr>
                  <a:spLocks/>
                </p:cNvSpPr>
                <p:nvPr/>
              </p:nvSpPr>
              <p:spPr bwMode="auto">
                <a:xfrm>
                  <a:off x="-2087563" y="3602038"/>
                  <a:ext cx="39688" cy="39688"/>
                </a:xfrm>
                <a:custGeom>
                  <a:avLst/>
                  <a:gdLst>
                    <a:gd name="T0" fmla="*/ 15 w 32"/>
                    <a:gd name="T1" fmla="*/ 32 h 32"/>
                    <a:gd name="T2" fmla="*/ 0 w 32"/>
                    <a:gd name="T3" fmla="*/ 16 h 32"/>
                    <a:gd name="T4" fmla="*/ 16 w 32"/>
                    <a:gd name="T5" fmla="*/ 0 h 32"/>
                    <a:gd name="T6" fmla="*/ 32 w 32"/>
                    <a:gd name="T7" fmla="*/ 17 h 32"/>
                    <a:gd name="T8" fmla="*/ 15 w 32"/>
                    <a:gd name="T9" fmla="*/ 32 h 32"/>
                  </a:gdLst>
                  <a:ahLst/>
                  <a:cxnLst>
                    <a:cxn ang="0">
                      <a:pos x="T0" y="T1"/>
                    </a:cxn>
                    <a:cxn ang="0">
                      <a:pos x="T2" y="T3"/>
                    </a:cxn>
                    <a:cxn ang="0">
                      <a:pos x="T4" y="T5"/>
                    </a:cxn>
                    <a:cxn ang="0">
                      <a:pos x="T6" y="T7"/>
                    </a:cxn>
                    <a:cxn ang="0">
                      <a:pos x="T8" y="T9"/>
                    </a:cxn>
                  </a:cxnLst>
                  <a:rect l="0" t="0" r="r" b="b"/>
                  <a:pathLst>
                    <a:path w="32" h="32">
                      <a:moveTo>
                        <a:pt x="15" y="32"/>
                      </a:moveTo>
                      <a:cubicBezTo>
                        <a:pt x="4" y="32"/>
                        <a:pt x="0" y="27"/>
                        <a:pt x="0" y="16"/>
                      </a:cubicBezTo>
                      <a:cubicBezTo>
                        <a:pt x="0" y="6"/>
                        <a:pt x="6" y="0"/>
                        <a:pt x="16" y="0"/>
                      </a:cubicBezTo>
                      <a:cubicBezTo>
                        <a:pt x="26" y="0"/>
                        <a:pt x="32" y="6"/>
                        <a:pt x="32" y="17"/>
                      </a:cubicBezTo>
                      <a:cubicBezTo>
                        <a:pt x="32" y="25"/>
                        <a:pt x="25" y="32"/>
                        <a:pt x="15"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39" name="Freeform 1257"/>
                <p:cNvSpPr>
                  <a:spLocks/>
                </p:cNvSpPr>
                <p:nvPr/>
              </p:nvSpPr>
              <p:spPr bwMode="auto">
                <a:xfrm>
                  <a:off x="-1944688" y="3122613"/>
                  <a:ext cx="41275" cy="39688"/>
                </a:xfrm>
                <a:custGeom>
                  <a:avLst/>
                  <a:gdLst>
                    <a:gd name="T0" fmla="*/ 16 w 33"/>
                    <a:gd name="T1" fmla="*/ 31 h 31"/>
                    <a:gd name="T2" fmla="*/ 0 w 33"/>
                    <a:gd name="T3" fmla="*/ 15 h 31"/>
                    <a:gd name="T4" fmla="*/ 16 w 33"/>
                    <a:gd name="T5" fmla="*/ 0 h 31"/>
                    <a:gd name="T6" fmla="*/ 33 w 33"/>
                    <a:gd name="T7" fmla="*/ 15 h 31"/>
                    <a:gd name="T8" fmla="*/ 16 w 33"/>
                    <a:gd name="T9" fmla="*/ 31 h 31"/>
                  </a:gdLst>
                  <a:ahLst/>
                  <a:cxnLst>
                    <a:cxn ang="0">
                      <a:pos x="T0" y="T1"/>
                    </a:cxn>
                    <a:cxn ang="0">
                      <a:pos x="T2" y="T3"/>
                    </a:cxn>
                    <a:cxn ang="0">
                      <a:pos x="T4" y="T5"/>
                    </a:cxn>
                    <a:cxn ang="0">
                      <a:pos x="T6" y="T7"/>
                    </a:cxn>
                    <a:cxn ang="0">
                      <a:pos x="T8" y="T9"/>
                    </a:cxn>
                  </a:cxnLst>
                  <a:rect l="0" t="0" r="r" b="b"/>
                  <a:pathLst>
                    <a:path w="33" h="31">
                      <a:moveTo>
                        <a:pt x="16" y="31"/>
                      </a:moveTo>
                      <a:cubicBezTo>
                        <a:pt x="6" y="31"/>
                        <a:pt x="0" y="25"/>
                        <a:pt x="0" y="15"/>
                      </a:cubicBezTo>
                      <a:cubicBezTo>
                        <a:pt x="0" y="5"/>
                        <a:pt x="5" y="0"/>
                        <a:pt x="16" y="0"/>
                      </a:cubicBezTo>
                      <a:cubicBezTo>
                        <a:pt x="26" y="0"/>
                        <a:pt x="33" y="5"/>
                        <a:pt x="33" y="15"/>
                      </a:cubicBezTo>
                      <a:cubicBezTo>
                        <a:pt x="33" y="24"/>
                        <a:pt x="26" y="31"/>
                        <a:pt x="16"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0" name="Freeform 1258"/>
                <p:cNvSpPr>
                  <a:spLocks/>
                </p:cNvSpPr>
                <p:nvPr/>
              </p:nvSpPr>
              <p:spPr bwMode="auto">
                <a:xfrm>
                  <a:off x="-1754188" y="2917826"/>
                  <a:ext cx="42863" cy="42863"/>
                </a:xfrm>
                <a:custGeom>
                  <a:avLst/>
                  <a:gdLst>
                    <a:gd name="T0" fmla="*/ 0 w 33"/>
                    <a:gd name="T1" fmla="*/ 18 h 35"/>
                    <a:gd name="T2" fmla="*/ 15 w 33"/>
                    <a:gd name="T3" fmla="*/ 0 h 35"/>
                    <a:gd name="T4" fmla="*/ 33 w 33"/>
                    <a:gd name="T5" fmla="*/ 18 h 35"/>
                    <a:gd name="T6" fmla="*/ 15 w 33"/>
                    <a:gd name="T7" fmla="*/ 35 h 35"/>
                    <a:gd name="T8" fmla="*/ 0 w 33"/>
                    <a:gd name="T9" fmla="*/ 18 h 35"/>
                  </a:gdLst>
                  <a:ahLst/>
                  <a:cxnLst>
                    <a:cxn ang="0">
                      <a:pos x="T0" y="T1"/>
                    </a:cxn>
                    <a:cxn ang="0">
                      <a:pos x="T2" y="T3"/>
                    </a:cxn>
                    <a:cxn ang="0">
                      <a:pos x="T4" y="T5"/>
                    </a:cxn>
                    <a:cxn ang="0">
                      <a:pos x="T6" y="T7"/>
                    </a:cxn>
                    <a:cxn ang="0">
                      <a:pos x="T8" y="T9"/>
                    </a:cxn>
                  </a:cxnLst>
                  <a:rect l="0" t="0" r="r" b="b"/>
                  <a:pathLst>
                    <a:path w="33" h="35">
                      <a:moveTo>
                        <a:pt x="0" y="18"/>
                      </a:moveTo>
                      <a:cubicBezTo>
                        <a:pt x="0" y="8"/>
                        <a:pt x="7" y="0"/>
                        <a:pt x="15" y="0"/>
                      </a:cubicBezTo>
                      <a:cubicBezTo>
                        <a:pt x="24" y="0"/>
                        <a:pt x="33" y="9"/>
                        <a:pt x="33" y="18"/>
                      </a:cubicBezTo>
                      <a:cubicBezTo>
                        <a:pt x="33" y="25"/>
                        <a:pt x="23" y="35"/>
                        <a:pt x="15" y="35"/>
                      </a:cubicBezTo>
                      <a:cubicBezTo>
                        <a:pt x="6" y="35"/>
                        <a:pt x="0" y="28"/>
                        <a:pt x="0"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1" name="Freeform 1259"/>
                <p:cNvSpPr>
                  <a:spLocks/>
                </p:cNvSpPr>
                <p:nvPr/>
              </p:nvSpPr>
              <p:spPr bwMode="auto">
                <a:xfrm>
                  <a:off x="-1190625" y="2770188"/>
                  <a:ext cx="44450" cy="44450"/>
                </a:xfrm>
                <a:custGeom>
                  <a:avLst/>
                  <a:gdLst>
                    <a:gd name="T0" fmla="*/ 1 w 36"/>
                    <a:gd name="T1" fmla="*/ 18 h 36"/>
                    <a:gd name="T2" fmla="*/ 18 w 36"/>
                    <a:gd name="T3" fmla="*/ 1 h 36"/>
                    <a:gd name="T4" fmla="*/ 35 w 36"/>
                    <a:gd name="T5" fmla="*/ 17 h 36"/>
                    <a:gd name="T6" fmla="*/ 17 w 36"/>
                    <a:gd name="T7" fmla="*/ 35 h 36"/>
                    <a:gd name="T8" fmla="*/ 1 w 36"/>
                    <a:gd name="T9" fmla="*/ 18 h 36"/>
                  </a:gdLst>
                  <a:ahLst/>
                  <a:cxnLst>
                    <a:cxn ang="0">
                      <a:pos x="T0" y="T1"/>
                    </a:cxn>
                    <a:cxn ang="0">
                      <a:pos x="T2" y="T3"/>
                    </a:cxn>
                    <a:cxn ang="0">
                      <a:pos x="T4" y="T5"/>
                    </a:cxn>
                    <a:cxn ang="0">
                      <a:pos x="T6" y="T7"/>
                    </a:cxn>
                    <a:cxn ang="0">
                      <a:pos x="T8" y="T9"/>
                    </a:cxn>
                  </a:cxnLst>
                  <a:rect l="0" t="0" r="r" b="b"/>
                  <a:pathLst>
                    <a:path w="36" h="36">
                      <a:moveTo>
                        <a:pt x="1" y="18"/>
                      </a:moveTo>
                      <a:cubicBezTo>
                        <a:pt x="1" y="9"/>
                        <a:pt x="9" y="1"/>
                        <a:pt x="18" y="1"/>
                      </a:cubicBezTo>
                      <a:cubicBezTo>
                        <a:pt x="25" y="0"/>
                        <a:pt x="35" y="11"/>
                        <a:pt x="35" y="17"/>
                      </a:cubicBezTo>
                      <a:cubicBezTo>
                        <a:pt x="36" y="26"/>
                        <a:pt x="26" y="36"/>
                        <a:pt x="17" y="35"/>
                      </a:cubicBezTo>
                      <a:cubicBezTo>
                        <a:pt x="11" y="35"/>
                        <a:pt x="0" y="27"/>
                        <a:pt x="1"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2" name="Freeform 1260"/>
                <p:cNvSpPr>
                  <a:spLocks/>
                </p:cNvSpPr>
                <p:nvPr/>
              </p:nvSpPr>
              <p:spPr bwMode="auto">
                <a:xfrm>
                  <a:off x="-1220788" y="3187701"/>
                  <a:ext cx="42863" cy="44450"/>
                </a:xfrm>
                <a:custGeom>
                  <a:avLst/>
                  <a:gdLst>
                    <a:gd name="T0" fmla="*/ 0 w 34"/>
                    <a:gd name="T1" fmla="*/ 18 h 35"/>
                    <a:gd name="T2" fmla="*/ 17 w 34"/>
                    <a:gd name="T3" fmla="*/ 0 h 35"/>
                    <a:gd name="T4" fmla="*/ 34 w 34"/>
                    <a:gd name="T5" fmla="*/ 18 h 35"/>
                    <a:gd name="T6" fmla="*/ 17 w 34"/>
                    <a:gd name="T7" fmla="*/ 35 h 35"/>
                    <a:gd name="T8" fmla="*/ 0 w 34"/>
                    <a:gd name="T9" fmla="*/ 18 h 35"/>
                  </a:gdLst>
                  <a:ahLst/>
                  <a:cxnLst>
                    <a:cxn ang="0">
                      <a:pos x="T0" y="T1"/>
                    </a:cxn>
                    <a:cxn ang="0">
                      <a:pos x="T2" y="T3"/>
                    </a:cxn>
                    <a:cxn ang="0">
                      <a:pos x="T4" y="T5"/>
                    </a:cxn>
                    <a:cxn ang="0">
                      <a:pos x="T6" y="T7"/>
                    </a:cxn>
                    <a:cxn ang="0">
                      <a:pos x="T8" y="T9"/>
                    </a:cxn>
                  </a:cxnLst>
                  <a:rect l="0" t="0" r="r" b="b"/>
                  <a:pathLst>
                    <a:path w="34" h="35">
                      <a:moveTo>
                        <a:pt x="0" y="18"/>
                      </a:moveTo>
                      <a:cubicBezTo>
                        <a:pt x="0" y="9"/>
                        <a:pt x="9" y="0"/>
                        <a:pt x="17" y="0"/>
                      </a:cubicBezTo>
                      <a:cubicBezTo>
                        <a:pt x="24" y="0"/>
                        <a:pt x="34" y="11"/>
                        <a:pt x="34" y="18"/>
                      </a:cubicBezTo>
                      <a:cubicBezTo>
                        <a:pt x="34" y="25"/>
                        <a:pt x="25" y="35"/>
                        <a:pt x="17" y="35"/>
                      </a:cubicBezTo>
                      <a:cubicBezTo>
                        <a:pt x="8" y="35"/>
                        <a:pt x="0" y="27"/>
                        <a:pt x="0"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3" name="Freeform 1261"/>
                <p:cNvSpPr>
                  <a:spLocks/>
                </p:cNvSpPr>
                <p:nvPr/>
              </p:nvSpPr>
              <p:spPr bwMode="auto">
                <a:xfrm>
                  <a:off x="-990600" y="3181351"/>
                  <a:ext cx="42863" cy="44450"/>
                </a:xfrm>
                <a:custGeom>
                  <a:avLst/>
                  <a:gdLst>
                    <a:gd name="T0" fmla="*/ 1 w 34"/>
                    <a:gd name="T1" fmla="*/ 18 h 35"/>
                    <a:gd name="T2" fmla="*/ 18 w 34"/>
                    <a:gd name="T3" fmla="*/ 2 h 35"/>
                    <a:gd name="T4" fmla="*/ 34 w 34"/>
                    <a:gd name="T5" fmla="*/ 19 h 35"/>
                    <a:gd name="T6" fmla="*/ 16 w 34"/>
                    <a:gd name="T7" fmla="*/ 35 h 35"/>
                    <a:gd name="T8" fmla="*/ 1 w 34"/>
                    <a:gd name="T9" fmla="*/ 18 h 35"/>
                  </a:gdLst>
                  <a:ahLst/>
                  <a:cxnLst>
                    <a:cxn ang="0">
                      <a:pos x="T0" y="T1"/>
                    </a:cxn>
                    <a:cxn ang="0">
                      <a:pos x="T2" y="T3"/>
                    </a:cxn>
                    <a:cxn ang="0">
                      <a:pos x="T4" y="T5"/>
                    </a:cxn>
                    <a:cxn ang="0">
                      <a:pos x="T6" y="T7"/>
                    </a:cxn>
                    <a:cxn ang="0">
                      <a:pos x="T8" y="T9"/>
                    </a:cxn>
                  </a:cxnLst>
                  <a:rect l="0" t="0" r="r" b="b"/>
                  <a:pathLst>
                    <a:path w="34" h="35">
                      <a:moveTo>
                        <a:pt x="1" y="18"/>
                      </a:moveTo>
                      <a:cubicBezTo>
                        <a:pt x="0" y="9"/>
                        <a:pt x="8" y="0"/>
                        <a:pt x="18" y="2"/>
                      </a:cubicBezTo>
                      <a:cubicBezTo>
                        <a:pt x="26" y="3"/>
                        <a:pt x="34" y="11"/>
                        <a:pt x="34" y="19"/>
                      </a:cubicBezTo>
                      <a:cubicBezTo>
                        <a:pt x="34" y="26"/>
                        <a:pt x="24" y="35"/>
                        <a:pt x="16" y="35"/>
                      </a:cubicBezTo>
                      <a:cubicBezTo>
                        <a:pt x="8" y="34"/>
                        <a:pt x="0" y="30"/>
                        <a:pt x="1"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4" name="Freeform 1262"/>
                <p:cNvSpPr>
                  <a:spLocks/>
                </p:cNvSpPr>
                <p:nvPr/>
              </p:nvSpPr>
              <p:spPr bwMode="auto">
                <a:xfrm>
                  <a:off x="-2263775" y="2984501"/>
                  <a:ext cx="42863" cy="42863"/>
                </a:xfrm>
                <a:custGeom>
                  <a:avLst/>
                  <a:gdLst>
                    <a:gd name="T0" fmla="*/ 34 w 34"/>
                    <a:gd name="T1" fmla="*/ 17 h 35"/>
                    <a:gd name="T2" fmla="*/ 18 w 34"/>
                    <a:gd name="T3" fmla="*/ 35 h 35"/>
                    <a:gd name="T4" fmla="*/ 0 w 34"/>
                    <a:gd name="T5" fmla="*/ 17 h 35"/>
                    <a:gd name="T6" fmla="*/ 19 w 34"/>
                    <a:gd name="T7" fmla="*/ 1 h 35"/>
                    <a:gd name="T8" fmla="*/ 34 w 34"/>
                    <a:gd name="T9" fmla="*/ 17 h 35"/>
                  </a:gdLst>
                  <a:ahLst/>
                  <a:cxnLst>
                    <a:cxn ang="0">
                      <a:pos x="T0" y="T1"/>
                    </a:cxn>
                    <a:cxn ang="0">
                      <a:pos x="T2" y="T3"/>
                    </a:cxn>
                    <a:cxn ang="0">
                      <a:pos x="T4" y="T5"/>
                    </a:cxn>
                    <a:cxn ang="0">
                      <a:pos x="T6" y="T7"/>
                    </a:cxn>
                    <a:cxn ang="0">
                      <a:pos x="T8" y="T9"/>
                    </a:cxn>
                  </a:cxnLst>
                  <a:rect l="0" t="0" r="r" b="b"/>
                  <a:pathLst>
                    <a:path w="34" h="35">
                      <a:moveTo>
                        <a:pt x="34" y="17"/>
                      </a:moveTo>
                      <a:cubicBezTo>
                        <a:pt x="34" y="27"/>
                        <a:pt x="27" y="35"/>
                        <a:pt x="18" y="35"/>
                      </a:cubicBezTo>
                      <a:cubicBezTo>
                        <a:pt x="10" y="35"/>
                        <a:pt x="0" y="24"/>
                        <a:pt x="0" y="17"/>
                      </a:cubicBezTo>
                      <a:cubicBezTo>
                        <a:pt x="1" y="9"/>
                        <a:pt x="10" y="0"/>
                        <a:pt x="19" y="1"/>
                      </a:cubicBezTo>
                      <a:cubicBezTo>
                        <a:pt x="28" y="1"/>
                        <a:pt x="34" y="7"/>
                        <a:pt x="34"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5" name="Freeform 1263"/>
                <p:cNvSpPr>
                  <a:spLocks/>
                </p:cNvSpPr>
                <p:nvPr/>
              </p:nvSpPr>
              <p:spPr bwMode="auto">
                <a:xfrm>
                  <a:off x="-1887538" y="3371851"/>
                  <a:ext cx="42863" cy="42863"/>
                </a:xfrm>
                <a:custGeom>
                  <a:avLst/>
                  <a:gdLst>
                    <a:gd name="T0" fmla="*/ 34 w 34"/>
                    <a:gd name="T1" fmla="*/ 17 h 35"/>
                    <a:gd name="T2" fmla="*/ 18 w 34"/>
                    <a:gd name="T3" fmla="*/ 34 h 35"/>
                    <a:gd name="T4" fmla="*/ 1 w 34"/>
                    <a:gd name="T5" fmla="*/ 17 h 35"/>
                    <a:gd name="T6" fmla="*/ 17 w 34"/>
                    <a:gd name="T7" fmla="*/ 0 h 35"/>
                    <a:gd name="T8" fmla="*/ 34 w 34"/>
                    <a:gd name="T9" fmla="*/ 17 h 35"/>
                  </a:gdLst>
                  <a:ahLst/>
                  <a:cxnLst>
                    <a:cxn ang="0">
                      <a:pos x="T0" y="T1"/>
                    </a:cxn>
                    <a:cxn ang="0">
                      <a:pos x="T2" y="T3"/>
                    </a:cxn>
                    <a:cxn ang="0">
                      <a:pos x="T4" y="T5"/>
                    </a:cxn>
                    <a:cxn ang="0">
                      <a:pos x="T6" y="T7"/>
                    </a:cxn>
                    <a:cxn ang="0">
                      <a:pos x="T8" y="T9"/>
                    </a:cxn>
                  </a:cxnLst>
                  <a:rect l="0" t="0" r="r" b="b"/>
                  <a:pathLst>
                    <a:path w="34" h="35">
                      <a:moveTo>
                        <a:pt x="34" y="17"/>
                      </a:moveTo>
                      <a:cubicBezTo>
                        <a:pt x="34" y="26"/>
                        <a:pt x="27" y="34"/>
                        <a:pt x="18" y="34"/>
                      </a:cubicBezTo>
                      <a:cubicBezTo>
                        <a:pt x="11" y="35"/>
                        <a:pt x="1" y="25"/>
                        <a:pt x="1" y="17"/>
                      </a:cubicBezTo>
                      <a:cubicBezTo>
                        <a:pt x="0" y="10"/>
                        <a:pt x="10" y="0"/>
                        <a:pt x="17" y="0"/>
                      </a:cubicBezTo>
                      <a:cubicBezTo>
                        <a:pt x="27" y="0"/>
                        <a:pt x="34" y="7"/>
                        <a:pt x="34"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6" name="Freeform 1264"/>
                <p:cNvSpPr>
                  <a:spLocks/>
                </p:cNvSpPr>
                <p:nvPr/>
              </p:nvSpPr>
              <p:spPr bwMode="auto">
                <a:xfrm>
                  <a:off x="-2312988" y="3233738"/>
                  <a:ext cx="42863" cy="39688"/>
                </a:xfrm>
                <a:custGeom>
                  <a:avLst/>
                  <a:gdLst>
                    <a:gd name="T0" fmla="*/ 17 w 34"/>
                    <a:gd name="T1" fmla="*/ 31 h 31"/>
                    <a:gd name="T2" fmla="*/ 0 w 34"/>
                    <a:gd name="T3" fmla="*/ 15 h 31"/>
                    <a:gd name="T4" fmla="*/ 16 w 34"/>
                    <a:gd name="T5" fmla="*/ 0 h 31"/>
                    <a:gd name="T6" fmla="*/ 34 w 34"/>
                    <a:gd name="T7" fmla="*/ 15 h 31"/>
                    <a:gd name="T8" fmla="*/ 17 w 34"/>
                    <a:gd name="T9" fmla="*/ 31 h 31"/>
                  </a:gdLst>
                  <a:ahLst/>
                  <a:cxnLst>
                    <a:cxn ang="0">
                      <a:pos x="T0" y="T1"/>
                    </a:cxn>
                    <a:cxn ang="0">
                      <a:pos x="T2" y="T3"/>
                    </a:cxn>
                    <a:cxn ang="0">
                      <a:pos x="T4" y="T5"/>
                    </a:cxn>
                    <a:cxn ang="0">
                      <a:pos x="T6" y="T7"/>
                    </a:cxn>
                    <a:cxn ang="0">
                      <a:pos x="T8" y="T9"/>
                    </a:cxn>
                  </a:cxnLst>
                  <a:rect l="0" t="0" r="r" b="b"/>
                  <a:pathLst>
                    <a:path w="34" h="31">
                      <a:moveTo>
                        <a:pt x="17" y="31"/>
                      </a:moveTo>
                      <a:cubicBezTo>
                        <a:pt x="9" y="31"/>
                        <a:pt x="0" y="23"/>
                        <a:pt x="0" y="15"/>
                      </a:cubicBezTo>
                      <a:cubicBezTo>
                        <a:pt x="0" y="7"/>
                        <a:pt x="7" y="0"/>
                        <a:pt x="16" y="0"/>
                      </a:cubicBezTo>
                      <a:cubicBezTo>
                        <a:pt x="28" y="0"/>
                        <a:pt x="34" y="5"/>
                        <a:pt x="34" y="15"/>
                      </a:cubicBezTo>
                      <a:cubicBezTo>
                        <a:pt x="34" y="25"/>
                        <a:pt x="28" y="31"/>
                        <a:pt x="17"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7" name="Freeform 1265"/>
                <p:cNvSpPr>
                  <a:spLocks/>
                </p:cNvSpPr>
                <p:nvPr/>
              </p:nvSpPr>
              <p:spPr bwMode="auto">
                <a:xfrm>
                  <a:off x="-1216025" y="3367088"/>
                  <a:ext cx="42863" cy="44450"/>
                </a:xfrm>
                <a:custGeom>
                  <a:avLst/>
                  <a:gdLst>
                    <a:gd name="T0" fmla="*/ 17 w 34"/>
                    <a:gd name="T1" fmla="*/ 34 h 35"/>
                    <a:gd name="T2" fmla="*/ 0 w 34"/>
                    <a:gd name="T3" fmla="*/ 18 h 35"/>
                    <a:gd name="T4" fmla="*/ 16 w 34"/>
                    <a:gd name="T5" fmla="*/ 0 h 35"/>
                    <a:gd name="T6" fmla="*/ 34 w 34"/>
                    <a:gd name="T7" fmla="*/ 17 h 35"/>
                    <a:gd name="T8" fmla="*/ 17 w 34"/>
                    <a:gd name="T9" fmla="*/ 34 h 35"/>
                  </a:gdLst>
                  <a:ahLst/>
                  <a:cxnLst>
                    <a:cxn ang="0">
                      <a:pos x="T0" y="T1"/>
                    </a:cxn>
                    <a:cxn ang="0">
                      <a:pos x="T2" y="T3"/>
                    </a:cxn>
                    <a:cxn ang="0">
                      <a:pos x="T4" y="T5"/>
                    </a:cxn>
                    <a:cxn ang="0">
                      <a:pos x="T6" y="T7"/>
                    </a:cxn>
                    <a:cxn ang="0">
                      <a:pos x="T8" y="T9"/>
                    </a:cxn>
                  </a:cxnLst>
                  <a:rect l="0" t="0" r="r" b="b"/>
                  <a:pathLst>
                    <a:path w="34" h="35">
                      <a:moveTo>
                        <a:pt x="17" y="34"/>
                      </a:moveTo>
                      <a:cubicBezTo>
                        <a:pt x="8" y="33"/>
                        <a:pt x="1" y="26"/>
                        <a:pt x="0" y="18"/>
                      </a:cubicBezTo>
                      <a:cubicBezTo>
                        <a:pt x="0" y="11"/>
                        <a:pt x="10" y="1"/>
                        <a:pt x="16" y="0"/>
                      </a:cubicBezTo>
                      <a:cubicBezTo>
                        <a:pt x="25" y="0"/>
                        <a:pt x="33" y="9"/>
                        <a:pt x="34" y="17"/>
                      </a:cubicBezTo>
                      <a:cubicBezTo>
                        <a:pt x="34" y="26"/>
                        <a:pt x="24" y="35"/>
                        <a:pt x="17" y="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8" name="Freeform 1266"/>
                <p:cNvSpPr>
                  <a:spLocks/>
                </p:cNvSpPr>
                <p:nvPr/>
              </p:nvSpPr>
              <p:spPr bwMode="auto">
                <a:xfrm>
                  <a:off x="-696913" y="2947988"/>
                  <a:ext cx="39688" cy="39688"/>
                </a:xfrm>
                <a:custGeom>
                  <a:avLst/>
                  <a:gdLst>
                    <a:gd name="T0" fmla="*/ 0 w 32"/>
                    <a:gd name="T1" fmla="*/ 16 h 31"/>
                    <a:gd name="T2" fmla="*/ 16 w 32"/>
                    <a:gd name="T3" fmla="*/ 0 h 31"/>
                    <a:gd name="T4" fmla="*/ 32 w 32"/>
                    <a:gd name="T5" fmla="*/ 16 h 31"/>
                    <a:gd name="T6" fmla="*/ 15 w 32"/>
                    <a:gd name="T7" fmla="*/ 31 h 31"/>
                    <a:gd name="T8" fmla="*/ 0 w 32"/>
                    <a:gd name="T9" fmla="*/ 16 h 31"/>
                  </a:gdLst>
                  <a:ahLst/>
                  <a:cxnLst>
                    <a:cxn ang="0">
                      <a:pos x="T0" y="T1"/>
                    </a:cxn>
                    <a:cxn ang="0">
                      <a:pos x="T2" y="T3"/>
                    </a:cxn>
                    <a:cxn ang="0">
                      <a:pos x="T4" y="T5"/>
                    </a:cxn>
                    <a:cxn ang="0">
                      <a:pos x="T6" y="T7"/>
                    </a:cxn>
                    <a:cxn ang="0">
                      <a:pos x="T8" y="T9"/>
                    </a:cxn>
                  </a:cxnLst>
                  <a:rect l="0" t="0" r="r" b="b"/>
                  <a:pathLst>
                    <a:path w="32" h="31">
                      <a:moveTo>
                        <a:pt x="0" y="16"/>
                      </a:moveTo>
                      <a:cubicBezTo>
                        <a:pt x="0" y="6"/>
                        <a:pt x="7" y="0"/>
                        <a:pt x="16" y="0"/>
                      </a:cubicBezTo>
                      <a:cubicBezTo>
                        <a:pt x="24" y="0"/>
                        <a:pt x="32" y="7"/>
                        <a:pt x="32" y="16"/>
                      </a:cubicBezTo>
                      <a:cubicBezTo>
                        <a:pt x="32" y="25"/>
                        <a:pt x="24" y="31"/>
                        <a:pt x="15" y="31"/>
                      </a:cubicBezTo>
                      <a:cubicBezTo>
                        <a:pt x="6" y="31"/>
                        <a:pt x="0" y="25"/>
                        <a:pt x="0"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49" name="Freeform 1267"/>
                <p:cNvSpPr>
                  <a:spLocks/>
                </p:cNvSpPr>
                <p:nvPr/>
              </p:nvSpPr>
              <p:spPr bwMode="auto">
                <a:xfrm>
                  <a:off x="-1376363" y="2574926"/>
                  <a:ext cx="42863" cy="44450"/>
                </a:xfrm>
                <a:custGeom>
                  <a:avLst/>
                  <a:gdLst>
                    <a:gd name="T0" fmla="*/ 34 w 34"/>
                    <a:gd name="T1" fmla="*/ 18 h 35"/>
                    <a:gd name="T2" fmla="*/ 18 w 34"/>
                    <a:gd name="T3" fmla="*/ 35 h 35"/>
                    <a:gd name="T4" fmla="*/ 1 w 34"/>
                    <a:gd name="T5" fmla="*/ 18 h 35"/>
                    <a:gd name="T6" fmla="*/ 17 w 34"/>
                    <a:gd name="T7" fmla="*/ 1 h 35"/>
                    <a:gd name="T8" fmla="*/ 34 w 34"/>
                    <a:gd name="T9" fmla="*/ 18 h 35"/>
                  </a:gdLst>
                  <a:ahLst/>
                  <a:cxnLst>
                    <a:cxn ang="0">
                      <a:pos x="T0" y="T1"/>
                    </a:cxn>
                    <a:cxn ang="0">
                      <a:pos x="T2" y="T3"/>
                    </a:cxn>
                    <a:cxn ang="0">
                      <a:pos x="T4" y="T5"/>
                    </a:cxn>
                    <a:cxn ang="0">
                      <a:pos x="T6" y="T7"/>
                    </a:cxn>
                    <a:cxn ang="0">
                      <a:pos x="T8" y="T9"/>
                    </a:cxn>
                  </a:cxnLst>
                  <a:rect l="0" t="0" r="r" b="b"/>
                  <a:pathLst>
                    <a:path w="34" h="35">
                      <a:moveTo>
                        <a:pt x="34" y="18"/>
                      </a:moveTo>
                      <a:cubicBezTo>
                        <a:pt x="34" y="25"/>
                        <a:pt x="25" y="35"/>
                        <a:pt x="18" y="35"/>
                      </a:cubicBezTo>
                      <a:cubicBezTo>
                        <a:pt x="11" y="35"/>
                        <a:pt x="1" y="25"/>
                        <a:pt x="1" y="18"/>
                      </a:cubicBezTo>
                      <a:cubicBezTo>
                        <a:pt x="0" y="11"/>
                        <a:pt x="10" y="0"/>
                        <a:pt x="17" y="1"/>
                      </a:cubicBezTo>
                      <a:cubicBezTo>
                        <a:pt x="24" y="1"/>
                        <a:pt x="34" y="8"/>
                        <a:pt x="34"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0" name="Freeform 1268"/>
                <p:cNvSpPr>
                  <a:spLocks/>
                </p:cNvSpPr>
                <p:nvPr/>
              </p:nvSpPr>
              <p:spPr bwMode="auto">
                <a:xfrm>
                  <a:off x="-1873250" y="2727326"/>
                  <a:ext cx="41275" cy="41275"/>
                </a:xfrm>
                <a:custGeom>
                  <a:avLst/>
                  <a:gdLst>
                    <a:gd name="T0" fmla="*/ 0 w 33"/>
                    <a:gd name="T1" fmla="*/ 16 h 33"/>
                    <a:gd name="T2" fmla="*/ 16 w 33"/>
                    <a:gd name="T3" fmla="*/ 0 h 33"/>
                    <a:gd name="T4" fmla="*/ 33 w 33"/>
                    <a:gd name="T5" fmla="*/ 17 h 33"/>
                    <a:gd name="T6" fmla="*/ 15 w 33"/>
                    <a:gd name="T7" fmla="*/ 33 h 33"/>
                    <a:gd name="T8" fmla="*/ 0 w 33"/>
                    <a:gd name="T9" fmla="*/ 16 h 33"/>
                  </a:gdLst>
                  <a:ahLst/>
                  <a:cxnLst>
                    <a:cxn ang="0">
                      <a:pos x="T0" y="T1"/>
                    </a:cxn>
                    <a:cxn ang="0">
                      <a:pos x="T2" y="T3"/>
                    </a:cxn>
                    <a:cxn ang="0">
                      <a:pos x="T4" y="T5"/>
                    </a:cxn>
                    <a:cxn ang="0">
                      <a:pos x="T6" y="T7"/>
                    </a:cxn>
                    <a:cxn ang="0">
                      <a:pos x="T8" y="T9"/>
                    </a:cxn>
                  </a:cxnLst>
                  <a:rect l="0" t="0" r="r" b="b"/>
                  <a:pathLst>
                    <a:path w="33" h="33">
                      <a:moveTo>
                        <a:pt x="0" y="16"/>
                      </a:moveTo>
                      <a:cubicBezTo>
                        <a:pt x="0" y="8"/>
                        <a:pt x="8" y="0"/>
                        <a:pt x="16" y="0"/>
                      </a:cubicBezTo>
                      <a:cubicBezTo>
                        <a:pt x="24" y="0"/>
                        <a:pt x="33" y="9"/>
                        <a:pt x="33" y="17"/>
                      </a:cubicBezTo>
                      <a:cubicBezTo>
                        <a:pt x="33" y="24"/>
                        <a:pt x="23" y="33"/>
                        <a:pt x="15" y="33"/>
                      </a:cubicBezTo>
                      <a:cubicBezTo>
                        <a:pt x="8" y="33"/>
                        <a:pt x="0" y="25"/>
                        <a:pt x="0"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1" name="Freeform 1269"/>
                <p:cNvSpPr>
                  <a:spLocks/>
                </p:cNvSpPr>
                <p:nvPr/>
              </p:nvSpPr>
              <p:spPr bwMode="auto">
                <a:xfrm>
                  <a:off x="-1720850" y="2573338"/>
                  <a:ext cx="41275" cy="42863"/>
                </a:xfrm>
                <a:custGeom>
                  <a:avLst/>
                  <a:gdLst>
                    <a:gd name="T0" fmla="*/ 17 w 33"/>
                    <a:gd name="T1" fmla="*/ 32 h 33"/>
                    <a:gd name="T2" fmla="*/ 1 w 33"/>
                    <a:gd name="T3" fmla="*/ 17 h 33"/>
                    <a:gd name="T4" fmla="*/ 18 w 33"/>
                    <a:gd name="T5" fmla="*/ 1 h 33"/>
                    <a:gd name="T6" fmla="*/ 33 w 33"/>
                    <a:gd name="T7" fmla="*/ 17 h 33"/>
                    <a:gd name="T8" fmla="*/ 17 w 33"/>
                    <a:gd name="T9" fmla="*/ 32 h 33"/>
                  </a:gdLst>
                  <a:ahLst/>
                  <a:cxnLst>
                    <a:cxn ang="0">
                      <a:pos x="T0" y="T1"/>
                    </a:cxn>
                    <a:cxn ang="0">
                      <a:pos x="T2" y="T3"/>
                    </a:cxn>
                    <a:cxn ang="0">
                      <a:pos x="T4" y="T5"/>
                    </a:cxn>
                    <a:cxn ang="0">
                      <a:pos x="T6" y="T7"/>
                    </a:cxn>
                    <a:cxn ang="0">
                      <a:pos x="T8" y="T9"/>
                    </a:cxn>
                  </a:cxnLst>
                  <a:rect l="0" t="0" r="r" b="b"/>
                  <a:pathLst>
                    <a:path w="33" h="33">
                      <a:moveTo>
                        <a:pt x="17" y="32"/>
                      </a:moveTo>
                      <a:cubicBezTo>
                        <a:pt x="9" y="33"/>
                        <a:pt x="0" y="26"/>
                        <a:pt x="1" y="17"/>
                      </a:cubicBezTo>
                      <a:cubicBezTo>
                        <a:pt x="1" y="8"/>
                        <a:pt x="7" y="0"/>
                        <a:pt x="18" y="1"/>
                      </a:cubicBezTo>
                      <a:cubicBezTo>
                        <a:pt x="27" y="1"/>
                        <a:pt x="33" y="8"/>
                        <a:pt x="33" y="17"/>
                      </a:cubicBezTo>
                      <a:cubicBezTo>
                        <a:pt x="33" y="26"/>
                        <a:pt x="27" y="32"/>
                        <a:pt x="17"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2" name="Freeform 1270"/>
                <p:cNvSpPr>
                  <a:spLocks/>
                </p:cNvSpPr>
                <p:nvPr/>
              </p:nvSpPr>
              <p:spPr bwMode="auto">
                <a:xfrm>
                  <a:off x="-1703388" y="3175001"/>
                  <a:ext cx="41275" cy="42863"/>
                </a:xfrm>
                <a:custGeom>
                  <a:avLst/>
                  <a:gdLst>
                    <a:gd name="T0" fmla="*/ 33 w 33"/>
                    <a:gd name="T1" fmla="*/ 16 h 33"/>
                    <a:gd name="T2" fmla="*/ 16 w 33"/>
                    <a:gd name="T3" fmla="*/ 33 h 33"/>
                    <a:gd name="T4" fmla="*/ 0 w 33"/>
                    <a:gd name="T5" fmla="*/ 16 h 33"/>
                    <a:gd name="T6" fmla="*/ 17 w 33"/>
                    <a:gd name="T7" fmla="*/ 0 h 33"/>
                    <a:gd name="T8" fmla="*/ 33 w 33"/>
                    <a:gd name="T9" fmla="*/ 16 h 33"/>
                  </a:gdLst>
                  <a:ahLst/>
                  <a:cxnLst>
                    <a:cxn ang="0">
                      <a:pos x="T0" y="T1"/>
                    </a:cxn>
                    <a:cxn ang="0">
                      <a:pos x="T2" y="T3"/>
                    </a:cxn>
                    <a:cxn ang="0">
                      <a:pos x="T4" y="T5"/>
                    </a:cxn>
                    <a:cxn ang="0">
                      <a:pos x="T6" y="T7"/>
                    </a:cxn>
                    <a:cxn ang="0">
                      <a:pos x="T8" y="T9"/>
                    </a:cxn>
                  </a:cxnLst>
                  <a:rect l="0" t="0" r="r" b="b"/>
                  <a:pathLst>
                    <a:path w="33" h="33">
                      <a:moveTo>
                        <a:pt x="33" y="16"/>
                      </a:moveTo>
                      <a:cubicBezTo>
                        <a:pt x="33" y="24"/>
                        <a:pt x="25" y="32"/>
                        <a:pt x="16" y="33"/>
                      </a:cubicBezTo>
                      <a:cubicBezTo>
                        <a:pt x="8" y="33"/>
                        <a:pt x="0" y="25"/>
                        <a:pt x="0" y="16"/>
                      </a:cubicBezTo>
                      <a:cubicBezTo>
                        <a:pt x="0" y="8"/>
                        <a:pt x="10" y="0"/>
                        <a:pt x="17" y="0"/>
                      </a:cubicBezTo>
                      <a:cubicBezTo>
                        <a:pt x="25" y="0"/>
                        <a:pt x="33" y="8"/>
                        <a:pt x="33"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3" name="Freeform 1271"/>
                <p:cNvSpPr>
                  <a:spLocks/>
                </p:cNvSpPr>
                <p:nvPr/>
              </p:nvSpPr>
              <p:spPr bwMode="auto">
                <a:xfrm>
                  <a:off x="-2108200" y="2763838"/>
                  <a:ext cx="41275" cy="42863"/>
                </a:xfrm>
                <a:custGeom>
                  <a:avLst/>
                  <a:gdLst>
                    <a:gd name="T0" fmla="*/ 33 w 33"/>
                    <a:gd name="T1" fmla="*/ 17 h 34"/>
                    <a:gd name="T2" fmla="*/ 18 w 33"/>
                    <a:gd name="T3" fmla="*/ 34 h 34"/>
                    <a:gd name="T4" fmla="*/ 0 w 33"/>
                    <a:gd name="T5" fmla="*/ 18 h 34"/>
                    <a:gd name="T6" fmla="*/ 17 w 33"/>
                    <a:gd name="T7" fmla="*/ 0 h 34"/>
                    <a:gd name="T8" fmla="*/ 33 w 33"/>
                    <a:gd name="T9" fmla="*/ 17 h 34"/>
                  </a:gdLst>
                  <a:ahLst/>
                  <a:cxnLst>
                    <a:cxn ang="0">
                      <a:pos x="T0" y="T1"/>
                    </a:cxn>
                    <a:cxn ang="0">
                      <a:pos x="T2" y="T3"/>
                    </a:cxn>
                    <a:cxn ang="0">
                      <a:pos x="T4" y="T5"/>
                    </a:cxn>
                    <a:cxn ang="0">
                      <a:pos x="T6" y="T7"/>
                    </a:cxn>
                    <a:cxn ang="0">
                      <a:pos x="T8" y="T9"/>
                    </a:cxn>
                  </a:cxnLst>
                  <a:rect l="0" t="0" r="r" b="b"/>
                  <a:pathLst>
                    <a:path w="33" h="34">
                      <a:moveTo>
                        <a:pt x="33" y="17"/>
                      </a:moveTo>
                      <a:cubicBezTo>
                        <a:pt x="33" y="24"/>
                        <a:pt x="25" y="34"/>
                        <a:pt x="18" y="34"/>
                      </a:cubicBezTo>
                      <a:cubicBezTo>
                        <a:pt x="10" y="34"/>
                        <a:pt x="0" y="26"/>
                        <a:pt x="0" y="18"/>
                      </a:cubicBezTo>
                      <a:cubicBezTo>
                        <a:pt x="0" y="11"/>
                        <a:pt x="10" y="0"/>
                        <a:pt x="17" y="0"/>
                      </a:cubicBezTo>
                      <a:cubicBezTo>
                        <a:pt x="23" y="0"/>
                        <a:pt x="33" y="10"/>
                        <a:pt x="33"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4" name="Freeform 1272"/>
                <p:cNvSpPr>
                  <a:spLocks/>
                </p:cNvSpPr>
                <p:nvPr/>
              </p:nvSpPr>
              <p:spPr bwMode="auto">
                <a:xfrm>
                  <a:off x="-925513" y="2763838"/>
                  <a:ext cx="41275" cy="41275"/>
                </a:xfrm>
                <a:custGeom>
                  <a:avLst/>
                  <a:gdLst>
                    <a:gd name="T0" fmla="*/ 33 w 33"/>
                    <a:gd name="T1" fmla="*/ 16 h 33"/>
                    <a:gd name="T2" fmla="*/ 17 w 33"/>
                    <a:gd name="T3" fmla="*/ 33 h 33"/>
                    <a:gd name="T4" fmla="*/ 0 w 33"/>
                    <a:gd name="T5" fmla="*/ 17 h 33"/>
                    <a:gd name="T6" fmla="*/ 17 w 33"/>
                    <a:gd name="T7" fmla="*/ 0 h 33"/>
                    <a:gd name="T8" fmla="*/ 33 w 33"/>
                    <a:gd name="T9" fmla="*/ 16 h 33"/>
                  </a:gdLst>
                  <a:ahLst/>
                  <a:cxnLst>
                    <a:cxn ang="0">
                      <a:pos x="T0" y="T1"/>
                    </a:cxn>
                    <a:cxn ang="0">
                      <a:pos x="T2" y="T3"/>
                    </a:cxn>
                    <a:cxn ang="0">
                      <a:pos x="T4" y="T5"/>
                    </a:cxn>
                    <a:cxn ang="0">
                      <a:pos x="T6" y="T7"/>
                    </a:cxn>
                    <a:cxn ang="0">
                      <a:pos x="T8" y="T9"/>
                    </a:cxn>
                  </a:cxnLst>
                  <a:rect l="0" t="0" r="r" b="b"/>
                  <a:pathLst>
                    <a:path w="33" h="33">
                      <a:moveTo>
                        <a:pt x="33" y="16"/>
                      </a:moveTo>
                      <a:cubicBezTo>
                        <a:pt x="33" y="26"/>
                        <a:pt x="25" y="33"/>
                        <a:pt x="17" y="33"/>
                      </a:cubicBezTo>
                      <a:cubicBezTo>
                        <a:pt x="10" y="33"/>
                        <a:pt x="0" y="23"/>
                        <a:pt x="0" y="17"/>
                      </a:cubicBezTo>
                      <a:cubicBezTo>
                        <a:pt x="0" y="9"/>
                        <a:pt x="10" y="0"/>
                        <a:pt x="17" y="0"/>
                      </a:cubicBezTo>
                      <a:cubicBezTo>
                        <a:pt x="26" y="0"/>
                        <a:pt x="33" y="7"/>
                        <a:pt x="33"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5" name="Freeform 1273"/>
                <p:cNvSpPr>
                  <a:spLocks/>
                </p:cNvSpPr>
                <p:nvPr/>
              </p:nvSpPr>
              <p:spPr bwMode="auto">
                <a:xfrm>
                  <a:off x="-1079500" y="2603501"/>
                  <a:ext cx="39688" cy="42863"/>
                </a:xfrm>
                <a:custGeom>
                  <a:avLst/>
                  <a:gdLst>
                    <a:gd name="T0" fmla="*/ 0 w 31"/>
                    <a:gd name="T1" fmla="*/ 18 h 34"/>
                    <a:gd name="T2" fmla="*/ 16 w 31"/>
                    <a:gd name="T3" fmla="*/ 0 h 34"/>
                    <a:gd name="T4" fmla="*/ 31 w 31"/>
                    <a:gd name="T5" fmla="*/ 17 h 34"/>
                    <a:gd name="T6" fmla="*/ 15 w 31"/>
                    <a:gd name="T7" fmla="*/ 33 h 34"/>
                    <a:gd name="T8" fmla="*/ 0 w 31"/>
                    <a:gd name="T9" fmla="*/ 18 h 34"/>
                  </a:gdLst>
                  <a:ahLst/>
                  <a:cxnLst>
                    <a:cxn ang="0">
                      <a:pos x="T0" y="T1"/>
                    </a:cxn>
                    <a:cxn ang="0">
                      <a:pos x="T2" y="T3"/>
                    </a:cxn>
                    <a:cxn ang="0">
                      <a:pos x="T4" y="T5"/>
                    </a:cxn>
                    <a:cxn ang="0">
                      <a:pos x="T6" y="T7"/>
                    </a:cxn>
                    <a:cxn ang="0">
                      <a:pos x="T8" y="T9"/>
                    </a:cxn>
                  </a:cxnLst>
                  <a:rect l="0" t="0" r="r" b="b"/>
                  <a:pathLst>
                    <a:path w="31" h="34">
                      <a:moveTo>
                        <a:pt x="0" y="18"/>
                      </a:moveTo>
                      <a:cubicBezTo>
                        <a:pt x="0" y="9"/>
                        <a:pt x="7" y="0"/>
                        <a:pt x="16" y="0"/>
                      </a:cubicBezTo>
                      <a:cubicBezTo>
                        <a:pt x="22" y="0"/>
                        <a:pt x="31" y="10"/>
                        <a:pt x="31" y="17"/>
                      </a:cubicBezTo>
                      <a:cubicBezTo>
                        <a:pt x="31" y="28"/>
                        <a:pt x="26" y="34"/>
                        <a:pt x="15" y="33"/>
                      </a:cubicBezTo>
                      <a:cubicBezTo>
                        <a:pt x="6" y="33"/>
                        <a:pt x="0" y="28"/>
                        <a:pt x="0"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6" name="Freeform 1274"/>
                <p:cNvSpPr>
                  <a:spLocks/>
                </p:cNvSpPr>
                <p:nvPr/>
              </p:nvSpPr>
              <p:spPr bwMode="auto">
                <a:xfrm>
                  <a:off x="-847725" y="3184526"/>
                  <a:ext cx="42863" cy="41275"/>
                </a:xfrm>
                <a:custGeom>
                  <a:avLst/>
                  <a:gdLst>
                    <a:gd name="T0" fmla="*/ 0 w 33"/>
                    <a:gd name="T1" fmla="*/ 16 h 33"/>
                    <a:gd name="T2" fmla="*/ 16 w 33"/>
                    <a:gd name="T3" fmla="*/ 0 h 33"/>
                    <a:gd name="T4" fmla="*/ 32 w 33"/>
                    <a:gd name="T5" fmla="*/ 17 h 33"/>
                    <a:gd name="T6" fmla="*/ 17 w 33"/>
                    <a:gd name="T7" fmla="*/ 33 h 33"/>
                    <a:gd name="T8" fmla="*/ 0 w 33"/>
                    <a:gd name="T9" fmla="*/ 16 h 33"/>
                  </a:gdLst>
                  <a:ahLst/>
                  <a:cxnLst>
                    <a:cxn ang="0">
                      <a:pos x="T0" y="T1"/>
                    </a:cxn>
                    <a:cxn ang="0">
                      <a:pos x="T2" y="T3"/>
                    </a:cxn>
                    <a:cxn ang="0">
                      <a:pos x="T4" y="T5"/>
                    </a:cxn>
                    <a:cxn ang="0">
                      <a:pos x="T6" y="T7"/>
                    </a:cxn>
                    <a:cxn ang="0">
                      <a:pos x="T8" y="T9"/>
                    </a:cxn>
                  </a:cxnLst>
                  <a:rect l="0" t="0" r="r" b="b"/>
                  <a:pathLst>
                    <a:path w="33" h="33">
                      <a:moveTo>
                        <a:pt x="0" y="16"/>
                      </a:moveTo>
                      <a:cubicBezTo>
                        <a:pt x="0" y="7"/>
                        <a:pt x="7" y="0"/>
                        <a:pt x="16" y="0"/>
                      </a:cubicBezTo>
                      <a:cubicBezTo>
                        <a:pt x="24" y="0"/>
                        <a:pt x="33" y="8"/>
                        <a:pt x="32" y="17"/>
                      </a:cubicBezTo>
                      <a:cubicBezTo>
                        <a:pt x="32" y="24"/>
                        <a:pt x="23" y="33"/>
                        <a:pt x="17" y="33"/>
                      </a:cubicBezTo>
                      <a:cubicBezTo>
                        <a:pt x="8" y="33"/>
                        <a:pt x="0" y="25"/>
                        <a:pt x="0"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7" name="Freeform 1275"/>
                <p:cNvSpPr>
                  <a:spLocks/>
                </p:cNvSpPr>
                <p:nvPr/>
              </p:nvSpPr>
              <p:spPr bwMode="auto">
                <a:xfrm>
                  <a:off x="-854075" y="2954338"/>
                  <a:ext cx="41275" cy="41275"/>
                </a:xfrm>
                <a:custGeom>
                  <a:avLst/>
                  <a:gdLst>
                    <a:gd name="T0" fmla="*/ 33 w 33"/>
                    <a:gd name="T1" fmla="*/ 17 h 33"/>
                    <a:gd name="T2" fmla="*/ 16 w 33"/>
                    <a:gd name="T3" fmla="*/ 33 h 33"/>
                    <a:gd name="T4" fmla="*/ 0 w 33"/>
                    <a:gd name="T5" fmla="*/ 17 h 33"/>
                    <a:gd name="T6" fmla="*/ 17 w 33"/>
                    <a:gd name="T7" fmla="*/ 0 h 33"/>
                    <a:gd name="T8" fmla="*/ 33 w 33"/>
                    <a:gd name="T9" fmla="*/ 17 h 33"/>
                  </a:gdLst>
                  <a:ahLst/>
                  <a:cxnLst>
                    <a:cxn ang="0">
                      <a:pos x="T0" y="T1"/>
                    </a:cxn>
                    <a:cxn ang="0">
                      <a:pos x="T2" y="T3"/>
                    </a:cxn>
                    <a:cxn ang="0">
                      <a:pos x="T4" y="T5"/>
                    </a:cxn>
                    <a:cxn ang="0">
                      <a:pos x="T6" y="T7"/>
                    </a:cxn>
                    <a:cxn ang="0">
                      <a:pos x="T8" y="T9"/>
                    </a:cxn>
                  </a:cxnLst>
                  <a:rect l="0" t="0" r="r" b="b"/>
                  <a:pathLst>
                    <a:path w="33" h="33">
                      <a:moveTo>
                        <a:pt x="33" y="17"/>
                      </a:moveTo>
                      <a:cubicBezTo>
                        <a:pt x="33" y="25"/>
                        <a:pt x="24" y="33"/>
                        <a:pt x="16" y="33"/>
                      </a:cubicBezTo>
                      <a:cubicBezTo>
                        <a:pt x="10" y="33"/>
                        <a:pt x="0" y="23"/>
                        <a:pt x="0" y="17"/>
                      </a:cubicBezTo>
                      <a:cubicBezTo>
                        <a:pt x="0" y="9"/>
                        <a:pt x="9" y="0"/>
                        <a:pt x="17" y="0"/>
                      </a:cubicBezTo>
                      <a:cubicBezTo>
                        <a:pt x="27" y="0"/>
                        <a:pt x="33" y="7"/>
                        <a:pt x="33"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8" name="Freeform 1276"/>
                <p:cNvSpPr>
                  <a:spLocks/>
                </p:cNvSpPr>
                <p:nvPr/>
              </p:nvSpPr>
              <p:spPr bwMode="auto">
                <a:xfrm>
                  <a:off x="-1584325" y="3055938"/>
                  <a:ext cx="42863" cy="41275"/>
                </a:xfrm>
                <a:custGeom>
                  <a:avLst/>
                  <a:gdLst>
                    <a:gd name="T0" fmla="*/ 34 w 34"/>
                    <a:gd name="T1" fmla="*/ 17 h 33"/>
                    <a:gd name="T2" fmla="*/ 17 w 34"/>
                    <a:gd name="T3" fmla="*/ 33 h 33"/>
                    <a:gd name="T4" fmla="*/ 0 w 34"/>
                    <a:gd name="T5" fmla="*/ 16 h 33"/>
                    <a:gd name="T6" fmla="*/ 17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4" y="25"/>
                        <a:pt x="26" y="33"/>
                        <a:pt x="17" y="33"/>
                      </a:cubicBezTo>
                      <a:cubicBezTo>
                        <a:pt x="9" y="33"/>
                        <a:pt x="0" y="24"/>
                        <a:pt x="0" y="16"/>
                      </a:cubicBezTo>
                      <a:cubicBezTo>
                        <a:pt x="0" y="9"/>
                        <a:pt x="10" y="0"/>
                        <a:pt x="17" y="0"/>
                      </a:cubicBezTo>
                      <a:cubicBezTo>
                        <a:pt x="26" y="0"/>
                        <a:pt x="34" y="9"/>
                        <a:pt x="34"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659" name="Freeform 1277"/>
                <p:cNvSpPr>
                  <a:spLocks/>
                </p:cNvSpPr>
                <p:nvPr/>
              </p:nvSpPr>
              <p:spPr bwMode="auto">
                <a:xfrm>
                  <a:off x="-1454150" y="2922588"/>
                  <a:ext cx="42863" cy="44450"/>
                </a:xfrm>
                <a:custGeom>
                  <a:avLst/>
                  <a:gdLst>
                    <a:gd name="T0" fmla="*/ 33 w 33"/>
                    <a:gd name="T1" fmla="*/ 18 h 35"/>
                    <a:gd name="T2" fmla="*/ 16 w 33"/>
                    <a:gd name="T3" fmla="*/ 35 h 35"/>
                    <a:gd name="T4" fmla="*/ 0 w 33"/>
                    <a:gd name="T5" fmla="*/ 17 h 35"/>
                    <a:gd name="T6" fmla="*/ 17 w 33"/>
                    <a:gd name="T7" fmla="*/ 0 h 35"/>
                    <a:gd name="T8" fmla="*/ 33 w 33"/>
                    <a:gd name="T9" fmla="*/ 18 h 35"/>
                  </a:gdLst>
                  <a:ahLst/>
                  <a:cxnLst>
                    <a:cxn ang="0">
                      <a:pos x="T0" y="T1"/>
                    </a:cxn>
                    <a:cxn ang="0">
                      <a:pos x="T2" y="T3"/>
                    </a:cxn>
                    <a:cxn ang="0">
                      <a:pos x="T4" y="T5"/>
                    </a:cxn>
                    <a:cxn ang="0">
                      <a:pos x="T6" y="T7"/>
                    </a:cxn>
                    <a:cxn ang="0">
                      <a:pos x="T8" y="T9"/>
                    </a:cxn>
                  </a:cxnLst>
                  <a:rect l="0" t="0" r="r" b="b"/>
                  <a:pathLst>
                    <a:path w="33" h="35">
                      <a:moveTo>
                        <a:pt x="33" y="18"/>
                      </a:moveTo>
                      <a:cubicBezTo>
                        <a:pt x="33" y="27"/>
                        <a:pt x="25" y="35"/>
                        <a:pt x="16" y="35"/>
                      </a:cubicBezTo>
                      <a:cubicBezTo>
                        <a:pt x="8" y="35"/>
                        <a:pt x="0" y="26"/>
                        <a:pt x="0" y="17"/>
                      </a:cubicBezTo>
                      <a:cubicBezTo>
                        <a:pt x="0" y="9"/>
                        <a:pt x="8" y="0"/>
                        <a:pt x="17" y="0"/>
                      </a:cubicBezTo>
                      <a:cubicBezTo>
                        <a:pt x="26" y="1"/>
                        <a:pt x="33" y="8"/>
                        <a:pt x="33"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grpSp>
        </p:grpSp>
      </p:grpSp>
      <p:cxnSp>
        <p:nvCxnSpPr>
          <p:cNvPr id="14" name="Straight Connector 13"/>
          <p:cNvCxnSpPr/>
          <p:nvPr/>
        </p:nvCxnSpPr>
        <p:spPr>
          <a:xfrm>
            <a:off x="-5177" y="6454309"/>
            <a:ext cx="9144000" cy="4141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4972" y="6041392"/>
            <a:ext cx="2765016" cy="276999"/>
          </a:xfrm>
          <a:prstGeom prst="rect">
            <a:avLst/>
          </a:prstGeom>
          <a:noFill/>
        </p:spPr>
        <p:txBody>
          <a:bodyPr wrap="square" rtlCol="0">
            <a:spAutoFit/>
          </a:bodyPr>
          <a:lstStyle/>
          <a:p>
            <a:r>
              <a:rPr lang="en-US" sz="1200" u="sng" dirty="0" smtClean="0">
                <a:latin typeface="Arial" panose="020B0604020202020204" pitchFamily="34" charset="0"/>
                <a:cs typeface="Arial" panose="020B0604020202020204" pitchFamily="34" charset="0"/>
              </a:rPr>
              <a:t>Source: </a:t>
            </a:r>
            <a:r>
              <a:rPr lang="en-US" sz="1200" u="sng" dirty="0" err="1" smtClean="0">
                <a:latin typeface="Arial" panose="020B0604020202020204" pitchFamily="34" charset="0"/>
                <a:cs typeface="Arial" panose="020B0604020202020204" pitchFamily="34" charset="0"/>
              </a:rPr>
              <a:t>Mckinsey</a:t>
            </a:r>
            <a:endParaRPr lang="en-US" sz="12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0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1" descr="http://www.law.asu.edu/portals/20/Images/LSI/Website%20Images/iStock_000017000305XMedium.jpg"/>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3252" y="4003280"/>
            <a:ext cx="3758825" cy="228829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5"/>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908" y="3931036"/>
            <a:ext cx="3754620" cy="23147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 name="Picture 1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58749" y="935062"/>
            <a:ext cx="3758825" cy="2713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5" descr="http://www.fasttrackexpert.com/wp-content/uploads/9.-nurse-with-ipad.jpg"/>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58907" y="948837"/>
            <a:ext cx="3754622" cy="2699806"/>
          </a:xfrm>
          <a:prstGeom prst="rect">
            <a:avLst/>
          </a:prstGeom>
          <a:noFill/>
          <a:extLst>
            <a:ext uri="{909E8E84-426E-40dd-AFC4-6F175D3DCCD1}">
              <a14:hiddenFill xmlns="" xmlns:a14="http://schemas.microsoft.com/office/drawing/2010/main">
                <a:solidFill>
                  <a:srgbClr val="FFFFFF"/>
                </a:solidFill>
              </a14:hiddenFill>
            </a:ext>
          </a:extLst>
        </p:spPr>
      </p:pic>
      <p:sp>
        <p:nvSpPr>
          <p:cNvPr id="17409" name="Title 12"/>
          <p:cNvSpPr>
            <a:spLocks noGrp="1"/>
          </p:cNvSpPr>
          <p:nvPr>
            <p:ph type="title"/>
          </p:nvPr>
        </p:nvSpPr>
        <p:spPr>
          <a:xfrm>
            <a:off x="68770" y="56272"/>
            <a:ext cx="8919395" cy="485434"/>
          </a:xfrm>
        </p:spPr>
        <p:txBody>
          <a:bodyPr>
            <a:noAutofit/>
          </a:bodyPr>
          <a:lstStyle/>
          <a:p>
            <a:pPr algn="l"/>
            <a:r>
              <a:rPr lang="en-IN" sz="2500" b="1" dirty="0" smtClean="0">
                <a:solidFill>
                  <a:schemeClr val="tx2">
                    <a:lumMod val="50000"/>
                  </a:schemeClr>
                </a:solidFill>
                <a:latin typeface="Arial" panose="020B0604020202020204" pitchFamily="34" charset="0"/>
                <a:cs typeface="Arial" panose="020B0604020202020204" pitchFamily="34" charset="0"/>
              </a:rPr>
              <a:t>Potential Impact: </a:t>
            </a:r>
            <a:r>
              <a:rPr lang="en-IN" sz="2500" b="1" dirty="0">
                <a:solidFill>
                  <a:schemeClr val="tx2">
                    <a:lumMod val="50000"/>
                  </a:schemeClr>
                </a:solidFill>
                <a:latin typeface="Arial" panose="020B0604020202020204" pitchFamily="34" charset="0"/>
                <a:cs typeface="Arial" panose="020B0604020202020204" pitchFamily="34" charset="0"/>
              </a:rPr>
              <a:t>Healthcare</a:t>
            </a:r>
          </a:p>
        </p:txBody>
      </p:sp>
      <p:grpSp>
        <p:nvGrpSpPr>
          <p:cNvPr id="9" name="Group 8"/>
          <p:cNvGrpSpPr/>
          <p:nvPr/>
        </p:nvGrpSpPr>
        <p:grpSpPr>
          <a:xfrm>
            <a:off x="473489" y="734728"/>
            <a:ext cx="7946346" cy="3004136"/>
            <a:chOff x="97724" y="646003"/>
            <a:chExt cx="8766001" cy="3261899"/>
          </a:xfrm>
        </p:grpSpPr>
        <p:grpSp>
          <p:nvGrpSpPr>
            <p:cNvPr id="12" name="Group 11"/>
            <p:cNvGrpSpPr/>
            <p:nvPr/>
          </p:nvGrpSpPr>
          <p:grpSpPr>
            <a:xfrm>
              <a:off x="97724" y="646003"/>
              <a:ext cx="4348943" cy="3261899"/>
              <a:chOff x="97719" y="62902"/>
              <a:chExt cx="4348943" cy="3261899"/>
            </a:xfrm>
          </p:grpSpPr>
          <p:sp>
            <p:nvSpPr>
              <p:cNvPr id="24" name="Rectangle 14"/>
              <p:cNvSpPr>
                <a:spLocks noChangeArrowheads="1"/>
              </p:cNvSpPr>
              <p:nvPr>
                <p:custDataLst>
                  <p:tags r:id="rId13"/>
                </p:custDataLst>
              </p:nvPr>
            </p:nvSpPr>
            <p:spPr bwMode="gray">
              <a:xfrm>
                <a:off x="97719" y="205593"/>
                <a:ext cx="4348943" cy="3119208"/>
              </a:xfrm>
              <a:custGeom>
                <a:avLst/>
                <a:gdLst/>
                <a:ahLst/>
                <a:cxnLst/>
                <a:rect l="l" t="t" r="r" b="b"/>
                <a:pathLst>
                  <a:path w="4262560" h="2898552">
                    <a:moveTo>
                      <a:pt x="62681" y="56551"/>
                    </a:moveTo>
                    <a:lnTo>
                      <a:pt x="62681" y="2842002"/>
                    </a:lnTo>
                    <a:lnTo>
                      <a:pt x="4199879" y="2842002"/>
                    </a:lnTo>
                    <a:lnTo>
                      <a:pt x="4199879" y="56551"/>
                    </a:lnTo>
                    <a:close/>
                    <a:moveTo>
                      <a:pt x="0" y="0"/>
                    </a:moveTo>
                    <a:lnTo>
                      <a:pt x="4262560" y="0"/>
                    </a:lnTo>
                    <a:lnTo>
                      <a:pt x="4262560" y="2898552"/>
                    </a:lnTo>
                    <a:lnTo>
                      <a:pt x="0" y="2898552"/>
                    </a:lnTo>
                    <a:close/>
                  </a:path>
                </a:pathLst>
              </a:custGeom>
              <a:solidFill>
                <a:srgbClr val="92D050"/>
              </a:solidFill>
              <a:ln w="57150">
                <a:noFill/>
                <a:miter lim="800000"/>
                <a:headEnd/>
                <a:tailEnd/>
              </a:ln>
              <a:effectLst/>
            </p:spPr>
            <p:txBody>
              <a:bodyPr wrap="none" anchor="ctr">
                <a:noAutofit/>
              </a:bodyPr>
              <a:lstStyle/>
              <a:p>
                <a:endParaRPr lang="en-GB" sz="1600"/>
              </a:p>
            </p:txBody>
          </p:sp>
          <p:grpSp>
            <p:nvGrpSpPr>
              <p:cNvPr id="25" name="Group 24"/>
              <p:cNvGrpSpPr/>
              <p:nvPr>
                <p:custDataLst>
                  <p:tags r:id="rId14"/>
                </p:custDataLst>
              </p:nvPr>
            </p:nvGrpSpPr>
            <p:grpSpPr>
              <a:xfrm flipH="1">
                <a:off x="97719" y="62902"/>
                <a:ext cx="3406651" cy="213021"/>
                <a:chOff x="5486313" y="-1"/>
                <a:chExt cx="3475125" cy="300924"/>
              </a:xfrm>
            </p:grpSpPr>
            <p:sp>
              <p:nvSpPr>
                <p:cNvPr id="26" name="Rectangle 3"/>
                <p:cNvSpPr>
                  <a:spLocks/>
                </p:cNvSpPr>
                <p:nvPr>
                  <p:custDataLst>
                    <p:tags r:id="rId15"/>
                  </p:custDataLst>
                </p:nvPr>
              </p:nvSpPr>
              <p:spPr>
                <a:xfrm flipH="1">
                  <a:off x="5486313"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chemeClr val="bg1">
                    <a:lumMod val="85000"/>
                  </a:schemeClr>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sp>
              <p:nvSpPr>
                <p:cNvPr id="27" name="Rectangle 3"/>
                <p:cNvSpPr>
                  <a:spLocks/>
                </p:cNvSpPr>
                <p:nvPr>
                  <p:custDataLst>
                    <p:tags r:id="rId16"/>
                  </p:custDataLst>
                </p:nvPr>
              </p:nvSpPr>
              <p:spPr>
                <a:xfrm flipH="1">
                  <a:off x="5601389"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rgbClr val="92D050"/>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grpSp>
        </p:grpSp>
        <p:grpSp>
          <p:nvGrpSpPr>
            <p:cNvPr id="13" name="Group 12"/>
            <p:cNvGrpSpPr/>
            <p:nvPr/>
          </p:nvGrpSpPr>
          <p:grpSpPr>
            <a:xfrm>
              <a:off x="4514782" y="646003"/>
              <a:ext cx="4348943" cy="3261899"/>
              <a:chOff x="4514777" y="62902"/>
              <a:chExt cx="4348943" cy="3261899"/>
            </a:xfrm>
          </p:grpSpPr>
          <p:sp>
            <p:nvSpPr>
              <p:cNvPr id="20" name="Rectangle 14"/>
              <p:cNvSpPr>
                <a:spLocks noChangeArrowheads="1"/>
              </p:cNvSpPr>
              <p:nvPr>
                <p:custDataLst>
                  <p:tags r:id="rId9"/>
                </p:custDataLst>
              </p:nvPr>
            </p:nvSpPr>
            <p:spPr bwMode="gray">
              <a:xfrm flipH="1">
                <a:off x="4514777" y="205593"/>
                <a:ext cx="4348943" cy="3119208"/>
              </a:xfrm>
              <a:custGeom>
                <a:avLst/>
                <a:gdLst/>
                <a:ahLst/>
                <a:cxnLst/>
                <a:rect l="l" t="t" r="r" b="b"/>
                <a:pathLst>
                  <a:path w="4262560" h="2898552">
                    <a:moveTo>
                      <a:pt x="62681" y="56551"/>
                    </a:moveTo>
                    <a:lnTo>
                      <a:pt x="62681" y="2842002"/>
                    </a:lnTo>
                    <a:lnTo>
                      <a:pt x="4199879" y="2842002"/>
                    </a:lnTo>
                    <a:lnTo>
                      <a:pt x="4199879" y="56551"/>
                    </a:lnTo>
                    <a:close/>
                    <a:moveTo>
                      <a:pt x="0" y="0"/>
                    </a:moveTo>
                    <a:lnTo>
                      <a:pt x="4262560" y="0"/>
                    </a:lnTo>
                    <a:lnTo>
                      <a:pt x="4262560" y="2898552"/>
                    </a:lnTo>
                    <a:lnTo>
                      <a:pt x="0" y="2898552"/>
                    </a:lnTo>
                    <a:close/>
                  </a:path>
                </a:pathLst>
              </a:custGeom>
              <a:solidFill>
                <a:srgbClr val="00B0F0"/>
              </a:solidFill>
              <a:ln w="57150">
                <a:noFill/>
                <a:miter lim="800000"/>
                <a:headEnd/>
                <a:tailEnd/>
              </a:ln>
              <a:effectLst/>
            </p:spPr>
            <p:txBody>
              <a:bodyPr wrap="none" anchor="ctr">
                <a:noAutofit/>
              </a:bodyPr>
              <a:lstStyle/>
              <a:p>
                <a:endParaRPr lang="en-GB" sz="1600"/>
              </a:p>
            </p:txBody>
          </p:sp>
          <p:grpSp>
            <p:nvGrpSpPr>
              <p:cNvPr id="21" name="Group 20"/>
              <p:cNvGrpSpPr/>
              <p:nvPr>
                <p:custDataLst>
                  <p:tags r:id="rId10"/>
                </p:custDataLst>
              </p:nvPr>
            </p:nvGrpSpPr>
            <p:grpSpPr>
              <a:xfrm>
                <a:off x="5457069" y="62902"/>
                <a:ext cx="3406651" cy="213021"/>
                <a:chOff x="5486313" y="-1"/>
                <a:chExt cx="3475125" cy="300924"/>
              </a:xfrm>
            </p:grpSpPr>
            <p:sp>
              <p:nvSpPr>
                <p:cNvPr id="22" name="Rectangle 3"/>
                <p:cNvSpPr>
                  <a:spLocks/>
                </p:cNvSpPr>
                <p:nvPr>
                  <p:custDataLst>
                    <p:tags r:id="rId11"/>
                  </p:custDataLst>
                </p:nvPr>
              </p:nvSpPr>
              <p:spPr>
                <a:xfrm flipH="1">
                  <a:off x="5486313"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chemeClr val="bg1">
                    <a:lumMod val="85000"/>
                  </a:schemeClr>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sp>
              <p:nvSpPr>
                <p:cNvPr id="23" name="Rectangle 3"/>
                <p:cNvSpPr>
                  <a:spLocks/>
                </p:cNvSpPr>
                <p:nvPr>
                  <p:custDataLst>
                    <p:tags r:id="rId12"/>
                  </p:custDataLst>
                </p:nvPr>
              </p:nvSpPr>
              <p:spPr>
                <a:xfrm flipH="1">
                  <a:off x="5601389"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rgbClr val="00B0F0"/>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grpSp>
        </p:grpSp>
        <p:sp>
          <p:nvSpPr>
            <p:cNvPr id="16" name="Rectangle 24"/>
            <p:cNvSpPr txBox="1">
              <a:spLocks/>
            </p:cNvSpPr>
            <p:nvPr/>
          </p:nvSpPr>
          <p:spPr>
            <a:xfrm flipH="1">
              <a:off x="4668208" y="2866694"/>
              <a:ext cx="4042079" cy="887541"/>
            </a:xfrm>
            <a:prstGeom prst="rect">
              <a:avLst/>
            </a:prstGeom>
            <a:solidFill>
              <a:srgbClr val="FFC000">
                <a:alpha val="78000"/>
              </a:srgb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endParaRPr lang="en-US" sz="2000"/>
            </a:p>
          </p:txBody>
        </p:sp>
        <p:sp>
          <p:nvSpPr>
            <p:cNvPr id="17" name="Rectangle 24"/>
            <p:cNvSpPr txBox="1">
              <a:spLocks/>
            </p:cNvSpPr>
            <p:nvPr/>
          </p:nvSpPr>
          <p:spPr>
            <a:xfrm flipH="1">
              <a:off x="4668208" y="2895472"/>
              <a:ext cx="4042079" cy="887541"/>
            </a:xfrm>
            <a:prstGeom prst="rect">
              <a:avLst/>
            </a:prstGeom>
            <a:solidFill>
              <a:schemeClr val="bg1">
                <a:alpha val="12000"/>
              </a:scheme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r>
                <a:rPr lang="en-IN" sz="1400"/>
                <a:t>400 million with access to quality health care and &gt;40 decision support systems at a health centre</a:t>
              </a:r>
            </a:p>
          </p:txBody>
        </p:sp>
        <p:sp>
          <p:nvSpPr>
            <p:cNvPr id="18" name="Rectangle 24"/>
            <p:cNvSpPr txBox="1">
              <a:spLocks/>
            </p:cNvSpPr>
            <p:nvPr/>
          </p:nvSpPr>
          <p:spPr>
            <a:xfrm>
              <a:off x="251153" y="2866695"/>
              <a:ext cx="4082704" cy="887541"/>
            </a:xfrm>
            <a:prstGeom prst="rect">
              <a:avLst/>
            </a:prstGeom>
            <a:solidFill>
              <a:srgbClr val="FFC000">
                <a:alpha val="78000"/>
              </a:srgb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endParaRPr lang="en-US" sz="2000"/>
            </a:p>
          </p:txBody>
        </p:sp>
        <p:sp>
          <p:nvSpPr>
            <p:cNvPr id="19" name="Rectangle 24"/>
            <p:cNvSpPr txBox="1">
              <a:spLocks/>
            </p:cNvSpPr>
            <p:nvPr/>
          </p:nvSpPr>
          <p:spPr>
            <a:xfrm>
              <a:off x="207296" y="2895473"/>
              <a:ext cx="4097323" cy="887541"/>
            </a:xfrm>
            <a:prstGeom prst="rect">
              <a:avLst/>
            </a:prstGeom>
            <a:solidFill>
              <a:schemeClr val="bg1">
                <a:alpha val="12000"/>
              </a:scheme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r>
                <a:rPr lang="en-IN" sz="1400" dirty="0"/>
                <a:t>60%-80% reduction in time for a health worker to become fully productive</a:t>
              </a:r>
            </a:p>
          </p:txBody>
        </p:sp>
      </p:grpSp>
      <p:grpSp>
        <p:nvGrpSpPr>
          <p:cNvPr id="28" name="Group 27"/>
          <p:cNvGrpSpPr/>
          <p:nvPr/>
        </p:nvGrpSpPr>
        <p:grpSpPr>
          <a:xfrm>
            <a:off x="473489" y="3868421"/>
            <a:ext cx="7946346" cy="2604148"/>
            <a:chOff x="473489" y="3812208"/>
            <a:chExt cx="7946346" cy="2210017"/>
          </a:xfrm>
        </p:grpSpPr>
        <p:grpSp>
          <p:nvGrpSpPr>
            <p:cNvPr id="29" name="Group 28"/>
            <p:cNvGrpSpPr/>
            <p:nvPr/>
          </p:nvGrpSpPr>
          <p:grpSpPr>
            <a:xfrm>
              <a:off x="473489" y="3812208"/>
              <a:ext cx="7946346" cy="2210017"/>
              <a:chOff x="97724" y="3820756"/>
              <a:chExt cx="8766001" cy="3261899"/>
            </a:xfrm>
          </p:grpSpPr>
          <p:grpSp>
            <p:nvGrpSpPr>
              <p:cNvPr id="36" name="Group 35"/>
              <p:cNvGrpSpPr/>
              <p:nvPr/>
            </p:nvGrpSpPr>
            <p:grpSpPr>
              <a:xfrm>
                <a:off x="97724" y="3820756"/>
                <a:ext cx="4348943" cy="3261899"/>
                <a:chOff x="97719" y="3396674"/>
                <a:chExt cx="4348943" cy="3261899"/>
              </a:xfrm>
            </p:grpSpPr>
            <p:sp>
              <p:nvSpPr>
                <p:cNvPr id="42" name="Rectangle 14"/>
                <p:cNvSpPr>
                  <a:spLocks noChangeArrowheads="1"/>
                </p:cNvSpPr>
                <p:nvPr>
                  <p:custDataLst>
                    <p:tags r:id="rId5"/>
                  </p:custDataLst>
                </p:nvPr>
              </p:nvSpPr>
              <p:spPr bwMode="gray">
                <a:xfrm flipV="1">
                  <a:off x="97719" y="3396674"/>
                  <a:ext cx="4348943" cy="3119208"/>
                </a:xfrm>
                <a:custGeom>
                  <a:avLst/>
                  <a:gdLst/>
                  <a:ahLst/>
                  <a:cxnLst/>
                  <a:rect l="l" t="t" r="r" b="b"/>
                  <a:pathLst>
                    <a:path w="4262560" h="2898552">
                      <a:moveTo>
                        <a:pt x="62681" y="56551"/>
                      </a:moveTo>
                      <a:lnTo>
                        <a:pt x="62681" y="2842002"/>
                      </a:lnTo>
                      <a:lnTo>
                        <a:pt x="4199879" y="2842002"/>
                      </a:lnTo>
                      <a:lnTo>
                        <a:pt x="4199879" y="56551"/>
                      </a:lnTo>
                      <a:close/>
                      <a:moveTo>
                        <a:pt x="0" y="0"/>
                      </a:moveTo>
                      <a:lnTo>
                        <a:pt x="4262560" y="0"/>
                      </a:lnTo>
                      <a:lnTo>
                        <a:pt x="4262560" y="2898552"/>
                      </a:lnTo>
                      <a:lnTo>
                        <a:pt x="0" y="2898552"/>
                      </a:lnTo>
                      <a:close/>
                    </a:path>
                  </a:pathLst>
                </a:custGeom>
                <a:solidFill>
                  <a:srgbClr val="00B0F0"/>
                </a:solidFill>
                <a:ln w="57150">
                  <a:noFill/>
                  <a:miter lim="800000"/>
                  <a:headEnd/>
                  <a:tailEnd/>
                </a:ln>
                <a:effectLst/>
              </p:spPr>
              <p:txBody>
                <a:bodyPr wrap="none" anchor="ctr">
                  <a:noAutofit/>
                </a:bodyPr>
                <a:lstStyle/>
                <a:p>
                  <a:endParaRPr lang="en-GB" sz="1600"/>
                </a:p>
              </p:txBody>
            </p:sp>
            <p:grpSp>
              <p:nvGrpSpPr>
                <p:cNvPr id="43" name="Group 42"/>
                <p:cNvGrpSpPr/>
                <p:nvPr>
                  <p:custDataLst>
                    <p:tags r:id="rId6"/>
                  </p:custDataLst>
                </p:nvPr>
              </p:nvGrpSpPr>
              <p:grpSpPr>
                <a:xfrm flipH="1" flipV="1">
                  <a:off x="97719" y="6445552"/>
                  <a:ext cx="3406651" cy="213021"/>
                  <a:chOff x="5486313" y="-1"/>
                  <a:chExt cx="3475125" cy="300924"/>
                </a:xfrm>
              </p:grpSpPr>
              <p:sp>
                <p:nvSpPr>
                  <p:cNvPr id="44" name="Rectangle 3"/>
                  <p:cNvSpPr>
                    <a:spLocks/>
                  </p:cNvSpPr>
                  <p:nvPr>
                    <p:custDataLst>
                      <p:tags r:id="rId7"/>
                    </p:custDataLst>
                  </p:nvPr>
                </p:nvSpPr>
                <p:spPr>
                  <a:xfrm flipH="1">
                    <a:off x="5486313"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chemeClr val="bg1">
                      <a:lumMod val="85000"/>
                    </a:schemeClr>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sp>
                <p:nvSpPr>
                  <p:cNvPr id="45" name="Rectangle 3"/>
                  <p:cNvSpPr>
                    <a:spLocks/>
                  </p:cNvSpPr>
                  <p:nvPr>
                    <p:custDataLst>
                      <p:tags r:id="rId8"/>
                    </p:custDataLst>
                  </p:nvPr>
                </p:nvSpPr>
                <p:spPr>
                  <a:xfrm flipH="1">
                    <a:off x="5601389"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rgbClr val="00B0F0"/>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grpSp>
          </p:grpSp>
          <p:grpSp>
            <p:nvGrpSpPr>
              <p:cNvPr id="37" name="Group 36"/>
              <p:cNvGrpSpPr/>
              <p:nvPr/>
            </p:nvGrpSpPr>
            <p:grpSpPr>
              <a:xfrm>
                <a:off x="4514782" y="3820756"/>
                <a:ext cx="4348943" cy="3261899"/>
                <a:chOff x="4514777" y="3396674"/>
                <a:chExt cx="4348943" cy="3261899"/>
              </a:xfrm>
            </p:grpSpPr>
            <p:sp>
              <p:nvSpPr>
                <p:cNvPr id="38" name="Rectangle 14"/>
                <p:cNvSpPr>
                  <a:spLocks noChangeArrowheads="1"/>
                </p:cNvSpPr>
                <p:nvPr>
                  <p:custDataLst>
                    <p:tags r:id="rId1"/>
                  </p:custDataLst>
                </p:nvPr>
              </p:nvSpPr>
              <p:spPr bwMode="gray">
                <a:xfrm flipH="1" flipV="1">
                  <a:off x="4514777" y="3396674"/>
                  <a:ext cx="4348943" cy="3119208"/>
                </a:xfrm>
                <a:custGeom>
                  <a:avLst/>
                  <a:gdLst/>
                  <a:ahLst/>
                  <a:cxnLst/>
                  <a:rect l="l" t="t" r="r" b="b"/>
                  <a:pathLst>
                    <a:path w="4262560" h="2898552">
                      <a:moveTo>
                        <a:pt x="62681" y="56551"/>
                      </a:moveTo>
                      <a:lnTo>
                        <a:pt x="62681" y="2842002"/>
                      </a:lnTo>
                      <a:lnTo>
                        <a:pt x="4199879" y="2842002"/>
                      </a:lnTo>
                      <a:lnTo>
                        <a:pt x="4199879" y="56551"/>
                      </a:lnTo>
                      <a:close/>
                      <a:moveTo>
                        <a:pt x="0" y="0"/>
                      </a:moveTo>
                      <a:lnTo>
                        <a:pt x="4262560" y="0"/>
                      </a:lnTo>
                      <a:lnTo>
                        <a:pt x="4262560" y="2898552"/>
                      </a:lnTo>
                      <a:lnTo>
                        <a:pt x="0" y="2898552"/>
                      </a:lnTo>
                      <a:close/>
                    </a:path>
                  </a:pathLst>
                </a:custGeom>
                <a:solidFill>
                  <a:srgbClr val="92D050"/>
                </a:solidFill>
                <a:ln w="57150">
                  <a:noFill/>
                  <a:miter lim="800000"/>
                  <a:headEnd/>
                  <a:tailEnd/>
                </a:ln>
                <a:effectLst/>
              </p:spPr>
              <p:txBody>
                <a:bodyPr wrap="none" anchor="ctr">
                  <a:noAutofit/>
                </a:bodyPr>
                <a:lstStyle/>
                <a:p>
                  <a:endParaRPr lang="en-GB" sz="1600"/>
                </a:p>
              </p:txBody>
            </p:sp>
            <p:grpSp>
              <p:nvGrpSpPr>
                <p:cNvPr id="39" name="Group 38"/>
                <p:cNvGrpSpPr/>
                <p:nvPr>
                  <p:custDataLst>
                    <p:tags r:id="rId2"/>
                  </p:custDataLst>
                </p:nvPr>
              </p:nvGrpSpPr>
              <p:grpSpPr>
                <a:xfrm flipV="1">
                  <a:off x="5457069" y="6445552"/>
                  <a:ext cx="3406651" cy="213021"/>
                  <a:chOff x="5486313" y="-1"/>
                  <a:chExt cx="3475125" cy="300924"/>
                </a:xfrm>
              </p:grpSpPr>
              <p:sp>
                <p:nvSpPr>
                  <p:cNvPr id="40" name="Rectangle 3"/>
                  <p:cNvSpPr>
                    <a:spLocks/>
                  </p:cNvSpPr>
                  <p:nvPr>
                    <p:custDataLst>
                      <p:tags r:id="rId3"/>
                    </p:custDataLst>
                  </p:nvPr>
                </p:nvSpPr>
                <p:spPr>
                  <a:xfrm flipH="1">
                    <a:off x="5486313"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chemeClr val="bg1">
                      <a:lumMod val="85000"/>
                    </a:schemeClr>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sp>
                <p:nvSpPr>
                  <p:cNvPr id="41" name="Rectangle 3"/>
                  <p:cNvSpPr>
                    <a:spLocks/>
                  </p:cNvSpPr>
                  <p:nvPr>
                    <p:custDataLst>
                      <p:tags r:id="rId4"/>
                    </p:custDataLst>
                  </p:nvPr>
                </p:nvSpPr>
                <p:spPr>
                  <a:xfrm flipH="1">
                    <a:off x="5601389" y="-1"/>
                    <a:ext cx="3360049" cy="300924"/>
                  </a:xfrm>
                  <a:custGeom>
                    <a:avLst/>
                    <a:gdLst/>
                    <a:ahLst/>
                    <a:cxnLst/>
                    <a:rect l="l" t="t" r="r" b="b"/>
                    <a:pathLst>
                      <a:path w="3228418" h="490685">
                        <a:moveTo>
                          <a:pt x="0" y="0"/>
                        </a:moveTo>
                        <a:lnTo>
                          <a:pt x="2712485" y="0"/>
                        </a:lnTo>
                        <a:lnTo>
                          <a:pt x="3228418" y="477344"/>
                        </a:lnTo>
                        <a:lnTo>
                          <a:pt x="3228418" y="490685"/>
                        </a:lnTo>
                        <a:lnTo>
                          <a:pt x="0" y="490685"/>
                        </a:lnTo>
                        <a:close/>
                      </a:path>
                    </a:pathLst>
                  </a:custGeom>
                  <a:solidFill>
                    <a:srgbClr val="92D050"/>
                  </a:solidFill>
                  <a:ln w="57150">
                    <a:noFill/>
                    <a:miter lim="800000"/>
                    <a:headEnd/>
                    <a:tailEnd/>
                  </a:ln>
                  <a:effectLst/>
                </p:spPr>
                <p:txBody>
                  <a:bodyPr wrap="none" anchor="ctr">
                    <a:noAutofit/>
                  </a:bodyPr>
                  <a:lstStyle/>
                  <a:p>
                    <a:endParaRPr lang="en-GB" sz="1600">
                      <a:solidFill>
                        <a:schemeClr val="tx1"/>
                      </a:solidFill>
                      <a:latin typeface="Arial" charset="0"/>
                    </a:endParaRPr>
                  </a:p>
                </p:txBody>
              </p:sp>
            </p:grpSp>
          </p:grpSp>
        </p:grpSp>
        <p:sp>
          <p:nvSpPr>
            <p:cNvPr id="30" name="Rectangle 24"/>
            <p:cNvSpPr txBox="1">
              <a:spLocks/>
            </p:cNvSpPr>
            <p:nvPr/>
          </p:nvSpPr>
          <p:spPr>
            <a:xfrm>
              <a:off x="584587" y="5025786"/>
              <a:ext cx="3728941" cy="792019"/>
            </a:xfrm>
            <a:prstGeom prst="rect">
              <a:avLst/>
            </a:prstGeom>
            <a:solidFill>
              <a:srgbClr val="FFC000">
                <a:alpha val="78000"/>
              </a:srgb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endParaRPr lang="en-US" sz="2000"/>
            </a:p>
          </p:txBody>
        </p:sp>
        <p:sp>
          <p:nvSpPr>
            <p:cNvPr id="31" name="Rectangle 24"/>
            <p:cNvSpPr txBox="1">
              <a:spLocks/>
            </p:cNvSpPr>
            <p:nvPr/>
          </p:nvSpPr>
          <p:spPr>
            <a:xfrm>
              <a:off x="584588" y="5144110"/>
              <a:ext cx="3664129" cy="601331"/>
            </a:xfrm>
            <a:prstGeom prst="rect">
              <a:avLst/>
            </a:prstGeom>
            <a:solidFill>
              <a:schemeClr val="bg1">
                <a:alpha val="12000"/>
              </a:scheme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r>
                <a:rPr lang="en-IN" sz="1400"/>
                <a:t>50% reduction in </a:t>
              </a:r>
              <a:r>
                <a:rPr lang="en-IN" sz="1400" smtClean="0"/>
                <a:t>counterfeit drugs </a:t>
              </a:r>
              <a:r>
                <a:rPr lang="en-IN" sz="1400"/>
                <a:t>valued at $7 billion </a:t>
              </a:r>
            </a:p>
          </p:txBody>
        </p:sp>
        <p:sp>
          <p:nvSpPr>
            <p:cNvPr id="34" name="Rectangle 24"/>
            <p:cNvSpPr txBox="1">
              <a:spLocks/>
            </p:cNvSpPr>
            <p:nvPr/>
          </p:nvSpPr>
          <p:spPr>
            <a:xfrm flipH="1">
              <a:off x="4566541" y="5025786"/>
              <a:ext cx="3737779" cy="792019"/>
            </a:xfrm>
            <a:prstGeom prst="rect">
              <a:avLst/>
            </a:prstGeom>
            <a:solidFill>
              <a:srgbClr val="FFC000">
                <a:alpha val="78000"/>
              </a:srgbClr>
            </a:solidFill>
            <a:ln w="9525">
              <a:noFill/>
              <a:miter lim="800000"/>
              <a:headEnd/>
              <a:tailEnd/>
            </a:ln>
            <a:effectLst/>
            <a:extLst/>
          </p:spPr>
          <p:txBody>
            <a:bodyPr vert="horz" wrap="square" lIns="71971" tIns="71971" rIns="71971"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endParaRPr lang="en-US" sz="2000"/>
            </a:p>
          </p:txBody>
        </p:sp>
        <p:sp>
          <p:nvSpPr>
            <p:cNvPr id="35" name="Rectangle 24"/>
            <p:cNvSpPr txBox="1">
              <a:spLocks/>
            </p:cNvSpPr>
            <p:nvPr/>
          </p:nvSpPr>
          <p:spPr>
            <a:xfrm flipH="1">
              <a:off x="4616977" y="5066700"/>
              <a:ext cx="3664129" cy="601331"/>
            </a:xfrm>
            <a:prstGeom prst="rect">
              <a:avLst/>
            </a:prstGeom>
            <a:solidFill>
              <a:schemeClr val="bg1">
                <a:alpha val="12000"/>
              </a:schemeClr>
            </a:solidFill>
            <a:ln w="9525">
              <a:noFill/>
              <a:miter lim="800000"/>
              <a:headEnd/>
              <a:tailEnd/>
            </a:ln>
            <a:effectLst/>
            <a:extLst/>
          </p:spPr>
          <p:txBody>
            <a:bodyPr vert="horz" wrap="square" lIns="71971" tIns="71971" rIns="0" bIns="71971" numCol="1" anchor="ctr" anchorCtr="0" compatLnSpc="1">
              <a:prstTxWarp prst="textNoShape">
                <a:avLst/>
              </a:prstTxWarp>
              <a:noAutofit/>
            </a:bodyPr>
            <a:lstStyle>
              <a:defPPr>
                <a:defRPr lang="en-US"/>
              </a:defPPr>
              <a:lvl1pPr lvl="0" indent="0" defTabSz="913526" fontAlgn="base">
                <a:spcBef>
                  <a:spcPct val="0"/>
                </a:spcBef>
                <a:spcAft>
                  <a:spcPct val="0"/>
                </a:spcAft>
                <a:buClr>
                  <a:schemeClr val="tx2"/>
                </a:buClr>
                <a:defRPr sz="2200" b="1" baseline="0">
                  <a:latin typeface="Century Gothic" pitchFamily="34" charset="0"/>
                  <a:ea typeface="Arial Unicode MS" pitchFamily="34" charset="-128"/>
                  <a:cs typeface="Calibri" pitchFamily="34" charset="0"/>
                </a:defRPr>
              </a:lvl1pPr>
              <a:lvl2pPr marL="197607" lvl="1" indent="-195987" defTabSz="913526" fontAlgn="base">
                <a:spcBef>
                  <a:spcPct val="0"/>
                </a:spcBef>
                <a:spcAft>
                  <a:spcPct val="0"/>
                </a:spcAft>
                <a:buClr>
                  <a:schemeClr val="tx2"/>
                </a:buClr>
                <a:buSzPct val="125000"/>
                <a:buFont typeface="Arial" charset="0"/>
                <a:buChar char="▪"/>
                <a:defRPr sz="1600" baseline="0">
                  <a:ea typeface="Arial Unicode MS" pitchFamily="34" charset="-128"/>
                  <a:cs typeface="Arial Unicode MS" pitchFamily="34" charset="-128"/>
                </a:defRPr>
              </a:lvl2pPr>
              <a:lvl3pPr marL="466481" lvl="2" indent="-267255"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3pPr>
              <a:lvl4pPr marL="626835" lvl="3" indent="-158733" defTabSz="913526" fontAlgn="base">
                <a:spcBef>
                  <a:spcPct val="0"/>
                </a:spcBef>
                <a:spcAft>
                  <a:spcPct val="0"/>
                </a:spcAft>
                <a:buClr>
                  <a:schemeClr val="tx2"/>
                </a:buClr>
                <a:buSzPct val="120000"/>
                <a:buFont typeface="Arial" charset="0"/>
                <a:buChar char="▫"/>
                <a:defRPr sz="1600" baseline="0">
                  <a:ea typeface="Arial Unicode MS" pitchFamily="34" charset="-128"/>
                  <a:cs typeface="Arial Unicode MS" pitchFamily="34" charset="-128"/>
                </a:defRPr>
              </a:lvl4pPr>
              <a:lvl5pPr marL="765029" lvl="4" indent="-132818" defTabSz="913526" fontAlgn="base">
                <a:spcBef>
                  <a:spcPct val="0"/>
                </a:spcBef>
                <a:spcAft>
                  <a:spcPct val="0"/>
                </a:spcAft>
                <a:buClr>
                  <a:schemeClr val="tx2"/>
                </a:buClr>
                <a:buSzPct val="89000"/>
                <a:buFont typeface="Arial" charset="0"/>
                <a:buChar char="-"/>
                <a:defRPr sz="1600" baseline="0">
                  <a:ea typeface="Arial Unicode MS" pitchFamily="34" charset="-128"/>
                  <a:cs typeface="Arial Unicode MS" pitchFamily="34" charset="-128"/>
                </a:defRPr>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r>
                <a:rPr lang="en-IN" sz="1400"/>
                <a:t>5-7,00,000  people living an additional year with advanced genomics based diagnosis</a:t>
              </a:r>
            </a:p>
          </p:txBody>
        </p:sp>
      </p:grpSp>
      <p:cxnSp>
        <p:nvCxnSpPr>
          <p:cNvPr id="50" name="Straight Connector 49"/>
          <p:cNvCxnSpPr/>
          <p:nvPr/>
        </p:nvCxnSpPr>
        <p:spPr>
          <a:xfrm>
            <a:off x="34984" y="637932"/>
            <a:ext cx="8783481" cy="0"/>
          </a:xfrm>
          <a:prstGeom prst="line">
            <a:avLst/>
          </a:prstGeom>
          <a:ln>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sp>
        <p:nvSpPr>
          <p:cNvPr id="2" name="Footer Placeholder 1"/>
          <p:cNvSpPr>
            <a:spLocks noGrp="1"/>
          </p:cNvSpPr>
          <p:nvPr>
            <p:ph type="ftr" sz="quarter" idx="11"/>
          </p:nvPr>
        </p:nvSpPr>
        <p:spPr>
          <a:xfrm>
            <a:off x="3110949" y="6460346"/>
            <a:ext cx="2895600" cy="365125"/>
          </a:xfrm>
        </p:spPr>
        <p:txBody>
          <a:bodyPr/>
          <a:lstStyle/>
          <a:p>
            <a:r>
              <a:rPr lang="en-US" dirty="0" err="1" smtClean="0">
                <a:solidFill>
                  <a:schemeClr val="tx1">
                    <a:lumMod val="95000"/>
                    <a:lumOff val="5000"/>
                  </a:schemeClr>
                </a:solidFill>
              </a:rPr>
              <a:t>Som</a:t>
            </a:r>
            <a:r>
              <a:rPr lang="en-US" dirty="0" smtClean="0">
                <a:solidFill>
                  <a:schemeClr val="tx1">
                    <a:lumMod val="95000"/>
                    <a:lumOff val="5000"/>
                  </a:schemeClr>
                </a:solidFill>
              </a:rPr>
              <a:t> Mittal</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a:xfrm>
            <a:off x="6926907" y="6493510"/>
            <a:ext cx="2133600" cy="365125"/>
          </a:xfrm>
        </p:spPr>
        <p:txBody>
          <a:bodyPr/>
          <a:lstStyle/>
          <a:p>
            <a:fld id="{621A0C54-A3EA-5348-8BDE-7B2EADA151ED}" type="slidenum">
              <a:rPr lang="en-US" smtClean="0">
                <a:solidFill>
                  <a:schemeClr val="tx1">
                    <a:lumMod val="95000"/>
                    <a:lumOff val="5000"/>
                  </a:schemeClr>
                </a:solidFill>
              </a:rPr>
              <a:t>9</a:t>
            </a:fld>
            <a:endParaRPr lang="en-US" dirty="0">
              <a:solidFill>
                <a:schemeClr val="tx1">
                  <a:lumMod val="95000"/>
                  <a:lumOff val="5000"/>
                </a:schemeClr>
              </a:solidFill>
            </a:endParaRPr>
          </a:p>
        </p:txBody>
      </p:sp>
      <p:cxnSp>
        <p:nvCxnSpPr>
          <p:cNvPr id="5" name="Straight Connector 4"/>
          <p:cNvCxnSpPr/>
          <p:nvPr/>
        </p:nvCxnSpPr>
        <p:spPr>
          <a:xfrm>
            <a:off x="0" y="6493510"/>
            <a:ext cx="914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12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tNpDV28LU6lc0kidacwL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k0q2GuQBSEWHkmZswBAE8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9NnCaLFvq0CH6wrjH3QPO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ES5Q76jZ5keDjwQZhUiMa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bnimqow70u5wFE94ngN0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k0q2GuQBSEWHkmZswBAE8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9NnCaLFvq0CH6wrjH3QPO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4BnF6AonRk.d5xkQgTCMr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jBUoQJPd0mtCTXKBDO3w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k0q2GuQBSEWHkmZswBAE8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NnCaLFvq0CH6wrjH3QPO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RESIZE" val="Yes"/>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NAME" val="SingleBoatShape"/>
</p:tagLst>
</file>

<file path=ppt/tags/tag27.xml><?xml version="1.0" encoding="utf-8"?>
<p:tagLst xmlns:a="http://schemas.openxmlformats.org/drawingml/2006/main" xmlns:r="http://schemas.openxmlformats.org/officeDocument/2006/relationships" xmlns:p="http://schemas.openxmlformats.org/presentationml/2006/main">
  <p:tag name="NAME" val="SingleBoatText"/>
</p:tagLst>
</file>

<file path=ppt/tags/tag28.xml><?xml version="1.0" encoding="utf-8"?>
<p:tagLst xmlns:a="http://schemas.openxmlformats.org/drawingml/2006/main" xmlns:r="http://schemas.openxmlformats.org/officeDocument/2006/relationships" xmlns:p="http://schemas.openxmlformats.org/presentationml/2006/main">
  <p:tag name="NAME" val="SingleBoatShape"/>
</p:tagLst>
</file>

<file path=ppt/tags/tag29.xml><?xml version="1.0" encoding="utf-8"?>
<p:tagLst xmlns:a="http://schemas.openxmlformats.org/drawingml/2006/main" xmlns:r="http://schemas.openxmlformats.org/officeDocument/2006/relationships" xmlns:p="http://schemas.openxmlformats.org/presentationml/2006/main">
  <p:tag name="NAME" val="SingleBoatTex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SingleBoatShape"/>
</p:tagLst>
</file>

<file path=ppt/tags/tag31.xml><?xml version="1.0" encoding="utf-8"?>
<p:tagLst xmlns:a="http://schemas.openxmlformats.org/drawingml/2006/main" xmlns:r="http://schemas.openxmlformats.org/officeDocument/2006/relationships" xmlns:p="http://schemas.openxmlformats.org/presentationml/2006/main">
  <p:tag name="NAME" val="SingleBoatText"/>
</p:tagLst>
</file>

<file path=ppt/tags/tag32.xml><?xml version="1.0" encoding="utf-8"?>
<p:tagLst xmlns:a="http://schemas.openxmlformats.org/drawingml/2006/main" xmlns:r="http://schemas.openxmlformats.org/officeDocument/2006/relationships" xmlns:p="http://schemas.openxmlformats.org/presentationml/2006/main">
  <p:tag name="NAME" val="SingleBoatShape"/>
</p:tagLst>
</file>

<file path=ppt/tags/tag33.xml><?xml version="1.0" encoding="utf-8"?>
<p:tagLst xmlns:a="http://schemas.openxmlformats.org/drawingml/2006/main" xmlns:r="http://schemas.openxmlformats.org/officeDocument/2006/relationships" xmlns:p="http://schemas.openxmlformats.org/presentationml/2006/main">
  <p:tag name="NAME" val="SingleBoatText"/>
</p:tagLst>
</file>

<file path=ppt/tags/tag34.xml><?xml version="1.0" encoding="utf-8"?>
<p:tagLst xmlns:a="http://schemas.openxmlformats.org/drawingml/2006/main" xmlns:r="http://schemas.openxmlformats.org/officeDocument/2006/relationships" xmlns:p="http://schemas.openxmlformats.org/presentationml/2006/main">
  <p:tag name="NAME" val="SingleBoatShape"/>
</p:tagLst>
</file>

<file path=ppt/tags/tag35.xml><?xml version="1.0" encoding="utf-8"?>
<p:tagLst xmlns:a="http://schemas.openxmlformats.org/drawingml/2006/main" xmlns:r="http://schemas.openxmlformats.org/officeDocument/2006/relationships" xmlns:p="http://schemas.openxmlformats.org/presentationml/2006/main">
  <p:tag name="NAME" val="SingleBoatText"/>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oFxXTgPajka2RL0px2.hN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JGmgSoOxrk6CH7xwp7.5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DdxI_BN8k2HYmd7CFQFz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0q2GuQBSEWHkmZswBAE8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9NnCaLFvq0CH6wrjH3QPO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xm_mQMshEmJzSNYCPN_M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1504</TotalTime>
  <Words>2277</Words>
  <Application>Microsoft Office PowerPoint</Application>
  <PresentationFormat>On-screen Show (4:3)</PresentationFormat>
  <Paragraphs>434</Paragraphs>
  <Slides>28</Slides>
  <Notes>19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2" baseType="lpstr">
      <vt:lpstr>Arial Unicode MS</vt:lpstr>
      <vt:lpstr>ＭＳ Ｐゴシック</vt:lpstr>
      <vt:lpstr>Adobe Garamond Pro</vt:lpstr>
      <vt:lpstr>Arial</vt:lpstr>
      <vt:lpstr>Arial Rounded MT Bold</vt:lpstr>
      <vt:lpstr>Calibri</vt:lpstr>
      <vt:lpstr>Cambria</vt:lpstr>
      <vt:lpstr>Cambria Math</vt:lpstr>
      <vt:lpstr>Century Gothic</vt:lpstr>
      <vt:lpstr>Georgia</vt:lpstr>
      <vt:lpstr>PMingLiU</vt:lpstr>
      <vt:lpstr>Wingdings</vt:lpstr>
      <vt:lpstr>Office Theme</vt:lpstr>
      <vt:lpstr>think-cell Slide</vt:lpstr>
      <vt:lpstr>PowerPoint Presentation</vt:lpstr>
      <vt:lpstr>Why is this topic so important? </vt:lpstr>
      <vt:lpstr>What is Digital &amp; Why is it Disruptive ?? </vt:lpstr>
      <vt:lpstr>PowerPoint Presentation</vt:lpstr>
      <vt:lpstr>PowerPoint Presentation</vt:lpstr>
      <vt:lpstr>PowerPoint Presentation</vt:lpstr>
      <vt:lpstr>PowerPoint Presentation</vt:lpstr>
      <vt:lpstr>12 Technologies Can Help India Leapfrog</vt:lpstr>
      <vt:lpstr>Potential Impact: Healthcare</vt:lpstr>
      <vt:lpstr>What's impacting the hospital?</vt:lpstr>
      <vt:lpstr>PowerPoint Presentation</vt:lpstr>
      <vt:lpstr> Smart hospitals - IOT-  Intelligent sensors</vt:lpstr>
      <vt:lpstr>   Mobile Applications</vt:lpstr>
      <vt:lpstr> 3D and Bio Printing</vt:lpstr>
      <vt:lpstr>  Mobile Diagnostic</vt:lpstr>
      <vt:lpstr>Rural Connect- Primary Health</vt:lpstr>
      <vt:lpstr>Mobile Telemedicine Units</vt:lpstr>
      <vt:lpstr>Healthcare: Last mile primary care system</vt:lpstr>
      <vt:lpstr>Healthcare: Home-based remote health monitoring</vt:lpstr>
      <vt:lpstr>PowerPoint Presentation</vt:lpstr>
      <vt:lpstr>PowerPoint Presentation</vt:lpstr>
      <vt:lpstr>Healthcare: GIS &amp; big-data based disease monitoring</vt:lpstr>
      <vt:lpstr>Tech helping pharma companies track counterfeit drugs</vt:lpstr>
      <vt:lpstr>Several examples of digital technology in global healthcare</vt:lpstr>
      <vt:lpstr>PowerPoint Presentation</vt:lpstr>
      <vt:lpstr> Barriers to Technology Adoption in Healthcare </vt:lpstr>
      <vt:lpstr>Conclusion &amp; What Next</vt:lpstr>
      <vt:lpstr>PowerPoint Presentation</vt:lpstr>
    </vt:vector>
  </TitlesOfParts>
  <Company>NASSCOM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cahotech</dc:title>
  <dc:creator>Som Mittal</dc:creator>
  <cp:lastModifiedBy>Executive Assistant</cp:lastModifiedBy>
  <cp:revision>92</cp:revision>
  <cp:lastPrinted>2016-09-15T12:33:01Z</cp:lastPrinted>
  <dcterms:created xsi:type="dcterms:W3CDTF">2016-09-05T09:59:00Z</dcterms:created>
  <dcterms:modified xsi:type="dcterms:W3CDTF">2016-09-15T12:34:19Z</dcterms:modified>
</cp:coreProperties>
</file>