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73" r:id="rId12"/>
    <p:sldId id="274" r:id="rId13"/>
    <p:sldId id="284" r:id="rId14"/>
    <p:sldId id="306" r:id="rId15"/>
    <p:sldId id="285" r:id="rId16"/>
    <p:sldId id="286" r:id="rId17"/>
    <p:sldId id="300" r:id="rId18"/>
    <p:sldId id="277" r:id="rId19"/>
    <p:sldId id="280" r:id="rId20"/>
    <p:sldId id="281" r:id="rId21"/>
    <p:sldId id="279" r:id="rId22"/>
    <p:sldId id="287" r:id="rId23"/>
    <p:sldId id="288" r:id="rId24"/>
    <p:sldId id="301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2" r:id="rId35"/>
    <p:sldId id="303" r:id="rId36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2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31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032F2-18EB-4655-B944-407978AA3B8B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5E40C-F88B-4C14-8CF3-AF66B3A7538C}">
      <dgm:prSet phldrT="[Text]" custT="1"/>
      <dgm:spPr/>
      <dgm:t>
        <a:bodyPr/>
        <a:lstStyle/>
        <a:p>
          <a:r>
            <a:rPr lang="en-US" sz="1100" b="1" dirty="0" smtClean="0">
              <a:latin typeface="Times New Roman" pitchFamily="18" charset="0"/>
              <a:cs typeface="Times New Roman" pitchFamily="18" charset="0"/>
            </a:rPr>
            <a:t>STRUCTURE</a:t>
          </a:r>
        </a:p>
      </dgm:t>
    </dgm:pt>
    <dgm:pt modelId="{88766DDF-1C32-4B5F-89D7-9230D01BDB3D}" type="parTrans" cxnId="{F7A421C0-103C-4BA4-AA4C-D211707ED46D}">
      <dgm:prSet/>
      <dgm:spPr/>
      <dgm:t>
        <a:bodyPr/>
        <a:lstStyle/>
        <a:p>
          <a:endParaRPr lang="en-US"/>
        </a:p>
      </dgm:t>
    </dgm:pt>
    <dgm:pt modelId="{9BA89799-AF7E-4E29-9457-A4762A1B34D8}" type="sibTrans" cxnId="{F7A421C0-103C-4BA4-AA4C-D211707ED46D}">
      <dgm:prSet/>
      <dgm:spPr/>
      <dgm:t>
        <a:bodyPr/>
        <a:lstStyle/>
        <a:p>
          <a:endParaRPr lang="en-US"/>
        </a:p>
      </dgm:t>
    </dgm:pt>
    <dgm:pt modelId="{F0636A22-C560-4FC9-8752-1E0BFDF5B8BD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PROCESS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0B6D327-1D3A-4D94-81F8-5ECB84DD5DFE}" type="parTrans" cxnId="{737B2349-3EED-4B2E-9FAA-2791E341B303}">
      <dgm:prSet/>
      <dgm:spPr/>
      <dgm:t>
        <a:bodyPr/>
        <a:lstStyle/>
        <a:p>
          <a:endParaRPr lang="en-US"/>
        </a:p>
      </dgm:t>
    </dgm:pt>
    <dgm:pt modelId="{8320ABEC-1986-4F8D-9DCA-EDFA219430D6}" type="sibTrans" cxnId="{737B2349-3EED-4B2E-9FAA-2791E341B303}">
      <dgm:prSet/>
      <dgm:spPr/>
      <dgm:t>
        <a:bodyPr/>
        <a:lstStyle/>
        <a:p>
          <a:endParaRPr lang="en-US"/>
        </a:p>
      </dgm:t>
    </dgm:pt>
    <dgm:pt modelId="{2A1B7F31-B98B-49A4-BA15-DFB64C52EE6E}">
      <dgm:prSet phldrT="[Text]"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QUALITY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695B6063-9DCA-4123-87AE-58491ABC560B}" type="parTrans" cxnId="{E28E4483-81A4-4BFB-96E0-2A7C900B1977}">
      <dgm:prSet/>
      <dgm:spPr/>
      <dgm:t>
        <a:bodyPr/>
        <a:lstStyle/>
        <a:p>
          <a:endParaRPr lang="en-US"/>
        </a:p>
      </dgm:t>
    </dgm:pt>
    <dgm:pt modelId="{8A11B943-36EA-4792-A0A0-6100B4DCE803}" type="sibTrans" cxnId="{E28E4483-81A4-4BFB-96E0-2A7C900B1977}">
      <dgm:prSet/>
      <dgm:spPr/>
      <dgm:t>
        <a:bodyPr/>
        <a:lstStyle/>
        <a:p>
          <a:endParaRPr lang="en-US"/>
        </a:p>
      </dgm:t>
    </dgm:pt>
    <dgm:pt modelId="{A5D69539-0FCF-42A9-9D99-A5A439F782B5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OUTCOME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A61FBA0-6EB5-4957-BAD7-DED7A1FE0EB9}" type="parTrans" cxnId="{718464C9-27E4-449C-9C19-9738B098B6BC}">
      <dgm:prSet/>
      <dgm:spPr/>
      <dgm:t>
        <a:bodyPr/>
        <a:lstStyle/>
        <a:p>
          <a:endParaRPr lang="en-US"/>
        </a:p>
      </dgm:t>
    </dgm:pt>
    <dgm:pt modelId="{DD961D76-5043-4C9F-81A4-1ECEF2D01D8B}" type="sibTrans" cxnId="{718464C9-27E4-449C-9C19-9738B098B6BC}">
      <dgm:prSet/>
      <dgm:spPr/>
      <dgm:t>
        <a:bodyPr/>
        <a:lstStyle/>
        <a:p>
          <a:endParaRPr lang="en-US"/>
        </a:p>
      </dgm:t>
    </dgm:pt>
    <dgm:pt modelId="{36CE4740-845C-43E3-AE7A-8B14FB772CE0}" type="pres">
      <dgm:prSet presAssocID="{282032F2-18EB-4655-B944-407978AA3B8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CAD6D5-A1C5-4D57-8C9B-1911B6C6243E}" type="pres">
      <dgm:prSet presAssocID="{282032F2-18EB-4655-B944-407978AA3B8B}" presName="triangle1" presStyleLbl="node1" presStyleIdx="0" presStyleCnt="4" custLinFactNeighborX="0" custLinFactNeighborY="-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5C907-C691-4FB9-87B5-9096CAB3AFCD}" type="pres">
      <dgm:prSet presAssocID="{282032F2-18EB-4655-B944-407978AA3B8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013EC-9556-4A14-9718-BD84725B3E8E}" type="pres">
      <dgm:prSet presAssocID="{282032F2-18EB-4655-B944-407978AA3B8B}" presName="triangle3" presStyleLbl="node1" presStyleIdx="2" presStyleCnt="4" custLinFactNeighborX="3846" custLinFactNeighborY="3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15D0D-0DCB-4544-90A7-B2463EF2D6CB}" type="pres">
      <dgm:prSet presAssocID="{282032F2-18EB-4655-B944-407978AA3B8B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464C9-27E4-449C-9C19-9738B098B6BC}" srcId="{282032F2-18EB-4655-B944-407978AA3B8B}" destId="{A5D69539-0FCF-42A9-9D99-A5A439F782B5}" srcOrd="3" destOrd="0" parTransId="{7A61FBA0-6EB5-4957-BAD7-DED7A1FE0EB9}" sibTransId="{DD961D76-5043-4C9F-81A4-1ECEF2D01D8B}"/>
    <dgm:cxn modelId="{E28E4483-81A4-4BFB-96E0-2A7C900B1977}" srcId="{282032F2-18EB-4655-B944-407978AA3B8B}" destId="{2A1B7F31-B98B-49A4-BA15-DFB64C52EE6E}" srcOrd="2" destOrd="0" parTransId="{695B6063-9DCA-4123-87AE-58491ABC560B}" sibTransId="{8A11B943-36EA-4792-A0A0-6100B4DCE803}"/>
    <dgm:cxn modelId="{DB18FAC1-382C-4D7E-948F-52C9120140DA}" type="presOf" srcId="{F0636A22-C560-4FC9-8752-1E0BFDF5B8BD}" destId="{8A05C907-C691-4FB9-87B5-9096CAB3AFCD}" srcOrd="0" destOrd="0" presId="urn:microsoft.com/office/officeart/2005/8/layout/pyramid4"/>
    <dgm:cxn modelId="{68F482FC-D9AE-444B-9E49-D180A1852725}" type="presOf" srcId="{A5D69539-0FCF-42A9-9D99-A5A439F782B5}" destId="{52D15D0D-0DCB-4544-90A7-B2463EF2D6CB}" srcOrd="0" destOrd="0" presId="urn:microsoft.com/office/officeart/2005/8/layout/pyramid4"/>
    <dgm:cxn modelId="{F7A421C0-103C-4BA4-AA4C-D211707ED46D}" srcId="{282032F2-18EB-4655-B944-407978AA3B8B}" destId="{8005E40C-F88B-4C14-8CF3-AF66B3A7538C}" srcOrd="0" destOrd="0" parTransId="{88766DDF-1C32-4B5F-89D7-9230D01BDB3D}" sibTransId="{9BA89799-AF7E-4E29-9457-A4762A1B34D8}"/>
    <dgm:cxn modelId="{737B2349-3EED-4B2E-9FAA-2791E341B303}" srcId="{282032F2-18EB-4655-B944-407978AA3B8B}" destId="{F0636A22-C560-4FC9-8752-1E0BFDF5B8BD}" srcOrd="1" destOrd="0" parTransId="{10B6D327-1D3A-4D94-81F8-5ECB84DD5DFE}" sibTransId="{8320ABEC-1986-4F8D-9DCA-EDFA219430D6}"/>
    <dgm:cxn modelId="{36A0E403-CC68-4FC3-82EC-997A97069109}" type="presOf" srcId="{8005E40C-F88B-4C14-8CF3-AF66B3A7538C}" destId="{B9CAD6D5-A1C5-4D57-8C9B-1911B6C6243E}" srcOrd="0" destOrd="0" presId="urn:microsoft.com/office/officeart/2005/8/layout/pyramid4"/>
    <dgm:cxn modelId="{69F8A925-5567-4566-A396-A047DE79FFE6}" type="presOf" srcId="{282032F2-18EB-4655-B944-407978AA3B8B}" destId="{36CE4740-845C-43E3-AE7A-8B14FB772CE0}" srcOrd="0" destOrd="0" presId="urn:microsoft.com/office/officeart/2005/8/layout/pyramid4"/>
    <dgm:cxn modelId="{045EC7AD-7400-4F74-96F1-E12314FE4166}" type="presOf" srcId="{2A1B7F31-B98B-49A4-BA15-DFB64C52EE6E}" destId="{283013EC-9556-4A14-9718-BD84725B3E8E}" srcOrd="0" destOrd="0" presId="urn:microsoft.com/office/officeart/2005/8/layout/pyramid4"/>
    <dgm:cxn modelId="{BA9059A0-8226-4F4F-9372-C256D8497E66}" type="presParOf" srcId="{36CE4740-845C-43E3-AE7A-8B14FB772CE0}" destId="{B9CAD6D5-A1C5-4D57-8C9B-1911B6C6243E}" srcOrd="0" destOrd="0" presId="urn:microsoft.com/office/officeart/2005/8/layout/pyramid4"/>
    <dgm:cxn modelId="{D9085AEF-5521-45F1-A436-3D7102CADB19}" type="presParOf" srcId="{36CE4740-845C-43E3-AE7A-8B14FB772CE0}" destId="{8A05C907-C691-4FB9-87B5-9096CAB3AFCD}" srcOrd="1" destOrd="0" presId="urn:microsoft.com/office/officeart/2005/8/layout/pyramid4"/>
    <dgm:cxn modelId="{30ABE0F2-D336-40DE-B3F4-CEB61837B441}" type="presParOf" srcId="{36CE4740-845C-43E3-AE7A-8B14FB772CE0}" destId="{283013EC-9556-4A14-9718-BD84725B3E8E}" srcOrd="2" destOrd="0" presId="urn:microsoft.com/office/officeart/2005/8/layout/pyramid4"/>
    <dgm:cxn modelId="{A7BDAE8E-1139-4C10-84D7-AFDAF7CDFF95}" type="presParOf" srcId="{36CE4740-845C-43E3-AE7A-8B14FB772CE0}" destId="{52D15D0D-0DCB-4544-90A7-B2463EF2D6CB}" srcOrd="3" destOrd="0" presId="urn:microsoft.com/office/officeart/2005/8/layout/pyramid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AAF6F-B7E9-405E-8EBF-4012F09A0BA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BE427-7CD4-4EAB-9566-0D87BA112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3F840-7453-4084-9E8F-62942EE9F5D7}" type="datetimeFigureOut">
              <a:rPr lang="en-US" smtClean="0"/>
              <a:pPr/>
              <a:t>3/16/2016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60816-FCC6-4EAB-8549-927DD81D980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143C5-1B1A-4D51-BC89-26E39E55823C}" type="slidenum">
              <a:rPr lang="en-US">
                <a:solidFill>
                  <a:srgbClr val="0000FF"/>
                </a:solidFill>
              </a:rPr>
              <a:pPr/>
              <a:t>2</a:t>
            </a:fld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0209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A10-0B76-47AE-9E16-8C2E549BD849}" type="datetimeFigureOut">
              <a:rPr lang="en-US" smtClean="0"/>
              <a:pPr/>
              <a:t>3/16/2016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0954-2F77-4FFF-8E96-5D57C5E6DF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A10-0B76-47AE-9E16-8C2E549BD849}" type="datetimeFigureOut">
              <a:rPr lang="en-US" smtClean="0"/>
              <a:pPr/>
              <a:t>3/16/2016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0954-2F77-4FFF-8E96-5D57C5E6DF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A10-0B76-47AE-9E16-8C2E549BD849}" type="datetimeFigureOut">
              <a:rPr lang="en-US" smtClean="0"/>
              <a:pPr/>
              <a:t>3/16/2016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0954-2F77-4FFF-8E96-5D57C5E6DF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PPT FRONT PAGE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939" cy="6858000"/>
          </a:xfrm>
          <a:prstGeom prst="rect">
            <a:avLst/>
          </a:prstGeom>
          <a:noFill/>
        </p:spPr>
      </p:pic>
      <p:pic>
        <p:nvPicPr>
          <p:cNvPr id="4" name="Picture 3" descr="Crest.png"/>
          <p:cNvPicPr>
            <a:picLocks noChangeAspect="1"/>
          </p:cNvPicPr>
          <p:nvPr userDrawn="1"/>
        </p:nvPicPr>
        <p:blipFill>
          <a:blip r:embed="rId3" cstate="print"/>
          <a:srcRect l="47507" t="33333" r="41658" b="45556"/>
          <a:stretch>
            <a:fillRect/>
          </a:stretch>
        </p:blipFill>
        <p:spPr>
          <a:xfrm>
            <a:off x="8001000" y="228600"/>
            <a:ext cx="88632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3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" y="0"/>
            <a:ext cx="400590" cy="6858000"/>
          </a:xfrm>
          <a:prstGeom prst="rect">
            <a:avLst/>
          </a:prstGeom>
          <a:solidFill>
            <a:srgbClr val="06489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MANIPAL-HOSPTIAL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379" y="6209370"/>
            <a:ext cx="2280793" cy="572430"/>
          </a:xfrm>
          <a:prstGeom prst="rect">
            <a:avLst/>
          </a:prstGeom>
          <a:noFill/>
        </p:spPr>
      </p:pic>
      <p:pic>
        <p:nvPicPr>
          <p:cNvPr id="12" name="Picture 11" descr="bu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780" y="181884"/>
            <a:ext cx="839118" cy="888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266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A10-0B76-47AE-9E16-8C2E549BD849}" type="datetimeFigureOut">
              <a:rPr lang="en-US" smtClean="0"/>
              <a:pPr/>
              <a:t>3/16/2016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0954-2F77-4FFF-8E96-5D57C5E6DF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A10-0B76-47AE-9E16-8C2E549BD849}" type="datetimeFigureOut">
              <a:rPr lang="en-US" smtClean="0"/>
              <a:pPr/>
              <a:t>3/16/2016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0954-2F77-4FFF-8E96-5D57C5E6DF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A10-0B76-47AE-9E16-8C2E549BD849}" type="datetimeFigureOut">
              <a:rPr lang="en-US" smtClean="0"/>
              <a:pPr/>
              <a:t>3/16/2016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0954-2F77-4FFF-8E96-5D57C5E6DF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A10-0B76-47AE-9E16-8C2E549BD849}" type="datetimeFigureOut">
              <a:rPr lang="en-US" smtClean="0"/>
              <a:pPr/>
              <a:t>3/16/2016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0954-2F77-4FFF-8E96-5D57C5E6DF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A10-0B76-47AE-9E16-8C2E549BD849}" type="datetimeFigureOut">
              <a:rPr lang="en-US" smtClean="0"/>
              <a:pPr/>
              <a:t>3/16/2016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0954-2F77-4FFF-8E96-5D57C5E6DF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A10-0B76-47AE-9E16-8C2E549BD849}" type="datetimeFigureOut">
              <a:rPr lang="en-US" smtClean="0"/>
              <a:pPr/>
              <a:t>3/16/2016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0954-2F77-4FFF-8E96-5D57C5E6DF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A10-0B76-47AE-9E16-8C2E549BD849}" type="datetimeFigureOut">
              <a:rPr lang="en-US" smtClean="0"/>
              <a:pPr/>
              <a:t>3/16/2016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0954-2F77-4FFF-8E96-5D57C5E6DF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A10-0B76-47AE-9E16-8C2E549BD849}" type="datetimeFigureOut">
              <a:rPr lang="en-US" smtClean="0"/>
              <a:pPr/>
              <a:t>3/16/2016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0954-2F77-4FFF-8E96-5D57C5E6DF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D3A10-0B76-47AE-9E16-8C2E549BD849}" type="datetimeFigureOut">
              <a:rPr lang="en-US" smtClean="0"/>
              <a:pPr/>
              <a:t>3/16/2016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20954-2F77-4FFF-8E96-5D57C5E6DFA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7/7e/PDCA.gif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071602" y="4286256"/>
            <a:ext cx="8064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just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Dr. H. Sudarshan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Ballal,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MD,FRCP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Chairman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Manipal Hospitals </a:t>
            </a:r>
          </a:p>
          <a:p>
            <a:pPr lvl="4" algn="just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Manipal Health Enterprises Pvt Ltd</a:t>
            </a:r>
          </a:p>
          <a:p>
            <a:pPr lvl="4" algn="just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Bangalore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857232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CLINICIAN’S PERSPECTIVE OF QUALITY</a:t>
            </a:r>
            <a:endParaRPr lang="en-IN" sz="40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os_grp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233618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0606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596" y="142852"/>
            <a:ext cx="7643866" cy="14287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Standardization and Accreditations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1571612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International Organization for Standardization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(ISO)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Formed in 1947, Headquarters at Geneva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Harmonize standards at international levels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ISO 9001 applied as a healthcare quality management tool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introduced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1987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It is the fundamental quality management system standard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that requires an organization to identify, define,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document, implement (follow), monitor/measure, and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continually improve the effectiveness of its processes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1142984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Hospital Accreditations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process of external review of the compliance of an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organization with the applicable standards of the quality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healthcare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being provided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accreditation board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Joint Commission International Accreditation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JCIA)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Experience in accrediting health care organizations in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U.S, the Joint Commission on Accreditation of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Healthcare Organizations initiated the development of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an international accreditation program in 1998 and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was fully implemented in late 1999</a:t>
            </a:r>
          </a:p>
          <a:p>
            <a:pPr lvl="2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JCIA standards, organized according to either patient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care functions or management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1142984"/>
            <a:ext cx="7786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National Accreditation Board for Hospitals and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Healthcare Providers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NABH)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It is a constituent board of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Quality Council of India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set up 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to establish and operate accreditation programme for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healthcare organizations</a:t>
            </a:r>
          </a:p>
          <a:p>
            <a:pPr lvl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Standards provide framework for quality assurance and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quality improvement for hospitals</a:t>
            </a:r>
          </a:p>
          <a:p>
            <a:pPr lvl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Focus on patient safety and quality of care</a:t>
            </a:r>
          </a:p>
          <a:p>
            <a:pPr lvl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Standards call for continuous monitoring of sentinel events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and comprehensive corrective action plan leading to building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of quality culture at all levels and across all the functions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214290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Benefits of Accreditation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1142983"/>
            <a:ext cx="7858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Benefits to patients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Continuity of care &amp; Safe transport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Pain management &amp; Focus on patient safety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Patient satisfaction is evaluated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Rights are respected and protected 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2143116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Access to a quality focused organization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Credentialed and privileged medical staff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quality of care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Understandable education and communication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24" y="1285861"/>
            <a:ext cx="7858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Benefits to the staffs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Improves professional staff development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Provides education on consensus standards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Provides leadership for quality improvement within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medicine and nursing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Increases satisfaction with continuous learning, good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working environment, leadership and ownership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1428736"/>
            <a:ext cx="60721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Benefits to the hospital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Improves care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Stimulates continuous improvement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Demonstrates commitment to quality care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Raises community confidence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Opportunity to benchmark with the best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Barriers to Quality Care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1428736"/>
            <a:ext cx="7572428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Biggest barrier is the mind set of the medical fraternity and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hospital administration which fortunately is slowly and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steadily changing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Other barriers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Lack of reliable and comparable data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Lack of automated information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Inadequate resource allocation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Lack of organizational and systems support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Concepts of Quality Care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24" y="1214423"/>
            <a:ext cx="7786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Defined and specific quality policies and objectives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Strong customer orientation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All the activities necessary to achieve these quality policies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and objectives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Organization’s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wide integration of the activities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Clear personnel assignments for quality achievement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Specific vendor-control activities through quality equipment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identification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1357299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PDCA cycle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quality improvements</a:t>
            </a:r>
            <a:endParaRPr lang="en-US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5" descr="Image:PDCA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85992"/>
            <a:ext cx="424414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285728"/>
            <a:ext cx="6000792" cy="700089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Contents of Talk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1285860"/>
            <a:ext cx="8252384" cy="4469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34" y="1214422"/>
            <a:ext cx="7742794" cy="4469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643702" y="6215082"/>
            <a:ext cx="2500298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857224" y="1357298"/>
            <a:ext cx="7429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Introduction: What is Quality?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Healthcare Quality scenario in India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Top priorities of Quality care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Standardization and Accreditations of Quality care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ISO, JCI, NABH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Benefits of Accreditation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2364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Personal Thoughts</a:t>
            </a:r>
            <a:endParaRPr lang="en-US" sz="4500" dirty="0"/>
          </a:p>
        </p:txBody>
      </p:sp>
      <p:sp>
        <p:nvSpPr>
          <p:cNvPr id="7" name="Rectangle 6"/>
          <p:cNvSpPr/>
          <p:nvPr/>
        </p:nvSpPr>
        <p:spPr>
          <a:xfrm>
            <a:off x="785786" y="1428736"/>
            <a:ext cx="6477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DNA of a high Quality doctor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Compassion, Empathy and People skills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Clinical excellence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Apolitical, Non-communal and Unbiased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Leadership skills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Ethical practice of medicine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Social responsibility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553200" y="1828800"/>
          <a:ext cx="2362200" cy="3048000"/>
        </p:xfrm>
        <a:graphic>
          <a:graphicData uri="http://schemas.openxmlformats.org/presentationml/2006/ole">
            <p:oleObj spid="_x0000_s1026" name="Clip" r:id="rId3" imgW="1669694" imgH="2136953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1166843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Revival of Sacred Patient-Doctor relationship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is based on trust, confidence and respect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Reasons for steady decline in this relationship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Huge increase in the cost of treatment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Misconceptions of what constitutes negligence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Corruption and Unethical practices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Lawless behavior for extortion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Media coverage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1214422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Mantras for revival of Patient-Doctor relationship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 a compassionate doctor who empathizes with the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patient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Inculcate excellent people and soft skills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 honest, transparent and ethical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Frequent communication between patient/family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Good financial counselor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1428736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Actively involve the patient/family in care plan and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make them aware of all the nuances  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Offer second opinion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Role of media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Role of medical fraternity, regulatory authority and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insurance companies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 descr="Symposium for Leaders in Healthcare Qualit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786322"/>
            <a:ext cx="44291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r>
              <a:rPr lang="en-US" sz="4800" dirty="0" smtClean="0"/>
              <a:t>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1859340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conclusion as a clinician my perspective is that Quality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means making sure that the most important person in the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healthcare industry  “The Patient” gets the right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care, in a safe environment at the right time, every time who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ever the healthcare giver is.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Quality is here to stay and patients will reject us if we do not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demonstrate to them our capability to deliver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Quality/ standardized healthcare to them in the future.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doctor hand shows  First Aid sign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4594171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1472" y="214290"/>
            <a:ext cx="7358114" cy="10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You will never be a good doctor  unless you are a </a:t>
            </a:r>
          </a:p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GOOD HUMAN BEING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5214950"/>
            <a:ext cx="70009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00" b="1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5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1142984"/>
            <a:ext cx="385765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Donabedian (1982) has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defined quality in terms of 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Structure, Process, Outcome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(SPO) model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Structure is defined as the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resources used in the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provision of care and the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facilities under which care is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provided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Process refers to the 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delivery of care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Outcome implies the end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result of the care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714876" y="1643050"/>
          <a:ext cx="3962400" cy="444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285728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48" y="1285860"/>
            <a:ext cx="78581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Structure of the ISO 9001 Standard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Provides a solid basis for compliance with all imposed 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requirements and healthcare quality certifications (e.g.,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JCAHO, Federal &amp; State regulations)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Makes all other healthcare quality certifications &amp; 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accreditations processes easier and less costly 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Facilitates improved understanding of roles &amp;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responsibilities among employees; and enhanced 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communication and coordination between departments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1571612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Requires the establishment of measurable 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improvement objectives and accountability to those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objectives through monitoring, measuring and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reporting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Results in improved systems, processes, and outcomes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1357298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ISO 9001 Standard is comprised of eight Clauses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first three are introductory in nature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next 5 clauses include the requirements the healthcare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organization must address</a:t>
            </a:r>
          </a:p>
          <a:p>
            <a:pPr lvl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Clause 4 – Quality Management System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Process Management, Documentation Requirements,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Records Control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Clause 5 – Management Responsibility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Customer/Patient Focus, Policy, Objectives, Planning,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Responsibility &amp; Authority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1285860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Barriers to Quality care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Concepts of Quality care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Personal Thoughts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DNA of a high Quality doctor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Revival of the sacred Patient-Doctor relationship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Conclusions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285728"/>
            <a:ext cx="7286676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….Continued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24" y="1142984"/>
            <a:ext cx="78581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Clause 6 – Resource Management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Human Resources, Infrastructure, Work Environment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Clause 7 – Product / Service Realization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Planning of New Products &amp; Services, Customer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Interface/ Communication, Design, Purchasing/Supplier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Management, Production/ Service Operations,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Calibration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Clause 8 – Measurement, Analysis, and Improvement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Internal Audits, Customer/Patient Satisfaction,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Monitoring/Measurement of Products/Services and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Processes, Handling Non conformances, Corrective &amp;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Preventive Action, Continual Improvement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1428736"/>
            <a:ext cx="72866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Patient Centered Standards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Access, Assessment and Continuity of Care (AAC)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Care of Patients (COP)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Management of Medication (MOM)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Patient Rights and Education (PRE)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Hospital Infection Control (HIC) </a:t>
            </a:r>
          </a:p>
          <a:p>
            <a:pPr lv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Organization Centered Standards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6. Continuous Quality Improvement (CQI)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 Responsibility of Management (ROM)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8. Facility Management and Safety (FMS)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9. Human Resource Management (HRM)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10. Information Management System (IMS)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285728"/>
            <a:ext cx="6000792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Accreditation Survey</a:t>
            </a:r>
            <a:endParaRPr kumimoji="0" lang="en-US" sz="4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1357298"/>
            <a:ext cx="77867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Leadership interviews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Clinical and support staff interviews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Patient and family interviews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Observation of patient care and services provided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Building tour and observation of patient care areas, building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facilities, equipment management, and diagnostic testing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services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1428736"/>
            <a:ext cx="7715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Review of written documents such as policies and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procedures, orientation and training plans and documents,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budgets, and quality assurance plans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Evaluation of the organization’s achievement of specific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outcome measures (e.g., immunization rates, hospital-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acquired infection rates, patient satisfaction) through a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review and discussion of monitoring and improvement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activities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Review of patient’s medical records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r>
              <a:rPr lang="en-US" sz="4800" dirty="0" smtClean="0"/>
              <a:t>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1859340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Systems of health care service delivery, political processes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of health care reform and methods of quality assurance vary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through out the world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Proposals for quality improvement should be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comprehensive, to include accreditation, licensure, and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certification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Voluntary accreditation was considered the most reasonable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approach such that client participation is stimulated and that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standards are promoted and established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8604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1357298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accreditation process would be most effective if it were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designed by and adapted to the needs and resources of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individual countries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Accreditation would be a valuable quality assurance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approach not only in hospitals, but also all health care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institutions within the system of services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Licensing should remain the responsibility of the state,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which is legally authorized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focus of certification would be better placed in assuring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quality of care, rather than creating competition between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professionals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48" y="285728"/>
            <a:ext cx="6072230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What is Quality?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https://images1-fabric.practo.com/manipal-hospital-bangalore-1445860468-562e1474b7dc7.jpg/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43050"/>
            <a:ext cx="3321867" cy="1857388"/>
          </a:xfrm>
          <a:prstGeom prst="rect">
            <a:avLst/>
          </a:prstGeom>
          <a:noFill/>
        </p:spPr>
      </p:pic>
      <p:pic>
        <p:nvPicPr>
          <p:cNvPr id="2054" name="Picture 6" descr="https://lh6.googleusercontent.com/-8RRxNxZp3W0/UDnhR_3FLtI/AAAAAAAAARo/M0phLU3KG44/w640-h400-s0/2012-08-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71942"/>
            <a:ext cx="3000397" cy="2037525"/>
          </a:xfrm>
          <a:prstGeom prst="rect">
            <a:avLst/>
          </a:prstGeom>
          <a:noFill/>
        </p:spPr>
      </p:pic>
      <p:pic>
        <p:nvPicPr>
          <p:cNvPr id="2056" name="Picture 8" descr="Image result for mcdonalds 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2886" y="4071942"/>
            <a:ext cx="2941431" cy="19573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1214422"/>
            <a:ext cx="721523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According to ISO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Quality is defined as the degree to which a set of 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inherent characteristics fulfills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In a health care setting Quality refers to the degree to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which a set of inherent characteristics fulfill the patient’s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requirements, stated or implied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It is both objective and subjective in nature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According to WHO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Quality of care is the level of attainment of health 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systems intrinsic goals for health improvement and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responsiveness to legitimate expectations of the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population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14348" y="285728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ueles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14422"/>
            <a:ext cx="19671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00100" y="4000504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Quality in healthcare is getting the right care to the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right patient at the right time – every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257800"/>
            <a:ext cx="6934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IN" sz="2600" b="1" dirty="0" smtClean="0">
                <a:latin typeface="Times New Roman" pitchFamily="18" charset="0"/>
                <a:cs typeface="Times New Roman" pitchFamily="18" charset="0"/>
              </a:rPr>
              <a:t>Quality lies in the eyes of beholder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66748" y="438128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285728"/>
            <a:ext cx="7500990" cy="7143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Quality Care Scenario in India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310A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857224" y="1214422"/>
          <a:ext cx="757242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240"/>
                <a:gridCol w="2608988"/>
                <a:gridCol w="3436200"/>
              </a:tblGrid>
              <a:tr h="97710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QUALITY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MANAGEMENT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SYSTEM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ACCREDITATION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710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1980’s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Healthcare does not need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it, more of an industrial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Requirement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what it is and why?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11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1990’s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 fad of few, let us try, no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harm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Yes, but not so relevant to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Indian healthcare system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319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2000’s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 useful tool, must for a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well run organization, 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good for marketing too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Required urgently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RED ALERT SOUNDED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34" y="285728"/>
            <a:ext cx="7500990" cy="7143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Top Priorities of Quality Care</a:t>
            </a:r>
            <a:endParaRPr lang="en-IN" sz="4400" dirty="0"/>
          </a:p>
        </p:txBody>
      </p:sp>
      <p:sp>
        <p:nvSpPr>
          <p:cNvPr id="4" name="Rectangle 3"/>
          <p:cNvSpPr/>
          <p:nvPr/>
        </p:nvSpPr>
        <p:spPr>
          <a:xfrm>
            <a:off x="714348" y="1214422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Patient Safety</a:t>
            </a:r>
          </a:p>
          <a:p>
            <a:pPr lvl="1" fontAlgn="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ensure expert medical care in the safest environment possible, in both an inpatient and outpatient setting</a:t>
            </a:r>
          </a:p>
          <a:p>
            <a:pPr lvl="1" fontAlgn="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Standardization of care </a:t>
            </a:r>
          </a:p>
          <a:p>
            <a:pPr lvl="1" fontAlgn="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Commitment to provide exceptional patient care and customer service throughout all our facilities </a:t>
            </a:r>
          </a:p>
          <a:p>
            <a:pPr fontAlgn="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Quality management</a:t>
            </a:r>
          </a:p>
          <a:p>
            <a:pPr lvl="1" fontAlgn="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Managing the continuous improvement of service delivery processes and outcomes through data-driven strategies and empowered staff to exceed customer expectations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sixdimensions_jpeg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464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66748" y="438128"/>
            <a:ext cx="7215238" cy="7000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…... continued </a:t>
            </a:r>
            <a:endParaRPr kumimoji="0" lang="en-US" sz="4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1808</Words>
  <Application>Microsoft Office PowerPoint</Application>
  <PresentationFormat>On-screen Show (4:3)</PresentationFormat>
  <Paragraphs>391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Clip</vt:lpstr>
      <vt:lpstr>Slide 1</vt:lpstr>
      <vt:lpstr>Contents of Talk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ROHAN</dc:creator>
  <cp:lastModifiedBy>ballal</cp:lastModifiedBy>
  <cp:revision>140</cp:revision>
  <dcterms:created xsi:type="dcterms:W3CDTF">2016-03-13T05:41:28Z</dcterms:created>
  <dcterms:modified xsi:type="dcterms:W3CDTF">2016-03-16T11:44:34Z</dcterms:modified>
</cp:coreProperties>
</file>