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42" autoAdjust="0"/>
    <p:restoredTop sz="94660"/>
  </p:normalViewPr>
  <p:slideViewPr>
    <p:cSldViewPr snapToGrid="0">
      <p:cViewPr varScale="1">
        <p:scale>
          <a:sx n="47" d="100"/>
          <a:sy n="47" d="100"/>
        </p:scale>
        <p:origin x="66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eepti\AppData\Local\Microsoft\Windows\Temporary%20Internet%20Files\Content.IE5\GUT6TP9N\1.%20Consolidated%20Data%20from%20Feb%202006%20to%2015th%20Jan%202016%20with%20Graph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\\localhost\Users\kkalra\Library\Containers\com.apple.mail\Data\Library\Mail%20Downloads\A31061AC-33BC-4ED8-BE6E-4A836551150B\1.%20Consolidated%20Data%20from%20Feb%202006%20to%2015th%20Jan%202016%20with%20Graph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eepti\AppData\Local\Microsoft\Windows\Temporary%20Internet%20Files\Content.IE5\GUT6TP9N\1.%20Consolidated%20Data%20from%20Feb%202006%20to%2015th%20Jan%202016%20with%20Graph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\\localhost\Users\kkalra\Library\Containers\com.apple.mail\Data\Library\Mail%20Downloads\A31061AC-33BC-4ED8-BE6E-4A836551150B\1.%20Consolidated%20Data%20from%20Feb%202006%20to%2015th%20Jan%202016%20with%20Graph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eepti\AppData\Local\Microsoft\Windows\Temporary%20Internet%20Files\Content.IE5\GUT6TP9N\1.%20Consolidated%20Data%20from%20Feb%202006%20to%2015th%20Jan%202016%20with%20Graph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\\localhost\Users\kkalra\Library\Containers\com.apple.mail\Data\Library\Mail%20Downloads\A31061AC-33BC-4ED8-BE6E-4A836551150B\1.%20Consolidated%20Data%20from%20Feb%202006%20to%2015th%20Jan%202016%20with%20Graph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eepti\AppData\Local\Microsoft\Windows\Temporary%20Internet%20Files\Content.IE5\GUT6TP9N\1.%20Consolidated%20Data%20from%20Feb%202006%20to%2015th%20Jan%202016%20with%20Graph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\\localhost\Users\kkalra\Library\Containers\com.apple.mail\Data\Library\Mail%20Downloads\A31061AC-33BC-4ED8-BE6E-4A836551150B\1.%20Consolidated%20Data%20from%20Feb%202006%20to%2015th%20Jan%202016%20with%20Graph.xlsx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eepti\AppData\Local\Microsoft\Windows\Temporary%20Internet%20Files\Content.IE5\GUT6TP9N\1.%20Consolidated%20Data%20from%20Feb%202006%20to%2015th%20Jan%202016%20with%20Graph.xlsx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\\localhost\Users\kkalra\Library\Containers\com.apple.mail\Data\Library\Mail%20Downloads\A31061AC-33BC-4ED8-BE6E-4A836551150B\1.%20Consolidated%20Data%20from%20Feb%202006%20to%2015th%20Jan%202016%20with%20Graph.xlsx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eepti\AppData\Local\Microsoft\Windows\Temporary%20Internet%20Files\Content.IE5\GUT6TP9N\1.%20Consolidated%20Data%20from%20Feb%202006%20to%2015th%20Jan%202016%20with%20Graph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localhost\Users\kkalra\Library\Containers\com.apple.mail\Data\Library\Mail%20Downloads\A31061AC-33BC-4ED8-BE6E-4A836551150B\1.%20Consolidated%20Data%20from%20Feb%202006%20to%2015th%20Jan%202016%20with%20Graph.xlsx" TargetMode="Externa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oleObject" Target="file:///\\localhost\Users\kkalra\Library\Containers\com.apple.mail\Data\Library\Mail%20Downloads\A31061AC-33BC-4ED8-BE6E-4A836551150B\1.%20Consolidated%20Data%20from%20Feb%202006%20to%2015th%20Jan%202016%20with%20Graph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eepti\AppData\Local\Microsoft\Windows\Temporary%20Internet%20Files\Content.IE5\GUT6TP9N\1.%20Consolidated%20Data%20from%20Feb%202006%20to%2015th%20Jan%202016%20with%20Graph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localhost\Users\kkalra\Library\Containers\com.apple.mail\Data\Library\Mail%20Downloads\A31061AC-33BC-4ED8-BE6E-4A836551150B\1.%20Consolidated%20Data%20from%20Feb%202006%20to%2015th%20Jan%202016%20with%20Graph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eepti\AppData\Local\Microsoft\Windows\Temporary%20Internet%20Files\Content.IE5\GUT6TP9N\1.%20Consolidated%20Data%20from%20Feb%202006%20to%2015th%20Jan%202016%20with%20Graph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\\localhost\Users\kkalra\Library\Containers\com.apple.mail\Data\Library\Mail%20Downloads\A31061AC-33BC-4ED8-BE6E-4A836551150B\1.%20Consolidated%20Data%20from%20Feb%202006%20to%2015th%20Jan%202016%20with%20Graph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eepti\AppData\Local\Microsoft\Windows\Temporary%20Internet%20Files\Content.IE5\GUT6TP9N\1.%20Consolidated%20Data%20from%20Feb%202006%20to%2015th%20Jan%202016%20with%20Graph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eepti\AppData\Local\Microsoft\Windows\Temporary%20Internet%20Files\Content.IE5\GUT6TP9N\1.%20Consolidated%20Data%20from%20Feb%202006%20to%2015th%20Jan%202016%20with%20Graph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eepti\AppData\Local\Microsoft\Windows\Temporary%20Internet%20Files\Content.IE5\GUT6TP9N\1.%20Consolidated%20Data%20from%20Feb%202006%20to%2015th%20Jan%202016%20with%20Graph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 Graph'!$B$5</c:f>
              <c:strCache>
                <c:ptCount val="1"/>
                <c:pt idx="0">
                  <c:v>Applicant Hospital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 Graph'!$C$4:$M$4</c:f>
              <c:strCache>
                <c:ptCount val="11"/>
                <c:pt idx="0">
                  <c:v>Yr 2006</c:v>
                </c:pt>
                <c:pt idx="1">
                  <c:v>Yr 2007</c:v>
                </c:pt>
                <c:pt idx="2">
                  <c:v>Yr 2008</c:v>
                </c:pt>
                <c:pt idx="3">
                  <c:v>Yr 2009</c:v>
                </c:pt>
                <c:pt idx="4">
                  <c:v>Yr 2010</c:v>
                </c:pt>
                <c:pt idx="5">
                  <c:v>Yr 2011</c:v>
                </c:pt>
                <c:pt idx="6">
                  <c:v>Yr 2012</c:v>
                </c:pt>
                <c:pt idx="7">
                  <c:v>Yr 2013</c:v>
                </c:pt>
                <c:pt idx="8">
                  <c:v>Yr 2014</c:v>
                </c:pt>
                <c:pt idx="9">
                  <c:v>Yr 2015</c:v>
                </c:pt>
                <c:pt idx="10">
                  <c:v>Yr 2016</c:v>
                </c:pt>
              </c:strCache>
            </c:strRef>
          </c:cat>
          <c:val>
            <c:numRef>
              <c:f>' Graph'!$C$5:$M$5</c:f>
              <c:numCache>
                <c:formatCode>General</c:formatCode>
                <c:ptCount val="11"/>
                <c:pt idx="0">
                  <c:v>31</c:v>
                </c:pt>
                <c:pt idx="1">
                  <c:v>59</c:v>
                </c:pt>
                <c:pt idx="2">
                  <c:v>91</c:v>
                </c:pt>
                <c:pt idx="3">
                  <c:v>366</c:v>
                </c:pt>
                <c:pt idx="4">
                  <c:v>467</c:v>
                </c:pt>
                <c:pt idx="5">
                  <c:v>586</c:v>
                </c:pt>
                <c:pt idx="6">
                  <c:v>678</c:v>
                </c:pt>
                <c:pt idx="7">
                  <c:v>803</c:v>
                </c:pt>
                <c:pt idx="8">
                  <c:v>915</c:v>
                </c:pt>
                <c:pt idx="9">
                  <c:v>1028</c:v>
                </c:pt>
                <c:pt idx="10">
                  <c:v>1037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7627880"/>
        <c:axId val="157334464"/>
      </c:barChart>
      <c:catAx>
        <c:axId val="15762788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57334464"/>
        <c:crosses val="autoZero"/>
        <c:auto val="1"/>
        <c:lblAlgn val="ctr"/>
        <c:lblOffset val="100"/>
        <c:noMultiLvlLbl val="0"/>
      </c:catAx>
      <c:valAx>
        <c:axId val="15733446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5762788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Graph!$B$61</c:f>
              <c:strCache>
                <c:ptCount val="1"/>
                <c:pt idx="0">
                  <c:v>Accredited MIS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Graph!$C$60:$M$60</c:f>
              <c:strCache>
                <c:ptCount val="11"/>
                <c:pt idx="0">
                  <c:v>Yr 2006</c:v>
                </c:pt>
                <c:pt idx="1">
                  <c:v>Yr 2007</c:v>
                </c:pt>
                <c:pt idx="2">
                  <c:v>Yr 2008</c:v>
                </c:pt>
                <c:pt idx="3">
                  <c:v>Yr 2009</c:v>
                </c:pt>
                <c:pt idx="4">
                  <c:v>Yr 2010</c:v>
                </c:pt>
                <c:pt idx="5">
                  <c:v>Yr 2011</c:v>
                </c:pt>
                <c:pt idx="6">
                  <c:v>Yr 2012</c:v>
                </c:pt>
                <c:pt idx="7">
                  <c:v>Yr 2013</c:v>
                </c:pt>
                <c:pt idx="8">
                  <c:v>Yr 2014</c:v>
                </c:pt>
                <c:pt idx="9">
                  <c:v>Yr 2015</c:v>
                </c:pt>
                <c:pt idx="10">
                  <c:v>Yr 2016</c:v>
                </c:pt>
              </c:strCache>
            </c:strRef>
          </c:cat>
          <c:val>
            <c:numRef>
              <c:f>Graph!$C$61:$M$61</c:f>
              <c:numCache>
                <c:formatCode>General</c:formatCode>
                <c:ptCount val="1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</c:v>
                </c:pt>
                <c:pt idx="6">
                  <c:v>5</c:v>
                </c:pt>
                <c:pt idx="7">
                  <c:v>9</c:v>
                </c:pt>
                <c:pt idx="8">
                  <c:v>13</c:v>
                </c:pt>
                <c:pt idx="9">
                  <c:v>22</c:v>
                </c:pt>
                <c:pt idx="10">
                  <c:v>24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7823056"/>
        <c:axId val="157823448"/>
      </c:barChart>
      <c:catAx>
        <c:axId val="15782305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57823448"/>
        <c:crosses val="autoZero"/>
        <c:auto val="1"/>
        <c:lblAlgn val="ctr"/>
        <c:lblOffset val="100"/>
        <c:noMultiLvlLbl val="0"/>
      </c:catAx>
      <c:valAx>
        <c:axId val="15782344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5782305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 Graph'!$B$109</c:f>
              <c:strCache>
                <c:ptCount val="1"/>
                <c:pt idx="0">
                  <c:v>Applicant Clinic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 Graph'!$C$108:$M$108</c:f>
              <c:strCache>
                <c:ptCount val="11"/>
                <c:pt idx="0">
                  <c:v>Yr 2006</c:v>
                </c:pt>
                <c:pt idx="1">
                  <c:v>Yr 2007</c:v>
                </c:pt>
                <c:pt idx="2">
                  <c:v>Yr 2008</c:v>
                </c:pt>
                <c:pt idx="3">
                  <c:v>Yr 2009</c:v>
                </c:pt>
                <c:pt idx="4">
                  <c:v>Yr 2010</c:v>
                </c:pt>
                <c:pt idx="5">
                  <c:v>Yr 2011</c:v>
                </c:pt>
                <c:pt idx="6">
                  <c:v>Yr 2012</c:v>
                </c:pt>
                <c:pt idx="7">
                  <c:v>Yr 2013</c:v>
                </c:pt>
                <c:pt idx="8">
                  <c:v>Yr 2014</c:v>
                </c:pt>
                <c:pt idx="9">
                  <c:v>Yr 2015</c:v>
                </c:pt>
                <c:pt idx="10">
                  <c:v>Yr 2016</c:v>
                </c:pt>
              </c:strCache>
            </c:strRef>
          </c:cat>
          <c:val>
            <c:numRef>
              <c:f>' Graph'!$C$109:$M$109</c:f>
              <c:numCache>
                <c:formatCode>General</c:formatCode>
                <c:ptCount val="1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6</c:v>
                </c:pt>
                <c:pt idx="6">
                  <c:v>10</c:v>
                </c:pt>
                <c:pt idx="7">
                  <c:v>17</c:v>
                </c:pt>
                <c:pt idx="8">
                  <c:v>18</c:v>
                </c:pt>
                <c:pt idx="9">
                  <c:v>36</c:v>
                </c:pt>
                <c:pt idx="10">
                  <c:v>36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7824624"/>
        <c:axId val="157825016"/>
      </c:barChart>
      <c:catAx>
        <c:axId val="15782462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57825016"/>
        <c:crosses val="autoZero"/>
        <c:auto val="1"/>
        <c:lblAlgn val="ctr"/>
        <c:lblOffset val="100"/>
        <c:noMultiLvlLbl val="0"/>
      </c:catAx>
      <c:valAx>
        <c:axId val="15782501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5782462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Graph!$B$109</c:f>
              <c:strCache>
                <c:ptCount val="1"/>
                <c:pt idx="0">
                  <c:v>Accredited Clinic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Graph!$C$108:$M$108</c:f>
              <c:strCache>
                <c:ptCount val="11"/>
                <c:pt idx="0">
                  <c:v>Yr 2006</c:v>
                </c:pt>
                <c:pt idx="1">
                  <c:v>Yr 2007</c:v>
                </c:pt>
                <c:pt idx="2">
                  <c:v>Yr 2008</c:v>
                </c:pt>
                <c:pt idx="3">
                  <c:v>Yr 2009</c:v>
                </c:pt>
                <c:pt idx="4">
                  <c:v>Yr 2010</c:v>
                </c:pt>
                <c:pt idx="5">
                  <c:v>Yr 2011</c:v>
                </c:pt>
                <c:pt idx="6">
                  <c:v>Yr 2012</c:v>
                </c:pt>
                <c:pt idx="7">
                  <c:v>Yr 2013</c:v>
                </c:pt>
                <c:pt idx="8">
                  <c:v>Yr 2014</c:v>
                </c:pt>
                <c:pt idx="9">
                  <c:v>Yr 2015</c:v>
                </c:pt>
                <c:pt idx="10">
                  <c:v>Yr 2016</c:v>
                </c:pt>
              </c:strCache>
            </c:strRef>
          </c:cat>
          <c:val>
            <c:numRef>
              <c:f>Graph!$C$109:$M$109</c:f>
              <c:numCache>
                <c:formatCode>General</c:formatCode>
                <c:ptCount val="1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4</c:v>
                </c:pt>
                <c:pt idx="7">
                  <c:v>8</c:v>
                </c:pt>
                <c:pt idx="8">
                  <c:v>15</c:v>
                </c:pt>
                <c:pt idx="9">
                  <c:v>19</c:v>
                </c:pt>
                <c:pt idx="10">
                  <c:v>23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7825800"/>
        <c:axId val="158006000"/>
      </c:barChart>
      <c:catAx>
        <c:axId val="15782580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58006000"/>
        <c:crosses val="autoZero"/>
        <c:auto val="1"/>
        <c:lblAlgn val="ctr"/>
        <c:lblOffset val="100"/>
        <c:noMultiLvlLbl val="0"/>
      </c:catAx>
      <c:valAx>
        <c:axId val="15800600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5782580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 Graph'!$B$125</c:f>
              <c:strCache>
                <c:ptCount val="1"/>
                <c:pt idx="0">
                  <c:v>Applicant Dental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 Graph'!$C$124:$M$124</c:f>
              <c:strCache>
                <c:ptCount val="11"/>
                <c:pt idx="0">
                  <c:v>Yr 2006</c:v>
                </c:pt>
                <c:pt idx="1">
                  <c:v>Yr 2007</c:v>
                </c:pt>
                <c:pt idx="2">
                  <c:v>Yr 2008</c:v>
                </c:pt>
                <c:pt idx="3">
                  <c:v>Yr 2009</c:v>
                </c:pt>
                <c:pt idx="4">
                  <c:v>Yr 2010</c:v>
                </c:pt>
                <c:pt idx="5">
                  <c:v>Yr 2011</c:v>
                </c:pt>
                <c:pt idx="6">
                  <c:v>Yr 2012</c:v>
                </c:pt>
                <c:pt idx="7">
                  <c:v>Yr 2013</c:v>
                </c:pt>
                <c:pt idx="8">
                  <c:v>Yr 2014</c:v>
                </c:pt>
                <c:pt idx="9">
                  <c:v>Yr 2015</c:v>
                </c:pt>
                <c:pt idx="10">
                  <c:v>Yr 2016</c:v>
                </c:pt>
              </c:strCache>
            </c:strRef>
          </c:cat>
          <c:val>
            <c:numRef>
              <c:f>' Graph'!$C$125:$M$125</c:f>
              <c:numCache>
                <c:formatCode>General</c:formatCode>
                <c:ptCount val="1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2</c:v>
                </c:pt>
                <c:pt idx="5">
                  <c:v>8</c:v>
                </c:pt>
                <c:pt idx="6">
                  <c:v>8</c:v>
                </c:pt>
                <c:pt idx="7">
                  <c:v>9</c:v>
                </c:pt>
                <c:pt idx="8">
                  <c:v>45</c:v>
                </c:pt>
                <c:pt idx="9">
                  <c:v>68</c:v>
                </c:pt>
                <c:pt idx="10">
                  <c:v>68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8007176"/>
        <c:axId val="158007568"/>
      </c:barChart>
      <c:catAx>
        <c:axId val="15800717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58007568"/>
        <c:crosses val="autoZero"/>
        <c:auto val="1"/>
        <c:lblAlgn val="ctr"/>
        <c:lblOffset val="100"/>
        <c:noMultiLvlLbl val="0"/>
      </c:catAx>
      <c:valAx>
        <c:axId val="15800756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5800717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Graph!$B$125</c:f>
              <c:strCache>
                <c:ptCount val="1"/>
                <c:pt idx="0">
                  <c:v>Accredited Dental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Graph!$C$124:$M$124</c:f>
              <c:strCache>
                <c:ptCount val="11"/>
                <c:pt idx="0">
                  <c:v>Yr 2006</c:v>
                </c:pt>
                <c:pt idx="1">
                  <c:v>Yr 2007</c:v>
                </c:pt>
                <c:pt idx="2">
                  <c:v>Yr 2008</c:v>
                </c:pt>
                <c:pt idx="3">
                  <c:v>Yr 2009</c:v>
                </c:pt>
                <c:pt idx="4">
                  <c:v>Yr 2010</c:v>
                </c:pt>
                <c:pt idx="5">
                  <c:v>Yr 2011</c:v>
                </c:pt>
                <c:pt idx="6">
                  <c:v>Yr 2012</c:v>
                </c:pt>
                <c:pt idx="7">
                  <c:v>Yr 2013</c:v>
                </c:pt>
                <c:pt idx="8">
                  <c:v>Yr 2014</c:v>
                </c:pt>
                <c:pt idx="9">
                  <c:v>Yr 2015</c:v>
                </c:pt>
                <c:pt idx="10">
                  <c:v>Yr 2016</c:v>
                </c:pt>
              </c:strCache>
            </c:strRef>
          </c:cat>
          <c:val>
            <c:numRef>
              <c:f>Graph!$C$125:$M$125</c:f>
              <c:numCache>
                <c:formatCode>General</c:formatCode>
                <c:ptCount val="1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</c:v>
                </c:pt>
                <c:pt idx="6">
                  <c:v>2</c:v>
                </c:pt>
                <c:pt idx="7">
                  <c:v>4</c:v>
                </c:pt>
                <c:pt idx="8">
                  <c:v>4</c:v>
                </c:pt>
                <c:pt idx="9">
                  <c:v>9</c:v>
                </c:pt>
                <c:pt idx="10">
                  <c:v>13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8008352"/>
        <c:axId val="158008744"/>
      </c:barChart>
      <c:catAx>
        <c:axId val="15800835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58008744"/>
        <c:crosses val="autoZero"/>
        <c:auto val="1"/>
        <c:lblAlgn val="ctr"/>
        <c:lblOffset val="100"/>
        <c:noMultiLvlLbl val="0"/>
      </c:catAx>
      <c:valAx>
        <c:axId val="15800874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5800835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 Graph'!$B$141</c:f>
              <c:strCache>
                <c:ptCount val="1"/>
                <c:pt idx="0">
                  <c:v>Applicant Ayush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 Graph'!$C$140:$M$140</c:f>
              <c:strCache>
                <c:ptCount val="11"/>
                <c:pt idx="0">
                  <c:v>Yr 2006</c:v>
                </c:pt>
                <c:pt idx="1">
                  <c:v>Yr 2007</c:v>
                </c:pt>
                <c:pt idx="2">
                  <c:v>Yr 2008</c:v>
                </c:pt>
                <c:pt idx="3">
                  <c:v>Yr 2009</c:v>
                </c:pt>
                <c:pt idx="4">
                  <c:v>Yr 2010</c:v>
                </c:pt>
                <c:pt idx="5">
                  <c:v>Yr 2011</c:v>
                </c:pt>
                <c:pt idx="6">
                  <c:v>Yr 2012</c:v>
                </c:pt>
                <c:pt idx="7">
                  <c:v>Yr 2013</c:v>
                </c:pt>
                <c:pt idx="8">
                  <c:v>Yr 2014</c:v>
                </c:pt>
                <c:pt idx="9">
                  <c:v>Yr 2015</c:v>
                </c:pt>
                <c:pt idx="10">
                  <c:v>Yr 2016</c:v>
                </c:pt>
              </c:strCache>
            </c:strRef>
          </c:cat>
          <c:val>
            <c:numRef>
              <c:f>' Graph'!$C$141:$M$141</c:f>
              <c:numCache>
                <c:formatCode>General</c:formatCode>
                <c:ptCount val="1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18</c:v>
                </c:pt>
                <c:pt idx="5">
                  <c:v>18</c:v>
                </c:pt>
                <c:pt idx="6">
                  <c:v>20</c:v>
                </c:pt>
                <c:pt idx="7">
                  <c:v>24</c:v>
                </c:pt>
                <c:pt idx="8">
                  <c:v>28</c:v>
                </c:pt>
                <c:pt idx="9">
                  <c:v>30</c:v>
                </c:pt>
                <c:pt idx="10">
                  <c:v>31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8147472"/>
        <c:axId val="158147864"/>
      </c:barChart>
      <c:catAx>
        <c:axId val="15814747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58147864"/>
        <c:crosses val="autoZero"/>
        <c:auto val="1"/>
        <c:lblAlgn val="ctr"/>
        <c:lblOffset val="100"/>
        <c:noMultiLvlLbl val="0"/>
      </c:catAx>
      <c:valAx>
        <c:axId val="15814786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5814747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Graph!$B$141</c:f>
              <c:strCache>
                <c:ptCount val="1"/>
                <c:pt idx="0">
                  <c:v>Accredited Ayush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Graph!$C$140:$M$140</c:f>
              <c:strCache>
                <c:ptCount val="11"/>
                <c:pt idx="0">
                  <c:v>Yr 2006</c:v>
                </c:pt>
                <c:pt idx="1">
                  <c:v>Yr 2007</c:v>
                </c:pt>
                <c:pt idx="2">
                  <c:v>Yr 2008</c:v>
                </c:pt>
                <c:pt idx="3">
                  <c:v>Yr 2009</c:v>
                </c:pt>
                <c:pt idx="4">
                  <c:v>Yr 2010</c:v>
                </c:pt>
                <c:pt idx="5">
                  <c:v>Yr 2011</c:v>
                </c:pt>
                <c:pt idx="6">
                  <c:v>Yr 2012</c:v>
                </c:pt>
                <c:pt idx="7">
                  <c:v>Yr 2013</c:v>
                </c:pt>
                <c:pt idx="8">
                  <c:v>Yr 2014</c:v>
                </c:pt>
                <c:pt idx="9">
                  <c:v>Yr 2015</c:v>
                </c:pt>
                <c:pt idx="10">
                  <c:v>Yr 2016</c:v>
                </c:pt>
              </c:strCache>
            </c:strRef>
          </c:cat>
          <c:val>
            <c:numRef>
              <c:f>Graph!$C$141:$M$141</c:f>
              <c:numCache>
                <c:formatCode>General</c:formatCode>
                <c:ptCount val="1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1</c:v>
                </c:pt>
                <c:pt idx="5">
                  <c:v>3</c:v>
                </c:pt>
                <c:pt idx="6">
                  <c:v>6</c:v>
                </c:pt>
                <c:pt idx="7">
                  <c:v>8</c:v>
                </c:pt>
                <c:pt idx="8">
                  <c:v>11</c:v>
                </c:pt>
                <c:pt idx="9">
                  <c:v>13</c:v>
                </c:pt>
                <c:pt idx="10">
                  <c:v>13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8148648"/>
        <c:axId val="158149040"/>
      </c:barChart>
      <c:catAx>
        <c:axId val="1581486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58149040"/>
        <c:crosses val="autoZero"/>
        <c:auto val="1"/>
        <c:lblAlgn val="ctr"/>
        <c:lblOffset val="100"/>
        <c:noMultiLvlLbl val="0"/>
      </c:catAx>
      <c:valAx>
        <c:axId val="1581490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5814864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 Graph'!$B$205</c:f>
              <c:strCache>
                <c:ptCount val="1"/>
                <c:pt idx="0">
                  <c:v>Applicant Safe I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 Graph'!$C$204:$M$204</c:f>
              <c:strCache>
                <c:ptCount val="11"/>
                <c:pt idx="0">
                  <c:v>Yr 2006</c:v>
                </c:pt>
                <c:pt idx="1">
                  <c:v>Yr 2007</c:v>
                </c:pt>
                <c:pt idx="2">
                  <c:v>Yr 2008</c:v>
                </c:pt>
                <c:pt idx="3">
                  <c:v>Yr 2009</c:v>
                </c:pt>
                <c:pt idx="4">
                  <c:v>Yr 2010</c:v>
                </c:pt>
                <c:pt idx="5">
                  <c:v>Yr 2011</c:v>
                </c:pt>
                <c:pt idx="6">
                  <c:v>Yr 2012</c:v>
                </c:pt>
                <c:pt idx="7">
                  <c:v>Yr 2013</c:v>
                </c:pt>
                <c:pt idx="8">
                  <c:v>Yr 2014</c:v>
                </c:pt>
                <c:pt idx="9">
                  <c:v>Yr 2015</c:v>
                </c:pt>
                <c:pt idx="10">
                  <c:v>Yr 2016</c:v>
                </c:pt>
              </c:strCache>
            </c:strRef>
          </c:cat>
          <c:val>
            <c:numRef>
              <c:f>' Graph'!$C$205:$M$205</c:f>
              <c:numCache>
                <c:formatCode>General</c:formatCode>
                <c:ptCount val="1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12</c:v>
                </c:pt>
                <c:pt idx="7">
                  <c:v>33</c:v>
                </c:pt>
                <c:pt idx="8">
                  <c:v>70</c:v>
                </c:pt>
                <c:pt idx="9">
                  <c:v>143</c:v>
                </c:pt>
                <c:pt idx="10">
                  <c:v>151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8150216"/>
        <c:axId val="158150608"/>
      </c:barChart>
      <c:catAx>
        <c:axId val="15815021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58150608"/>
        <c:crosses val="autoZero"/>
        <c:auto val="1"/>
        <c:lblAlgn val="ctr"/>
        <c:lblOffset val="100"/>
        <c:noMultiLvlLbl val="0"/>
      </c:catAx>
      <c:valAx>
        <c:axId val="15815060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5815021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Certified </a:t>
            </a:r>
            <a:r>
              <a:rPr lang="en-US" dirty="0"/>
              <a:t>Safe I</a:t>
            </a: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Graph!$B$205</c:f>
              <c:strCache>
                <c:ptCount val="1"/>
                <c:pt idx="0">
                  <c:v>Accredited Safe I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Graph!$C$204:$M$204</c:f>
              <c:strCache>
                <c:ptCount val="11"/>
                <c:pt idx="0">
                  <c:v>Yr 2006</c:v>
                </c:pt>
                <c:pt idx="1">
                  <c:v>Yr 2007</c:v>
                </c:pt>
                <c:pt idx="2">
                  <c:v>Yr 2008</c:v>
                </c:pt>
                <c:pt idx="3">
                  <c:v>Yr 2009</c:v>
                </c:pt>
                <c:pt idx="4">
                  <c:v>Yr 2010</c:v>
                </c:pt>
                <c:pt idx="5">
                  <c:v>Yr 2011</c:v>
                </c:pt>
                <c:pt idx="6">
                  <c:v>Yr 2012</c:v>
                </c:pt>
                <c:pt idx="7">
                  <c:v>Yr 2013</c:v>
                </c:pt>
                <c:pt idx="8">
                  <c:v>Yr 2014</c:v>
                </c:pt>
                <c:pt idx="9">
                  <c:v>Yr 2015</c:v>
                </c:pt>
                <c:pt idx="10">
                  <c:v>Yr 2016</c:v>
                </c:pt>
              </c:strCache>
            </c:strRef>
          </c:cat>
          <c:val>
            <c:numRef>
              <c:f>Graph!$C$205:$M$205</c:f>
              <c:numCache>
                <c:formatCode>General</c:formatCode>
                <c:ptCount val="1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6</c:v>
                </c:pt>
                <c:pt idx="8">
                  <c:v>18</c:v>
                </c:pt>
                <c:pt idx="9">
                  <c:v>37</c:v>
                </c:pt>
                <c:pt idx="10">
                  <c:v>49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8620880"/>
        <c:axId val="158621272"/>
      </c:barChart>
      <c:catAx>
        <c:axId val="15862088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58621272"/>
        <c:crosses val="autoZero"/>
        <c:auto val="1"/>
        <c:lblAlgn val="ctr"/>
        <c:lblOffset val="100"/>
        <c:noMultiLvlLbl val="0"/>
      </c:catAx>
      <c:valAx>
        <c:axId val="15862127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5862088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 rtl="0">
              <a:defRPr lang="en-IN" sz="1800" b="1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IN" sz="18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rPr>
              <a:t>Applicant Nursing Excellence 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3.3633216060758399E-2"/>
          <c:y val="0.18466843085864601"/>
          <c:w val="0.85241902607918796"/>
          <c:h val="0.74379047862555303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>
              <a:softEdge rad="0"/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 Graph'!$C$220:$M$220</c:f>
              <c:strCache>
                <c:ptCount val="11"/>
                <c:pt idx="0">
                  <c:v>Yr 2006</c:v>
                </c:pt>
                <c:pt idx="1">
                  <c:v>Yr 2007</c:v>
                </c:pt>
                <c:pt idx="2">
                  <c:v>Yr 2008</c:v>
                </c:pt>
                <c:pt idx="3">
                  <c:v>Yr 2009</c:v>
                </c:pt>
                <c:pt idx="4">
                  <c:v>Yr 2010</c:v>
                </c:pt>
                <c:pt idx="5">
                  <c:v>Yr 2011</c:v>
                </c:pt>
                <c:pt idx="6">
                  <c:v>Yr 2012</c:v>
                </c:pt>
                <c:pt idx="7">
                  <c:v>Yr 2013</c:v>
                </c:pt>
                <c:pt idx="8">
                  <c:v>Yr 2014</c:v>
                </c:pt>
                <c:pt idx="9">
                  <c:v>Yr 2015</c:v>
                </c:pt>
                <c:pt idx="10">
                  <c:v>Yr 2016</c:v>
                </c:pt>
              </c:strCache>
            </c:strRef>
          </c:cat>
          <c:val>
            <c:numRef>
              <c:f>' Graph'!$C$221:$M$221</c:f>
              <c:numCache>
                <c:formatCode>General</c:formatCode>
                <c:ptCount val="1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23</c:v>
                </c:pt>
                <c:pt idx="10">
                  <c:v>25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58622448"/>
        <c:axId val="158622840"/>
      </c:barChart>
      <c:catAx>
        <c:axId val="1586224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8622840"/>
        <c:crosses val="autoZero"/>
        <c:auto val="1"/>
        <c:lblAlgn val="ctr"/>
        <c:lblOffset val="100"/>
        <c:noMultiLvlLbl val="0"/>
      </c:catAx>
      <c:valAx>
        <c:axId val="1586228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accent1">
                  <a:alpha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86224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9461838347784794"/>
          <c:y val="0.53300468967835801"/>
          <c:w val="0.105381616522152"/>
          <c:h val="7.900202229016439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Graph!$B$13</c:f>
              <c:strCache>
                <c:ptCount val="1"/>
                <c:pt idx="0">
                  <c:v>Accredited Hospital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Graph!$C$12:$M$12</c:f>
              <c:strCache>
                <c:ptCount val="11"/>
                <c:pt idx="0">
                  <c:v>Yr 2006</c:v>
                </c:pt>
                <c:pt idx="1">
                  <c:v>Yr 2007</c:v>
                </c:pt>
                <c:pt idx="2">
                  <c:v>Yr 2008</c:v>
                </c:pt>
                <c:pt idx="3">
                  <c:v>Yr 2009</c:v>
                </c:pt>
                <c:pt idx="4">
                  <c:v>Yr 2010</c:v>
                </c:pt>
                <c:pt idx="5">
                  <c:v>Yr 2011</c:v>
                </c:pt>
                <c:pt idx="6">
                  <c:v>Yr 2012</c:v>
                </c:pt>
                <c:pt idx="7">
                  <c:v>Yr 2013</c:v>
                </c:pt>
                <c:pt idx="8">
                  <c:v>Yr 2014</c:v>
                </c:pt>
                <c:pt idx="9">
                  <c:v>Yr 2015</c:v>
                </c:pt>
                <c:pt idx="10">
                  <c:v>Yr 2016</c:v>
                </c:pt>
              </c:strCache>
            </c:strRef>
          </c:cat>
          <c:val>
            <c:numRef>
              <c:f>Graph!$C$13:$M$13</c:f>
              <c:numCache>
                <c:formatCode>General</c:formatCode>
                <c:ptCount val="11"/>
                <c:pt idx="0">
                  <c:v>2</c:v>
                </c:pt>
                <c:pt idx="1">
                  <c:v>11</c:v>
                </c:pt>
                <c:pt idx="2">
                  <c:v>23</c:v>
                </c:pt>
                <c:pt idx="3">
                  <c:v>40</c:v>
                </c:pt>
                <c:pt idx="4">
                  <c:v>62</c:v>
                </c:pt>
                <c:pt idx="5">
                  <c:v>119</c:v>
                </c:pt>
                <c:pt idx="6">
                  <c:v>165</c:v>
                </c:pt>
                <c:pt idx="7">
                  <c:v>207</c:v>
                </c:pt>
                <c:pt idx="8">
                  <c:v>261</c:v>
                </c:pt>
                <c:pt idx="9">
                  <c:v>346</c:v>
                </c:pt>
                <c:pt idx="10">
                  <c:v>366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6877440"/>
        <c:axId val="157447120"/>
      </c:barChart>
      <c:catAx>
        <c:axId val="15687744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57447120"/>
        <c:crosses val="autoZero"/>
        <c:auto val="1"/>
        <c:lblAlgn val="ctr"/>
        <c:lblOffset val="100"/>
        <c:noMultiLvlLbl val="0"/>
      </c:catAx>
      <c:valAx>
        <c:axId val="15744712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5687744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 rtl="0">
              <a:defRPr lang="en-IN" sz="1800" b="1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IN" sz="1800" b="1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rPr>
              <a:t>Certified Nursing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 rtl="0">
            <a:defRPr lang="en-IN" sz="1800" b="1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Graph!$C$220:$M$220</c:f>
              <c:strCache>
                <c:ptCount val="11"/>
                <c:pt idx="0">
                  <c:v>Yr 2006</c:v>
                </c:pt>
                <c:pt idx="1">
                  <c:v>Yr 2007</c:v>
                </c:pt>
                <c:pt idx="2">
                  <c:v>Yr 2008</c:v>
                </c:pt>
                <c:pt idx="3">
                  <c:v>Yr 2009</c:v>
                </c:pt>
                <c:pt idx="4">
                  <c:v>Yr 2010</c:v>
                </c:pt>
                <c:pt idx="5">
                  <c:v>Yr 2011</c:v>
                </c:pt>
                <c:pt idx="6">
                  <c:v>Yr 2012</c:v>
                </c:pt>
                <c:pt idx="7">
                  <c:v>Yr 2013</c:v>
                </c:pt>
                <c:pt idx="8">
                  <c:v>Yr 2014</c:v>
                </c:pt>
                <c:pt idx="9">
                  <c:v>Yr 2015</c:v>
                </c:pt>
                <c:pt idx="10">
                  <c:v>Yr 2016</c:v>
                </c:pt>
              </c:strCache>
            </c:strRef>
          </c:cat>
          <c:val>
            <c:numRef>
              <c:f>Graph!$C$221:$M$221</c:f>
              <c:numCache>
                <c:formatCode>General</c:formatCode>
                <c:ptCount val="1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7</c:v>
                </c:pt>
                <c:pt idx="10">
                  <c:v>13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58623624"/>
        <c:axId val="158624016"/>
      </c:barChart>
      <c:catAx>
        <c:axId val="1586236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8624016"/>
        <c:crosses val="autoZero"/>
        <c:auto val="1"/>
        <c:lblAlgn val="ctr"/>
        <c:lblOffset val="100"/>
        <c:noMultiLvlLbl val="0"/>
      </c:catAx>
      <c:valAx>
        <c:axId val="1586240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accent1"/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8623624"/>
        <c:crosses val="autoZero"/>
        <c:crossBetween val="between"/>
      </c:valAx>
      <c:spPr>
        <a:noFill/>
        <a:ln>
          <a:solidFill>
            <a:schemeClr val="accent1"/>
          </a:solidFill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/>
              <a:t>Applicant Pre </a:t>
            </a:r>
            <a:r>
              <a:rPr lang="en-US" dirty="0" smtClean="0"/>
              <a:t>Entry Hospital </a:t>
            </a:r>
            <a:endParaRPr lang="en-US" dirty="0"/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 Graph'!$B$173</c:f>
              <c:strCache>
                <c:ptCount val="1"/>
                <c:pt idx="0">
                  <c:v>Applicant Pre Entry 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 Graph'!$C$172:$M$172</c:f>
              <c:strCache>
                <c:ptCount val="11"/>
                <c:pt idx="0">
                  <c:v>Yr 2006</c:v>
                </c:pt>
                <c:pt idx="1">
                  <c:v>Yr 2007</c:v>
                </c:pt>
                <c:pt idx="2">
                  <c:v>Yr 2008</c:v>
                </c:pt>
                <c:pt idx="3">
                  <c:v>Yr 2009</c:v>
                </c:pt>
                <c:pt idx="4">
                  <c:v>Yr 2010</c:v>
                </c:pt>
                <c:pt idx="5">
                  <c:v>Yr 2011</c:v>
                </c:pt>
                <c:pt idx="6">
                  <c:v>Yr 2012</c:v>
                </c:pt>
                <c:pt idx="7">
                  <c:v>Yr 2013</c:v>
                </c:pt>
                <c:pt idx="8">
                  <c:v>Yr 2014</c:v>
                </c:pt>
                <c:pt idx="9">
                  <c:v>Yr 2015</c:v>
                </c:pt>
                <c:pt idx="10">
                  <c:v>Yr 2016</c:v>
                </c:pt>
              </c:strCache>
            </c:strRef>
          </c:cat>
          <c:val>
            <c:numRef>
              <c:f>' Graph'!$C$173:$M$173</c:f>
              <c:numCache>
                <c:formatCode>General</c:formatCode>
                <c:ptCount val="1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19</c:v>
                </c:pt>
                <c:pt idx="9">
                  <c:v>164</c:v>
                </c:pt>
                <c:pt idx="10">
                  <c:v>205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7588960"/>
        <c:axId val="157479368"/>
      </c:barChart>
      <c:catAx>
        <c:axId val="1575889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57479368"/>
        <c:crosses val="autoZero"/>
        <c:auto val="1"/>
        <c:lblAlgn val="ctr"/>
        <c:lblOffset val="100"/>
        <c:noMultiLvlLbl val="0"/>
      </c:catAx>
      <c:valAx>
        <c:axId val="15747936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5758896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Graph!$B$173</c:f>
              <c:strCache>
                <c:ptCount val="1"/>
                <c:pt idx="0">
                  <c:v>Certified Pre Entry 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Graph!$C$172:$M$172</c:f>
              <c:strCache>
                <c:ptCount val="11"/>
                <c:pt idx="0">
                  <c:v>Yr 2006</c:v>
                </c:pt>
                <c:pt idx="1">
                  <c:v>Yr 2007</c:v>
                </c:pt>
                <c:pt idx="2">
                  <c:v>Yr 2008</c:v>
                </c:pt>
                <c:pt idx="3">
                  <c:v>Yr 2009</c:v>
                </c:pt>
                <c:pt idx="4">
                  <c:v>Yr 2010</c:v>
                </c:pt>
                <c:pt idx="5">
                  <c:v>Yr 2011</c:v>
                </c:pt>
                <c:pt idx="6">
                  <c:v>Yr 2012</c:v>
                </c:pt>
                <c:pt idx="7">
                  <c:v>Yr 2013</c:v>
                </c:pt>
                <c:pt idx="8">
                  <c:v>Yr 2014</c:v>
                </c:pt>
                <c:pt idx="9">
                  <c:v>Yr 2015</c:v>
                </c:pt>
                <c:pt idx="10">
                  <c:v>Yr 2016</c:v>
                </c:pt>
              </c:strCache>
            </c:strRef>
          </c:cat>
          <c:val>
            <c:numRef>
              <c:f>Graph!$C$173:$M$173</c:f>
              <c:numCache>
                <c:formatCode>General</c:formatCode>
                <c:ptCount val="1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28</c:v>
                </c:pt>
                <c:pt idx="10">
                  <c:v>66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7552984"/>
        <c:axId val="157576312"/>
      </c:barChart>
      <c:catAx>
        <c:axId val="1575529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57576312"/>
        <c:crosses val="autoZero"/>
        <c:auto val="1"/>
        <c:lblAlgn val="ctr"/>
        <c:lblOffset val="100"/>
        <c:noMultiLvlLbl val="0"/>
      </c:catAx>
      <c:valAx>
        <c:axId val="15757631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5755298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/>
              <a:t>Applicant Pre </a:t>
            </a:r>
            <a:r>
              <a:rPr lang="en-US" dirty="0" smtClean="0"/>
              <a:t>Entry SHCO </a:t>
            </a:r>
            <a:endParaRPr lang="en-US" dirty="0"/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 Graph'!$B$189</c:f>
              <c:strCache>
                <c:ptCount val="1"/>
                <c:pt idx="0">
                  <c:v>Applicant Pre Entry 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 Graph'!$C$188:$M$188</c:f>
              <c:strCache>
                <c:ptCount val="11"/>
                <c:pt idx="0">
                  <c:v>Yr 2006</c:v>
                </c:pt>
                <c:pt idx="1">
                  <c:v>Yr 2007</c:v>
                </c:pt>
                <c:pt idx="2">
                  <c:v>Yr 2008</c:v>
                </c:pt>
                <c:pt idx="3">
                  <c:v>Yr 2009</c:v>
                </c:pt>
                <c:pt idx="4">
                  <c:v>Yr 2010</c:v>
                </c:pt>
                <c:pt idx="5">
                  <c:v>Yr 2011</c:v>
                </c:pt>
                <c:pt idx="6">
                  <c:v>Yr 2012</c:v>
                </c:pt>
                <c:pt idx="7">
                  <c:v>Yr 2013</c:v>
                </c:pt>
                <c:pt idx="8">
                  <c:v>Yr 2014</c:v>
                </c:pt>
                <c:pt idx="9">
                  <c:v>Yr 2015</c:v>
                </c:pt>
                <c:pt idx="10">
                  <c:v>Yr 2016</c:v>
                </c:pt>
              </c:strCache>
            </c:strRef>
          </c:cat>
          <c:val>
            <c:numRef>
              <c:f>' Graph'!$C$189:$M$189</c:f>
              <c:numCache>
                <c:formatCode>General</c:formatCode>
                <c:ptCount val="1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1</c:v>
                </c:pt>
                <c:pt idx="9">
                  <c:v>30</c:v>
                </c:pt>
                <c:pt idx="10">
                  <c:v>51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5616096"/>
        <c:axId val="115614920"/>
      </c:barChart>
      <c:catAx>
        <c:axId val="11561609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15614920"/>
        <c:crosses val="autoZero"/>
        <c:auto val="1"/>
        <c:lblAlgn val="ctr"/>
        <c:lblOffset val="100"/>
        <c:noMultiLvlLbl val="0"/>
      </c:catAx>
      <c:valAx>
        <c:axId val="11561492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1561609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Graph!$B$189</c:f>
              <c:strCache>
                <c:ptCount val="1"/>
                <c:pt idx="0">
                  <c:v>Certified Pre Entry 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Graph!$C$188:$M$188</c:f>
              <c:strCache>
                <c:ptCount val="11"/>
                <c:pt idx="0">
                  <c:v>Yr 2006</c:v>
                </c:pt>
                <c:pt idx="1">
                  <c:v>Yr 2007</c:v>
                </c:pt>
                <c:pt idx="2">
                  <c:v>Yr 2008</c:v>
                </c:pt>
                <c:pt idx="3">
                  <c:v>Yr 2009</c:v>
                </c:pt>
                <c:pt idx="4">
                  <c:v>Yr 2010</c:v>
                </c:pt>
                <c:pt idx="5">
                  <c:v>Yr 2011</c:v>
                </c:pt>
                <c:pt idx="6">
                  <c:v>Yr 2012</c:v>
                </c:pt>
                <c:pt idx="7">
                  <c:v>Yr 2013</c:v>
                </c:pt>
                <c:pt idx="8">
                  <c:v>Yr 2014</c:v>
                </c:pt>
                <c:pt idx="9">
                  <c:v>Yr 2015</c:v>
                </c:pt>
                <c:pt idx="10">
                  <c:v>Yr 2016</c:v>
                </c:pt>
              </c:strCache>
            </c:strRef>
          </c:cat>
          <c:val>
            <c:numRef>
              <c:f>Graph!$C$189:$M$189</c:f>
              <c:numCache>
                <c:formatCode>General</c:formatCode>
                <c:ptCount val="1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8</c:v>
                </c:pt>
                <c:pt idx="10">
                  <c:v>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5616488"/>
        <c:axId val="115616880"/>
      </c:barChart>
      <c:catAx>
        <c:axId val="11561648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15616880"/>
        <c:crosses val="autoZero"/>
        <c:auto val="1"/>
        <c:lblAlgn val="ctr"/>
        <c:lblOffset val="100"/>
        <c:noMultiLvlLbl val="0"/>
      </c:catAx>
      <c:valAx>
        <c:axId val="11561688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1561648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plotArea>
      <c:layout>
        <c:manualLayout>
          <c:layoutTarget val="inner"/>
          <c:xMode val="edge"/>
          <c:yMode val="edge"/>
          <c:x val="3.7890990528357898E-2"/>
          <c:y val="4.0258530183727E-2"/>
          <c:w val="0.93312350222526497"/>
          <c:h val="0.7762359580052500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 Graph'!$B$53</c:f>
              <c:strCache>
                <c:ptCount val="1"/>
                <c:pt idx="0">
                  <c:v>Accredited Blood Bank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 Graph'!$C$52:$M$52</c:f>
              <c:strCache>
                <c:ptCount val="11"/>
                <c:pt idx="0">
                  <c:v>Yr 2006</c:v>
                </c:pt>
                <c:pt idx="1">
                  <c:v>Yr 2007</c:v>
                </c:pt>
                <c:pt idx="2">
                  <c:v>Yr 2008</c:v>
                </c:pt>
                <c:pt idx="3">
                  <c:v>Yr 2009</c:v>
                </c:pt>
                <c:pt idx="4">
                  <c:v>Yr 2010</c:v>
                </c:pt>
                <c:pt idx="5">
                  <c:v>Yr 2011</c:v>
                </c:pt>
                <c:pt idx="6">
                  <c:v>Yr 2012</c:v>
                </c:pt>
                <c:pt idx="7">
                  <c:v>Yr 2013</c:v>
                </c:pt>
                <c:pt idx="8">
                  <c:v>Yr 2014</c:v>
                </c:pt>
                <c:pt idx="9">
                  <c:v>Yr 2015</c:v>
                </c:pt>
                <c:pt idx="10">
                  <c:v>Yr 2016</c:v>
                </c:pt>
              </c:strCache>
            </c:strRef>
          </c:cat>
          <c:val>
            <c:numRef>
              <c:f>' Graph'!$C$53:$M$53</c:f>
              <c:numCache>
                <c:formatCode>General</c:formatCode>
                <c:ptCount val="1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12</c:v>
                </c:pt>
                <c:pt idx="4">
                  <c:v>26</c:v>
                </c:pt>
                <c:pt idx="5">
                  <c:v>35</c:v>
                </c:pt>
                <c:pt idx="6">
                  <c:v>49</c:v>
                </c:pt>
                <c:pt idx="7">
                  <c:v>59</c:v>
                </c:pt>
                <c:pt idx="8">
                  <c:v>68</c:v>
                </c:pt>
                <c:pt idx="9">
                  <c:v>74</c:v>
                </c:pt>
                <c:pt idx="10">
                  <c:v>74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7683824"/>
        <c:axId val="157684216"/>
      </c:barChart>
      <c:catAx>
        <c:axId val="15768382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57684216"/>
        <c:crosses val="autoZero"/>
        <c:auto val="1"/>
        <c:lblAlgn val="ctr"/>
        <c:lblOffset val="100"/>
        <c:noMultiLvlLbl val="0"/>
      </c:catAx>
      <c:valAx>
        <c:axId val="15768421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5768382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 Graph'!$B$45</c:f>
              <c:strCache>
                <c:ptCount val="1"/>
                <c:pt idx="0">
                  <c:v>Applicant Blood Bank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 Graph'!$C$44:$M$44</c:f>
              <c:strCache>
                <c:ptCount val="11"/>
                <c:pt idx="0">
                  <c:v>Yr 2006</c:v>
                </c:pt>
                <c:pt idx="1">
                  <c:v>Yr 2007</c:v>
                </c:pt>
                <c:pt idx="2">
                  <c:v>Yr 2008</c:v>
                </c:pt>
                <c:pt idx="3">
                  <c:v>Yr 2009</c:v>
                </c:pt>
                <c:pt idx="4">
                  <c:v>Yr 2010</c:v>
                </c:pt>
                <c:pt idx="5">
                  <c:v>Yr 2011</c:v>
                </c:pt>
                <c:pt idx="6">
                  <c:v>Yr 2012</c:v>
                </c:pt>
                <c:pt idx="7">
                  <c:v>Yr 2013</c:v>
                </c:pt>
                <c:pt idx="8">
                  <c:v>Yr 2014</c:v>
                </c:pt>
                <c:pt idx="9">
                  <c:v>Yr 2015</c:v>
                </c:pt>
                <c:pt idx="10">
                  <c:v>Yr 2016</c:v>
                </c:pt>
              </c:strCache>
            </c:strRef>
          </c:cat>
          <c:val>
            <c:numRef>
              <c:f>' Graph'!$C$45:$M$45</c:f>
              <c:numCache>
                <c:formatCode>General</c:formatCode>
                <c:ptCount val="11"/>
                <c:pt idx="0">
                  <c:v>0</c:v>
                </c:pt>
                <c:pt idx="1">
                  <c:v>0</c:v>
                </c:pt>
                <c:pt idx="2">
                  <c:v>9</c:v>
                </c:pt>
                <c:pt idx="3">
                  <c:v>19</c:v>
                </c:pt>
                <c:pt idx="4">
                  <c:v>38</c:v>
                </c:pt>
                <c:pt idx="5">
                  <c:v>52</c:v>
                </c:pt>
                <c:pt idx="6">
                  <c:v>62</c:v>
                </c:pt>
                <c:pt idx="7">
                  <c:v>74</c:v>
                </c:pt>
                <c:pt idx="8">
                  <c:v>79</c:v>
                </c:pt>
                <c:pt idx="9">
                  <c:v>86</c:v>
                </c:pt>
                <c:pt idx="10">
                  <c:v>86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7685000"/>
        <c:axId val="157685392"/>
      </c:barChart>
      <c:catAx>
        <c:axId val="15768500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57685392"/>
        <c:crosses val="autoZero"/>
        <c:auto val="1"/>
        <c:lblAlgn val="ctr"/>
        <c:lblOffset val="100"/>
        <c:noMultiLvlLbl val="0"/>
      </c:catAx>
      <c:valAx>
        <c:axId val="15768539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5768500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34983830014116002"/>
          <c:y val="3.2350600451161698E-2"/>
        </c:manualLayout>
      </c:layout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 Graph'!$B$61</c:f>
              <c:strCache>
                <c:ptCount val="1"/>
                <c:pt idx="0">
                  <c:v>Applicant MIS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 Graph'!$C$60:$M$60</c:f>
              <c:strCache>
                <c:ptCount val="11"/>
                <c:pt idx="0">
                  <c:v>Yr 2006</c:v>
                </c:pt>
                <c:pt idx="1">
                  <c:v>Yr 2007</c:v>
                </c:pt>
                <c:pt idx="2">
                  <c:v>Yr 2008</c:v>
                </c:pt>
                <c:pt idx="3">
                  <c:v>Yr 2009</c:v>
                </c:pt>
                <c:pt idx="4">
                  <c:v>Yr 2010</c:v>
                </c:pt>
                <c:pt idx="5">
                  <c:v>Yr 2011</c:v>
                </c:pt>
                <c:pt idx="6">
                  <c:v>Yr 2012</c:v>
                </c:pt>
                <c:pt idx="7">
                  <c:v>Yr 2013</c:v>
                </c:pt>
                <c:pt idx="8">
                  <c:v>Yr 2014</c:v>
                </c:pt>
                <c:pt idx="9">
                  <c:v>Yr 2015</c:v>
                </c:pt>
                <c:pt idx="10">
                  <c:v>Yr 2016</c:v>
                </c:pt>
              </c:strCache>
            </c:strRef>
          </c:cat>
          <c:val>
            <c:numRef>
              <c:f>' Graph'!$C$61:$M$61</c:f>
              <c:numCache>
                <c:formatCode>General</c:formatCode>
                <c:ptCount val="1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15</c:v>
                </c:pt>
                <c:pt idx="5">
                  <c:v>27</c:v>
                </c:pt>
                <c:pt idx="6">
                  <c:v>37</c:v>
                </c:pt>
                <c:pt idx="7">
                  <c:v>48</c:v>
                </c:pt>
                <c:pt idx="8">
                  <c:v>64</c:v>
                </c:pt>
                <c:pt idx="9">
                  <c:v>82</c:v>
                </c:pt>
                <c:pt idx="10">
                  <c:v>84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7686568"/>
        <c:axId val="157822272"/>
      </c:barChart>
      <c:catAx>
        <c:axId val="15768656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57822272"/>
        <c:crosses val="autoZero"/>
        <c:auto val="1"/>
        <c:lblAlgn val="ctr"/>
        <c:lblOffset val="100"/>
        <c:noMultiLvlLbl val="0"/>
      </c:catAx>
      <c:valAx>
        <c:axId val="15782227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5768656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AD91D-A421-4802-8887-DFC43C1A7D66}" type="datetimeFigureOut">
              <a:rPr lang="en-US" smtClean="0"/>
              <a:t>03/16/2016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6FA12-A3B2-4B43-85E8-6BE8E9C4F6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51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AD91D-A421-4802-8887-DFC43C1A7D66}" type="datetimeFigureOut">
              <a:rPr lang="en-US" smtClean="0"/>
              <a:t>03/16/2016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6FA12-A3B2-4B43-85E8-6BE8E9C4F6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199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AD91D-A421-4802-8887-DFC43C1A7D66}" type="datetimeFigureOut">
              <a:rPr lang="en-US" smtClean="0"/>
              <a:t>03/16/2016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6FA12-A3B2-4B43-85E8-6BE8E9C4F6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1384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fld id="{EFC82C34-F403-4FEF-89EE-E11DA20EAEB3}" type="datetime1">
              <a:rPr lang="en-US" smtClean="0"/>
              <a:pPr>
                <a:defRPr/>
              </a:pPr>
              <a:t>03/16/2016</a:t>
            </a:fld>
            <a:endParaRPr lang="en-GB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r>
              <a:rPr lang="en-US" smtClean="0"/>
              <a:t>National Accreditation Board for Hospitals and Healthcare Providers</a:t>
            </a:r>
            <a:endParaRPr lang="en-GB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fld id="{35F48596-6D3A-AF43-8A70-3A1DC9B01EE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0611668"/>
      </p:ext>
    </p:extLst>
  </p:cSld>
  <p:clrMapOvr>
    <a:masterClrMapping/>
  </p:clrMapOvr>
  <p:transition spd="slow"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AD91D-A421-4802-8887-DFC43C1A7D66}" type="datetimeFigureOut">
              <a:rPr lang="en-US" smtClean="0"/>
              <a:t>03/16/2016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6FA12-A3B2-4B43-85E8-6BE8E9C4F6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7827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AD91D-A421-4802-8887-DFC43C1A7D66}" type="datetimeFigureOut">
              <a:rPr lang="en-US" smtClean="0"/>
              <a:t>03/16/2016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6FA12-A3B2-4B43-85E8-6BE8E9C4F6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9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AD91D-A421-4802-8887-DFC43C1A7D66}" type="datetimeFigureOut">
              <a:rPr lang="en-US" smtClean="0"/>
              <a:t>03/16/2016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6FA12-A3B2-4B43-85E8-6BE8E9C4F6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91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AD91D-A421-4802-8887-DFC43C1A7D66}" type="datetimeFigureOut">
              <a:rPr lang="en-US" smtClean="0"/>
              <a:t>03/16/2016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6FA12-A3B2-4B43-85E8-6BE8E9C4F6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743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AD91D-A421-4802-8887-DFC43C1A7D66}" type="datetimeFigureOut">
              <a:rPr lang="en-US" smtClean="0"/>
              <a:t>03/16/2016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6FA12-A3B2-4B43-85E8-6BE8E9C4F6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876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AD91D-A421-4802-8887-DFC43C1A7D66}" type="datetimeFigureOut">
              <a:rPr lang="en-US" smtClean="0"/>
              <a:t>03/16/2016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6FA12-A3B2-4B43-85E8-6BE8E9C4F6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286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AD91D-A421-4802-8887-DFC43C1A7D66}" type="datetimeFigureOut">
              <a:rPr lang="en-US" smtClean="0"/>
              <a:t>03/16/2016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6FA12-A3B2-4B43-85E8-6BE8E9C4F6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44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AD91D-A421-4802-8887-DFC43C1A7D66}" type="datetimeFigureOut">
              <a:rPr lang="en-US" smtClean="0"/>
              <a:t>03/16/2016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6FA12-A3B2-4B43-85E8-6BE8E9C4F6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915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CAD91D-A421-4802-8887-DFC43C1A7D66}" type="datetimeFigureOut">
              <a:rPr lang="en-US" smtClean="0"/>
              <a:t>03/16/2016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26FA12-A3B2-4B43-85E8-6BE8E9C4F6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908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62200" y="3352800"/>
            <a:ext cx="7467600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National Accreditation Board for Hospitals and Healthcare Providers(NABH)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13" descr="NABH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05400" y="1066800"/>
            <a:ext cx="16764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5638800" cy="365125"/>
          </a:xfrm>
        </p:spPr>
        <p:txBody>
          <a:bodyPr/>
          <a:lstStyle/>
          <a:p>
            <a:r>
              <a:rPr lang="en-US" dirty="0" smtClean="0"/>
              <a:t>National Accreditation Board for Hospitals and Healthcare Providers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1859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2057400" y="3086100"/>
          <a:ext cx="5562600" cy="2819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Picture 13" descr="NAB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829800" y="5943600"/>
            <a:ext cx="838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581400" y="6400801"/>
            <a:ext cx="4419600" cy="365125"/>
          </a:xfrm>
        </p:spPr>
        <p:txBody>
          <a:bodyPr/>
          <a:lstStyle/>
          <a:p>
            <a:r>
              <a:rPr lang="en-US" smtClean="0"/>
              <a:t>National Accreditation Board for Hospitals and Healthcare Providers</a:t>
            </a:r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8763000" y="4495800"/>
            <a:ext cx="1905000" cy="1219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Closed applications: 20</a:t>
            </a:r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/>
          </p:nvPr>
        </p:nvGraphicFramePr>
        <p:xfrm>
          <a:off x="3054924" y="204732"/>
          <a:ext cx="7156522" cy="27845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970656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1828800" y="3063876"/>
          <a:ext cx="6248400" cy="3108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Picture 13" descr="NAB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829800" y="5943600"/>
            <a:ext cx="838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276600" y="6356351"/>
            <a:ext cx="4953000" cy="365125"/>
          </a:xfrm>
        </p:spPr>
        <p:txBody>
          <a:bodyPr/>
          <a:lstStyle/>
          <a:p>
            <a:r>
              <a:rPr lang="en-US" smtClean="0"/>
              <a:t>National Accreditation Board for Hospitals and Healthcare Providers</a:t>
            </a:r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8763000" y="4495800"/>
            <a:ext cx="1905000" cy="1219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Closed applications: 5</a:t>
            </a:r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/>
          </p:nvPr>
        </p:nvGraphicFramePr>
        <p:xfrm>
          <a:off x="2934718" y="204732"/>
          <a:ext cx="7280603" cy="2784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216296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1905000" y="3431660"/>
          <a:ext cx="7010400" cy="25263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Picture 13" descr="NAB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829800" y="5943600"/>
            <a:ext cx="838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581400" y="6356351"/>
            <a:ext cx="4419600" cy="365125"/>
          </a:xfrm>
        </p:spPr>
        <p:txBody>
          <a:bodyPr/>
          <a:lstStyle/>
          <a:p>
            <a:r>
              <a:rPr lang="en-US" smtClean="0"/>
              <a:t>National Accreditation Board for Hospitals and Healthcare Providers</a:t>
            </a:r>
            <a:endParaRPr lang="en-US"/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/>
          </p:nvPr>
        </p:nvGraphicFramePr>
        <p:xfrm>
          <a:off x="3048001" y="248816"/>
          <a:ext cx="7444829" cy="27845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05228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1981200" y="3124201"/>
          <a:ext cx="7162800" cy="3001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Picture 13" descr="NAB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829800" y="5943600"/>
            <a:ext cx="838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276600" y="6356351"/>
            <a:ext cx="5257800" cy="365125"/>
          </a:xfrm>
        </p:spPr>
        <p:txBody>
          <a:bodyPr/>
          <a:lstStyle/>
          <a:p>
            <a:r>
              <a:rPr lang="en-US" dirty="0" smtClean="0"/>
              <a:t>National Accreditation Board for Hospitals and Healthcare Providers</a:t>
            </a:r>
            <a:endParaRPr lang="en-US" dirty="0"/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/>
          </p:nvPr>
        </p:nvGraphicFramePr>
        <p:xfrm>
          <a:off x="2743200" y="115906"/>
          <a:ext cx="7159808" cy="27796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22295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Accreditation- issues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Large number of hospitals to be accredited</a:t>
            </a:r>
          </a:p>
          <a:p>
            <a:r>
              <a:rPr lang="en-US" dirty="0" smtClean="0"/>
              <a:t>Is there a perceived value?</a:t>
            </a:r>
          </a:p>
          <a:p>
            <a:r>
              <a:rPr lang="en-US" dirty="0" smtClean="0"/>
              <a:t>Do we have authentic data?</a:t>
            </a:r>
          </a:p>
          <a:p>
            <a:r>
              <a:rPr lang="en-US" dirty="0" smtClean="0"/>
              <a:t>Uniformity of audits</a:t>
            </a:r>
          </a:p>
          <a:p>
            <a:r>
              <a:rPr lang="en-US" dirty="0" smtClean="0"/>
              <a:t>Efficiency of the process</a:t>
            </a:r>
          </a:p>
          <a:p>
            <a:r>
              <a:rPr lang="en-US" dirty="0" smtClean="0"/>
              <a:t>Is finances an issue?</a:t>
            </a:r>
          </a:p>
          <a:p>
            <a:r>
              <a:rPr lang="en-US" dirty="0" smtClean="0"/>
              <a:t>Committed manpower </a:t>
            </a:r>
            <a:r>
              <a:rPr lang="en-US" smtClean="0"/>
              <a:t>to audit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13" descr="NABH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829800" y="5396248"/>
            <a:ext cx="838200" cy="91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1230285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3600" y="1333500"/>
            <a:ext cx="8305800" cy="4610100"/>
          </a:xfrm>
        </p:spPr>
        <p:txBody>
          <a:bodyPr rtlCol="0">
            <a:normAutofit/>
          </a:bodyPr>
          <a:lstStyle/>
          <a:p>
            <a:pPr algn="just">
              <a:buFont typeface="Arial" charset="0"/>
              <a:buChar char="•"/>
              <a:defRPr/>
            </a:pPr>
            <a:r>
              <a:rPr lang="en-US" dirty="0">
                <a:cs typeface="Times New Roman" pitchFamily="18" charset="0"/>
              </a:rPr>
              <a:t>Accreditation of healthcare facilities</a:t>
            </a:r>
          </a:p>
          <a:p>
            <a:pPr algn="just">
              <a:buFont typeface="Arial" charset="0"/>
              <a:buChar char="•"/>
              <a:defRPr/>
            </a:pPr>
            <a:r>
              <a:rPr lang="en-US" dirty="0">
                <a:cs typeface="Times New Roman" pitchFamily="18" charset="0"/>
              </a:rPr>
              <a:t>Quality promotion: initiatives like Safe-I, Nursing Excellence, Laboratory certification programs (not limited to these).. Certification</a:t>
            </a:r>
          </a:p>
          <a:p>
            <a:pPr algn="just">
              <a:buFont typeface="Arial" charset="0"/>
              <a:buChar char="•"/>
              <a:defRPr/>
            </a:pPr>
            <a:r>
              <a:rPr lang="en-US" dirty="0">
                <a:cs typeface="Times New Roman" pitchFamily="18" charset="0"/>
              </a:rPr>
              <a:t>IEC activities: public lecture, advertisement, workshops/ seminars</a:t>
            </a:r>
          </a:p>
          <a:p>
            <a:pPr algn="just">
              <a:buFont typeface="Arial" charset="0"/>
              <a:buChar char="•"/>
              <a:defRPr/>
            </a:pPr>
            <a:r>
              <a:rPr lang="en-US" dirty="0">
                <a:cs typeface="Times New Roman" pitchFamily="18" charset="0"/>
              </a:rPr>
              <a:t>Education and Training for Quality &amp; Patient Safety</a:t>
            </a:r>
          </a:p>
          <a:p>
            <a:pPr algn="just">
              <a:buFont typeface="Arial" charset="0"/>
              <a:buChar char="•"/>
              <a:defRPr/>
            </a:pPr>
            <a:r>
              <a:rPr lang="en-US" dirty="0">
                <a:cs typeface="Times New Roman" pitchFamily="18" charset="0"/>
              </a:rPr>
              <a:t>Recognition: Endorsement of various healthcare quality courses/ workshops</a:t>
            </a:r>
          </a:p>
          <a:p>
            <a:pPr marL="0" indent="0" algn="just">
              <a:buNone/>
              <a:defRPr/>
            </a:pPr>
            <a:r>
              <a:rPr lang="en-US" dirty="0">
                <a:cs typeface="Times New Roman" pitchFamily="18" charset="0"/>
              </a:rPr>
              <a:t> </a:t>
            </a:r>
          </a:p>
          <a:p>
            <a:pPr marL="0" indent="0">
              <a:buNone/>
              <a:defRPr/>
            </a:pPr>
            <a:endParaRPr lang="en-US" sz="2400" dirty="0">
              <a:solidFill>
                <a:srgbClr val="00B050"/>
              </a:solidFill>
            </a:endParaRPr>
          </a:p>
        </p:txBody>
      </p:sp>
      <p:sp>
        <p:nvSpPr>
          <p:cNvPr id="79875" name="TextBox 1"/>
          <p:cNvSpPr txBox="1">
            <a:spLocks noChangeArrowheads="1"/>
          </p:cNvSpPr>
          <p:nvPr/>
        </p:nvSpPr>
        <p:spPr bwMode="auto">
          <a:xfrm>
            <a:off x="2514601" y="457201"/>
            <a:ext cx="422427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600" dirty="0">
                <a:solidFill>
                  <a:srgbClr val="0070C0"/>
                </a:solidFill>
                <a:latin typeface="+mj-lt"/>
              </a:rPr>
              <a:t>Scope of NABH</a:t>
            </a:r>
          </a:p>
        </p:txBody>
      </p:sp>
      <p:pic>
        <p:nvPicPr>
          <p:cNvPr id="5" name="Picture 13" descr="NABH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829800" y="5943600"/>
            <a:ext cx="838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581400" y="6356351"/>
            <a:ext cx="5105400" cy="365125"/>
          </a:xfrm>
        </p:spPr>
        <p:txBody>
          <a:bodyPr/>
          <a:lstStyle/>
          <a:p>
            <a:r>
              <a:rPr lang="en-US" dirty="0" smtClean="0"/>
              <a:t>National Accreditation Board for Hospitals and Healthcare Providers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35134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rganization Chart 3"/>
          <p:cNvGrpSpPr>
            <a:grpSpLocks noChangeAspect="1"/>
          </p:cNvGrpSpPr>
          <p:nvPr/>
        </p:nvGrpSpPr>
        <p:grpSpPr bwMode="auto">
          <a:xfrm>
            <a:off x="2819400" y="228600"/>
            <a:ext cx="6616700" cy="5257800"/>
            <a:chOff x="1807" y="1597"/>
            <a:chExt cx="3618" cy="4830"/>
          </a:xfrm>
        </p:grpSpPr>
        <p:cxnSp>
          <p:nvCxnSpPr>
            <p:cNvPr id="108560" name="_s1029"/>
            <p:cNvCxnSpPr>
              <a:cxnSpLocks noChangeShapeType="1"/>
              <a:stCxn id="11287" idx="4"/>
            </p:cNvCxnSpPr>
            <p:nvPr/>
          </p:nvCxnSpPr>
          <p:spPr bwMode="auto">
            <a:xfrm rot="10800000">
              <a:off x="2890" y="2437"/>
              <a:ext cx="375" cy="3780"/>
            </a:xfrm>
            <a:prstGeom prst="bentConnector2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08561" name="_s1030"/>
            <p:cNvCxnSpPr>
              <a:cxnSpLocks noChangeShapeType="1"/>
            </p:cNvCxnSpPr>
            <p:nvPr/>
          </p:nvCxnSpPr>
          <p:spPr bwMode="auto">
            <a:xfrm rot="10800000" flipH="1">
              <a:off x="3265" y="2087"/>
              <a:ext cx="334" cy="1380"/>
            </a:xfrm>
            <a:prstGeom prst="bentConnector4">
              <a:avLst>
                <a:gd name="adj1" fmla="val -112315"/>
                <a:gd name="adj2" fmla="val 38167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08562" name="_s1031"/>
            <p:cNvCxnSpPr>
              <a:cxnSpLocks noChangeShapeType="1"/>
              <a:stCxn id="11285" idx="4"/>
              <a:endCxn id="11284" idx="2"/>
            </p:cNvCxnSpPr>
            <p:nvPr/>
          </p:nvCxnSpPr>
          <p:spPr bwMode="auto">
            <a:xfrm rot="10800000" flipH="1">
              <a:off x="3265" y="2317"/>
              <a:ext cx="334" cy="330"/>
            </a:xfrm>
            <a:prstGeom prst="bentConnector4">
              <a:avLst>
                <a:gd name="adj1" fmla="val -112394"/>
                <a:gd name="adj2" fmla="val 113634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11284" name="_s1032"/>
            <p:cNvSpPr>
              <a:spLocks noChangeArrowheads="1"/>
            </p:cNvSpPr>
            <p:nvPr/>
          </p:nvSpPr>
          <p:spPr bwMode="auto">
            <a:xfrm>
              <a:off x="1807" y="1597"/>
              <a:ext cx="3583" cy="720"/>
            </a:xfrm>
            <a:prstGeom prst="bevel">
              <a:avLst>
                <a:gd name="adj" fmla="val 12500"/>
              </a:avLst>
            </a:prstGeom>
            <a:gradFill rotWithShape="0">
              <a:gsLst>
                <a:gs pos="0">
                  <a:srgbClr val="CCCC00"/>
                </a:gs>
                <a:gs pos="50000">
                  <a:srgbClr val="FFFFFF"/>
                </a:gs>
                <a:gs pos="100000">
                  <a:srgbClr val="CCCC00"/>
                </a:gs>
              </a:gsLst>
              <a:lin ang="18900000" scaled="1"/>
            </a:gradFill>
            <a:ln w="3175">
              <a:solidFill>
                <a:srgbClr val="CCCC00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pPr algn="ctr">
                <a:defRPr/>
              </a:pPr>
              <a:endParaRPr lang="en-US" sz="3600" dirty="0">
                <a:solidFill>
                  <a:srgbClr val="FF3399"/>
                </a:solidFill>
                <a:latin typeface="Arial" pitchFamily="34" charset="0"/>
              </a:endParaRPr>
            </a:p>
            <a:p>
              <a:pPr algn="ctr">
                <a:defRPr/>
              </a:pPr>
              <a:r>
                <a:rPr lang="en-US" sz="3600" dirty="0">
                  <a:solidFill>
                    <a:srgbClr val="FF3399"/>
                  </a:solidFill>
                  <a:latin typeface="Arial" pitchFamily="34" charset="0"/>
                </a:rPr>
                <a:t>NABH Accreditation Programs</a:t>
              </a:r>
            </a:p>
            <a:p>
              <a:pPr algn="ctr">
                <a:defRPr/>
              </a:pPr>
              <a:endParaRPr lang="en-US" sz="3000" dirty="0">
                <a:solidFill>
                  <a:srgbClr val="FF3399"/>
                </a:solidFill>
                <a:latin typeface="Arial" pitchFamily="34" charset="0"/>
              </a:endParaRPr>
            </a:p>
          </p:txBody>
        </p:sp>
        <p:sp>
          <p:nvSpPr>
            <p:cNvPr id="11285" name="_s1033"/>
            <p:cNvSpPr>
              <a:spLocks noChangeArrowheads="1"/>
            </p:cNvSpPr>
            <p:nvPr/>
          </p:nvSpPr>
          <p:spPr bwMode="auto">
            <a:xfrm>
              <a:off x="3265" y="2437"/>
              <a:ext cx="2160" cy="420"/>
            </a:xfrm>
            <a:prstGeom prst="bevel">
              <a:avLst>
                <a:gd name="adj" fmla="val 12500"/>
              </a:avLst>
            </a:prstGeom>
            <a:gradFill rotWithShape="0">
              <a:gsLst>
                <a:gs pos="0">
                  <a:srgbClr val="669999"/>
                </a:gs>
                <a:gs pos="50000">
                  <a:srgbClr val="FFFFFF"/>
                </a:gs>
                <a:gs pos="100000">
                  <a:srgbClr val="669999"/>
                </a:gs>
              </a:gsLst>
              <a:lin ang="18900000" scaled="1"/>
            </a:gradFill>
            <a:ln w="3175">
              <a:solidFill>
                <a:srgbClr val="669999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1400" dirty="0">
                  <a:solidFill>
                    <a:srgbClr val="0000FF"/>
                  </a:solidFill>
                  <a:latin typeface="Arial" pitchFamily="34" charset="0"/>
                </a:rPr>
                <a:t>Accreditation of Hospitals</a:t>
              </a:r>
              <a:endParaRPr lang="en-US" sz="2400" dirty="0">
                <a:solidFill>
                  <a:prstClr val="black"/>
                </a:solidFill>
                <a:latin typeface="Arial" pitchFamily="34" charset="0"/>
              </a:endParaRPr>
            </a:p>
          </p:txBody>
        </p:sp>
        <p:sp>
          <p:nvSpPr>
            <p:cNvPr id="11286" name="_s1034"/>
            <p:cNvSpPr>
              <a:spLocks noChangeArrowheads="1"/>
            </p:cNvSpPr>
            <p:nvPr/>
          </p:nvSpPr>
          <p:spPr bwMode="auto">
            <a:xfrm>
              <a:off x="3265" y="3347"/>
              <a:ext cx="2160" cy="420"/>
            </a:xfrm>
            <a:prstGeom prst="bevel">
              <a:avLst>
                <a:gd name="adj" fmla="val 12500"/>
              </a:avLst>
            </a:prstGeom>
            <a:gradFill rotWithShape="0">
              <a:gsLst>
                <a:gs pos="0">
                  <a:srgbClr val="669999"/>
                </a:gs>
                <a:gs pos="50000">
                  <a:srgbClr val="FFFFFF"/>
                </a:gs>
                <a:gs pos="100000">
                  <a:srgbClr val="669999"/>
                </a:gs>
              </a:gsLst>
              <a:lin ang="18900000" scaled="1"/>
            </a:gradFill>
            <a:ln w="3175">
              <a:solidFill>
                <a:srgbClr val="669999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pPr algn="ctr">
                <a:defRPr/>
              </a:pPr>
              <a:endParaRPr lang="en-US" sz="2400" dirty="0">
                <a:solidFill>
                  <a:srgbClr val="FF0000"/>
                </a:solidFill>
                <a:latin typeface="Arial" pitchFamily="34" charset="0"/>
              </a:endParaRPr>
            </a:p>
            <a:p>
              <a:pPr algn="ctr">
                <a:defRPr/>
              </a:pPr>
              <a:r>
                <a:rPr lang="en-US" sz="1400" dirty="0">
                  <a:solidFill>
                    <a:srgbClr val="993366"/>
                  </a:solidFill>
                  <a:latin typeface="Arial" pitchFamily="34" charset="0"/>
                </a:rPr>
                <a:t>Accreditation of SHCO/ Nursing Homes</a:t>
              </a:r>
              <a:endParaRPr lang="en-US" sz="1400" dirty="0">
                <a:solidFill>
                  <a:srgbClr val="FF0000"/>
                </a:solidFill>
                <a:latin typeface="Arial" pitchFamily="34" charset="0"/>
              </a:endParaRPr>
            </a:p>
            <a:p>
              <a:pPr algn="ctr">
                <a:defRPr/>
              </a:pPr>
              <a:endParaRPr lang="en-US" sz="3000" dirty="0">
                <a:solidFill>
                  <a:prstClr val="black"/>
                </a:solidFill>
                <a:latin typeface="Arial" pitchFamily="34" charset="0"/>
              </a:endParaRPr>
            </a:p>
          </p:txBody>
        </p:sp>
        <p:sp>
          <p:nvSpPr>
            <p:cNvPr id="11287" name="_s1035"/>
            <p:cNvSpPr>
              <a:spLocks noChangeArrowheads="1"/>
            </p:cNvSpPr>
            <p:nvPr/>
          </p:nvSpPr>
          <p:spPr bwMode="auto">
            <a:xfrm>
              <a:off x="3265" y="6007"/>
              <a:ext cx="2160" cy="420"/>
            </a:xfrm>
            <a:prstGeom prst="bevel">
              <a:avLst>
                <a:gd name="adj" fmla="val 12500"/>
              </a:avLst>
            </a:prstGeom>
            <a:gradFill rotWithShape="0">
              <a:gsLst>
                <a:gs pos="0">
                  <a:srgbClr val="669999"/>
                </a:gs>
                <a:gs pos="50000">
                  <a:srgbClr val="FFFFFF"/>
                </a:gs>
                <a:gs pos="100000">
                  <a:srgbClr val="669999"/>
                </a:gs>
              </a:gsLst>
              <a:lin ang="18900000" scaled="1"/>
            </a:gradFill>
            <a:ln w="3175">
              <a:solidFill>
                <a:srgbClr val="669999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pPr algn="ctr">
                <a:defRPr/>
              </a:pPr>
              <a:endParaRPr lang="en-US" sz="1400" dirty="0">
                <a:solidFill>
                  <a:srgbClr val="FF0000"/>
                </a:solidFill>
                <a:latin typeface="Arial" pitchFamily="34" charset="0"/>
              </a:endParaRPr>
            </a:p>
            <a:p>
              <a:pPr algn="ctr">
                <a:defRPr/>
              </a:pPr>
              <a:endParaRPr lang="en-US" sz="2400" dirty="0">
                <a:solidFill>
                  <a:srgbClr val="993366"/>
                </a:solidFill>
                <a:latin typeface="Arial" pitchFamily="34" charset="0"/>
              </a:endParaRPr>
            </a:p>
            <a:p>
              <a:pPr algn="ctr">
                <a:defRPr/>
              </a:pPr>
              <a:endParaRPr lang="en-US" sz="1400" dirty="0">
                <a:solidFill>
                  <a:srgbClr val="993366"/>
                </a:solidFill>
                <a:latin typeface="Arial" pitchFamily="34" charset="0"/>
              </a:endParaRPr>
            </a:p>
            <a:p>
              <a:pPr algn="ctr">
                <a:defRPr/>
              </a:pPr>
              <a:r>
                <a:rPr lang="en-US" sz="1400" dirty="0">
                  <a:solidFill>
                    <a:srgbClr val="993366"/>
                  </a:solidFill>
                  <a:latin typeface="Arial" pitchFamily="34" charset="0"/>
                </a:rPr>
                <a:t>Accreditation of Dental Centers </a:t>
              </a:r>
            </a:p>
            <a:p>
              <a:pPr algn="ctr">
                <a:defRPr/>
              </a:pPr>
              <a:endParaRPr lang="en-US" sz="1400" dirty="0">
                <a:solidFill>
                  <a:srgbClr val="993366"/>
                </a:solidFill>
                <a:latin typeface="Arial" pitchFamily="34" charset="0"/>
              </a:endParaRPr>
            </a:p>
            <a:p>
              <a:pPr algn="ctr">
                <a:defRPr/>
              </a:pPr>
              <a:endParaRPr lang="en-US" sz="1400" dirty="0">
                <a:solidFill>
                  <a:srgbClr val="FF0000"/>
                </a:solidFill>
                <a:latin typeface="Arial" pitchFamily="34" charset="0"/>
              </a:endParaRPr>
            </a:p>
            <a:p>
              <a:pPr algn="ctr">
                <a:defRPr/>
              </a:pPr>
              <a:endParaRPr lang="en-US" sz="3000" dirty="0">
                <a:solidFill>
                  <a:prstClr val="black"/>
                </a:solidFill>
                <a:latin typeface="Arial" pitchFamily="34" charset="0"/>
              </a:endParaRPr>
            </a:p>
          </p:txBody>
        </p:sp>
        <p:sp>
          <p:nvSpPr>
            <p:cNvPr id="11288" name="_s1036"/>
            <p:cNvSpPr>
              <a:spLocks noChangeArrowheads="1"/>
            </p:cNvSpPr>
            <p:nvPr/>
          </p:nvSpPr>
          <p:spPr bwMode="auto">
            <a:xfrm>
              <a:off x="3265" y="2857"/>
              <a:ext cx="2160" cy="420"/>
            </a:xfrm>
            <a:prstGeom prst="bevel">
              <a:avLst>
                <a:gd name="adj" fmla="val 12500"/>
              </a:avLst>
            </a:prstGeom>
            <a:gradFill rotWithShape="0">
              <a:gsLst>
                <a:gs pos="0">
                  <a:srgbClr val="669999"/>
                </a:gs>
                <a:gs pos="50000">
                  <a:srgbClr val="FFFFFF"/>
                </a:gs>
                <a:gs pos="100000">
                  <a:srgbClr val="669999"/>
                </a:gs>
              </a:gsLst>
              <a:lin ang="18900000" scaled="1"/>
            </a:gradFill>
            <a:ln w="3175">
              <a:solidFill>
                <a:srgbClr val="669999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pPr algn="ctr">
                <a:defRPr/>
              </a:pPr>
              <a:endParaRPr lang="en-US" sz="2400" dirty="0">
                <a:solidFill>
                  <a:srgbClr val="008000"/>
                </a:solidFill>
                <a:latin typeface="Arial" pitchFamily="34" charset="0"/>
              </a:endParaRPr>
            </a:p>
            <a:p>
              <a:pPr algn="ctr">
                <a:defRPr/>
              </a:pPr>
              <a:r>
                <a:rPr lang="en-US" sz="1400" dirty="0">
                  <a:solidFill>
                    <a:srgbClr val="FF0000"/>
                  </a:solidFill>
                  <a:latin typeface="Arial" pitchFamily="34" charset="0"/>
                </a:rPr>
                <a:t> </a:t>
              </a:r>
            </a:p>
            <a:p>
              <a:pPr algn="ctr">
                <a:defRPr/>
              </a:pPr>
              <a:r>
                <a:rPr lang="en-US" sz="1400" dirty="0">
                  <a:solidFill>
                    <a:srgbClr val="FF0000"/>
                  </a:solidFill>
                  <a:latin typeface="Arial" pitchFamily="34" charset="0"/>
                </a:rPr>
                <a:t>Accreditation of Blood Banks</a:t>
              </a:r>
              <a:endParaRPr lang="en-US" sz="2400" dirty="0">
                <a:solidFill>
                  <a:srgbClr val="FF0000"/>
                </a:solidFill>
                <a:latin typeface="Arial" pitchFamily="34" charset="0"/>
              </a:endParaRPr>
            </a:p>
            <a:p>
              <a:pPr algn="ctr">
                <a:defRPr/>
              </a:pPr>
              <a:endParaRPr lang="en-US" sz="3000" dirty="0">
                <a:solidFill>
                  <a:prstClr val="black"/>
                </a:solidFill>
                <a:latin typeface="Arial" pitchFamily="34" charset="0"/>
              </a:endParaRPr>
            </a:p>
          </p:txBody>
        </p:sp>
      </p:grpSp>
      <p:sp>
        <p:nvSpPr>
          <p:cNvPr id="11267" name="_s1034"/>
          <p:cNvSpPr>
            <a:spLocks noChangeArrowheads="1"/>
          </p:cNvSpPr>
          <p:nvPr/>
        </p:nvSpPr>
        <p:spPr bwMode="auto">
          <a:xfrm>
            <a:off x="5486400" y="4114800"/>
            <a:ext cx="3949700" cy="381000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669999"/>
              </a:gs>
              <a:gs pos="50000">
                <a:srgbClr val="FFFFFF"/>
              </a:gs>
              <a:gs pos="100000">
                <a:srgbClr val="669999"/>
              </a:gs>
            </a:gsLst>
            <a:lin ang="18900000" scaled="1"/>
          </a:gradFill>
          <a:ln w="3175">
            <a:solidFill>
              <a:srgbClr val="669999"/>
            </a:solidFill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defRPr/>
            </a:pPr>
            <a:r>
              <a:rPr lang="en-US" sz="1400" dirty="0">
                <a:solidFill>
                  <a:srgbClr val="993366"/>
                </a:solidFill>
                <a:latin typeface="Arial" pitchFamily="34" charset="0"/>
              </a:rPr>
              <a:t>Accreditation of Wellness Centers</a:t>
            </a:r>
            <a:endParaRPr lang="en-US" sz="1400" dirty="0">
              <a:solidFill>
                <a:srgbClr val="FF0000"/>
              </a:solidFill>
              <a:latin typeface="Arial" pitchFamily="34" charset="0"/>
            </a:endParaRPr>
          </a:p>
        </p:txBody>
      </p:sp>
      <p:cxnSp>
        <p:nvCxnSpPr>
          <p:cNvPr id="108547" name="_s1030"/>
          <p:cNvCxnSpPr>
            <a:cxnSpLocks noChangeShapeType="1"/>
          </p:cNvCxnSpPr>
          <p:nvPr/>
        </p:nvCxnSpPr>
        <p:spPr bwMode="auto">
          <a:xfrm rot="16200000" flipV="1">
            <a:off x="4085431" y="1629569"/>
            <a:ext cx="2122488" cy="692150"/>
          </a:xfrm>
          <a:prstGeom prst="bentConnector3">
            <a:avLst>
              <a:gd name="adj1" fmla="val 8116"/>
            </a:avLst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11269" name="_s1034"/>
          <p:cNvSpPr>
            <a:spLocks noChangeArrowheads="1"/>
          </p:cNvSpPr>
          <p:nvPr/>
        </p:nvSpPr>
        <p:spPr bwMode="auto">
          <a:xfrm>
            <a:off x="5486400" y="3124200"/>
            <a:ext cx="3949700" cy="457200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669999"/>
              </a:gs>
              <a:gs pos="50000">
                <a:srgbClr val="FFFFFF"/>
              </a:gs>
              <a:gs pos="100000">
                <a:srgbClr val="669999"/>
              </a:gs>
            </a:gsLst>
            <a:lin ang="18900000" scaled="1"/>
          </a:gradFill>
          <a:ln w="3175">
            <a:solidFill>
              <a:srgbClr val="669999"/>
            </a:solidFill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defRPr/>
            </a:pPr>
            <a:endParaRPr lang="en-US" sz="2400" dirty="0">
              <a:solidFill>
                <a:srgbClr val="FF0000"/>
              </a:solidFill>
              <a:latin typeface="Arial" pitchFamily="34" charset="0"/>
            </a:endParaRPr>
          </a:p>
          <a:p>
            <a:pPr algn="ctr">
              <a:defRPr/>
            </a:pPr>
            <a:r>
              <a:rPr lang="en-US" sz="1400" dirty="0">
                <a:solidFill>
                  <a:srgbClr val="993366"/>
                </a:solidFill>
                <a:latin typeface="Arial" pitchFamily="34" charset="0"/>
              </a:rPr>
              <a:t>Accreditation of PHC</a:t>
            </a:r>
            <a:endParaRPr lang="en-US" sz="1400" dirty="0">
              <a:solidFill>
                <a:srgbClr val="FF0000"/>
              </a:solidFill>
              <a:latin typeface="Arial" pitchFamily="34" charset="0"/>
            </a:endParaRPr>
          </a:p>
          <a:p>
            <a:pPr algn="ctr">
              <a:defRPr/>
            </a:pPr>
            <a:endParaRPr lang="en-US" sz="3000" dirty="0">
              <a:solidFill>
                <a:prstClr val="black"/>
              </a:solidFill>
              <a:latin typeface="Arial" pitchFamily="34" charset="0"/>
            </a:endParaRPr>
          </a:p>
        </p:txBody>
      </p:sp>
      <p:cxnSp>
        <p:nvCxnSpPr>
          <p:cNvPr id="108549" name="_s1030"/>
          <p:cNvCxnSpPr>
            <a:cxnSpLocks noChangeShapeType="1"/>
          </p:cNvCxnSpPr>
          <p:nvPr/>
        </p:nvCxnSpPr>
        <p:spPr bwMode="auto">
          <a:xfrm rot="10800000">
            <a:off x="4800600" y="990600"/>
            <a:ext cx="692150" cy="2351088"/>
          </a:xfrm>
          <a:prstGeom prst="bentConnector2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11271" name="_s1034"/>
          <p:cNvSpPr>
            <a:spLocks noChangeArrowheads="1"/>
          </p:cNvSpPr>
          <p:nvPr/>
        </p:nvSpPr>
        <p:spPr bwMode="auto">
          <a:xfrm>
            <a:off x="5486400" y="2667000"/>
            <a:ext cx="3949700" cy="381000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669999"/>
              </a:gs>
              <a:gs pos="50000">
                <a:srgbClr val="FFFFFF"/>
              </a:gs>
              <a:gs pos="100000">
                <a:srgbClr val="669999"/>
              </a:gs>
            </a:gsLst>
            <a:lin ang="18900000" scaled="1"/>
          </a:gradFill>
          <a:ln w="3175">
            <a:solidFill>
              <a:srgbClr val="669999"/>
            </a:solidFill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defRPr/>
            </a:pPr>
            <a:endParaRPr lang="en-US" sz="2400" dirty="0">
              <a:solidFill>
                <a:srgbClr val="FF0000"/>
              </a:solidFill>
              <a:latin typeface="Arial" pitchFamily="34" charset="0"/>
            </a:endParaRPr>
          </a:p>
          <a:p>
            <a:pPr algn="ctr">
              <a:defRPr/>
            </a:pPr>
            <a:r>
              <a:rPr lang="en-US" sz="1400" dirty="0">
                <a:solidFill>
                  <a:srgbClr val="993366"/>
                </a:solidFill>
                <a:latin typeface="Arial" pitchFamily="34" charset="0"/>
              </a:rPr>
              <a:t>Accreditation of OST Centers</a:t>
            </a:r>
            <a:endParaRPr lang="en-US" sz="1400" dirty="0">
              <a:solidFill>
                <a:srgbClr val="FF0000"/>
              </a:solidFill>
              <a:latin typeface="Arial" pitchFamily="34" charset="0"/>
            </a:endParaRPr>
          </a:p>
          <a:p>
            <a:pPr algn="ctr">
              <a:defRPr/>
            </a:pPr>
            <a:endParaRPr lang="en-US" sz="3000" dirty="0">
              <a:solidFill>
                <a:prstClr val="black"/>
              </a:solidFill>
              <a:latin typeface="Arial" pitchFamily="34" charset="0"/>
            </a:endParaRPr>
          </a:p>
        </p:txBody>
      </p:sp>
      <p:cxnSp>
        <p:nvCxnSpPr>
          <p:cNvPr id="108551" name="_s1030"/>
          <p:cNvCxnSpPr>
            <a:cxnSpLocks noChangeShapeType="1"/>
          </p:cNvCxnSpPr>
          <p:nvPr/>
        </p:nvCxnSpPr>
        <p:spPr bwMode="auto">
          <a:xfrm rot="10800000">
            <a:off x="4800600" y="1981200"/>
            <a:ext cx="692150" cy="2351088"/>
          </a:xfrm>
          <a:prstGeom prst="bentConnector2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08552" name="_s1030"/>
          <p:cNvCxnSpPr>
            <a:cxnSpLocks noChangeShapeType="1"/>
          </p:cNvCxnSpPr>
          <p:nvPr/>
        </p:nvCxnSpPr>
        <p:spPr bwMode="auto">
          <a:xfrm rot="10800000">
            <a:off x="4800600" y="1524000"/>
            <a:ext cx="692150" cy="2351088"/>
          </a:xfrm>
          <a:prstGeom prst="bentConnector2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11274" name="_s1034"/>
          <p:cNvSpPr>
            <a:spLocks noChangeArrowheads="1"/>
          </p:cNvSpPr>
          <p:nvPr/>
        </p:nvSpPr>
        <p:spPr bwMode="auto">
          <a:xfrm>
            <a:off x="5486400" y="3657600"/>
            <a:ext cx="3949700" cy="381000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669999"/>
              </a:gs>
              <a:gs pos="50000">
                <a:srgbClr val="FFFFFF"/>
              </a:gs>
              <a:gs pos="100000">
                <a:srgbClr val="669999"/>
              </a:gs>
            </a:gsLst>
            <a:lin ang="18900000" scaled="1"/>
          </a:gradFill>
          <a:ln w="3175">
            <a:solidFill>
              <a:srgbClr val="669999"/>
            </a:solidFill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defRPr/>
            </a:pPr>
            <a:endParaRPr lang="en-US" sz="2400" dirty="0">
              <a:solidFill>
                <a:srgbClr val="FF0000"/>
              </a:solidFill>
              <a:latin typeface="Arial" pitchFamily="34" charset="0"/>
            </a:endParaRPr>
          </a:p>
          <a:p>
            <a:pPr algn="ctr">
              <a:defRPr/>
            </a:pPr>
            <a:r>
              <a:rPr lang="en-US" sz="1400" dirty="0">
                <a:solidFill>
                  <a:srgbClr val="993366"/>
                </a:solidFill>
                <a:latin typeface="Arial" pitchFamily="34" charset="0"/>
              </a:rPr>
              <a:t>Accreditation of AYUSH hospitals</a:t>
            </a:r>
            <a:endParaRPr lang="en-US" sz="1400" dirty="0">
              <a:solidFill>
                <a:srgbClr val="FF0000"/>
              </a:solidFill>
              <a:latin typeface="Arial" pitchFamily="34" charset="0"/>
            </a:endParaRPr>
          </a:p>
          <a:p>
            <a:pPr algn="ctr">
              <a:defRPr/>
            </a:pPr>
            <a:endParaRPr lang="en-US" sz="3000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11275" name="_s1034"/>
          <p:cNvSpPr>
            <a:spLocks noChangeArrowheads="1"/>
          </p:cNvSpPr>
          <p:nvPr/>
        </p:nvSpPr>
        <p:spPr bwMode="auto">
          <a:xfrm>
            <a:off x="5486400" y="4572000"/>
            <a:ext cx="3949700" cy="457200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669999"/>
              </a:gs>
              <a:gs pos="50000">
                <a:srgbClr val="FFFFFF"/>
              </a:gs>
              <a:gs pos="100000">
                <a:srgbClr val="669999"/>
              </a:gs>
            </a:gsLst>
            <a:lin ang="18900000" scaled="1"/>
          </a:gradFill>
          <a:ln w="3175">
            <a:solidFill>
              <a:srgbClr val="669999"/>
            </a:solidFill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defRPr/>
            </a:pPr>
            <a:endParaRPr lang="en-US" sz="1400" dirty="0">
              <a:solidFill>
                <a:srgbClr val="993366"/>
              </a:solidFill>
              <a:latin typeface="Arial" pitchFamily="34" charset="0"/>
            </a:endParaRPr>
          </a:p>
          <a:p>
            <a:pPr algn="ctr">
              <a:defRPr/>
            </a:pPr>
            <a:r>
              <a:rPr lang="en-US" sz="1400" dirty="0">
                <a:solidFill>
                  <a:srgbClr val="993366"/>
                </a:solidFill>
                <a:latin typeface="Arial" pitchFamily="34" charset="0"/>
              </a:rPr>
              <a:t>Accreditation of Medical Imaging Services</a:t>
            </a:r>
          </a:p>
          <a:p>
            <a:pPr algn="ctr">
              <a:defRPr/>
            </a:pPr>
            <a:endParaRPr lang="en-US" sz="1400" dirty="0">
              <a:solidFill>
                <a:srgbClr val="FF0000"/>
              </a:solidFill>
              <a:latin typeface="Arial" pitchFamily="34" charset="0"/>
            </a:endParaRPr>
          </a:p>
        </p:txBody>
      </p:sp>
      <p:cxnSp>
        <p:nvCxnSpPr>
          <p:cNvPr id="108555" name="_s1030"/>
          <p:cNvCxnSpPr>
            <a:cxnSpLocks noChangeShapeType="1"/>
          </p:cNvCxnSpPr>
          <p:nvPr/>
        </p:nvCxnSpPr>
        <p:spPr bwMode="auto">
          <a:xfrm rot="10800000">
            <a:off x="4800600" y="2438400"/>
            <a:ext cx="692150" cy="2351088"/>
          </a:xfrm>
          <a:prstGeom prst="bentConnector2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11277" name="_s1034"/>
          <p:cNvSpPr>
            <a:spLocks noChangeArrowheads="1"/>
          </p:cNvSpPr>
          <p:nvPr/>
        </p:nvSpPr>
        <p:spPr bwMode="auto">
          <a:xfrm>
            <a:off x="5486400" y="5562600"/>
            <a:ext cx="3949700" cy="457200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669999"/>
              </a:gs>
              <a:gs pos="50000">
                <a:srgbClr val="FFFFFF"/>
              </a:gs>
              <a:gs pos="100000">
                <a:srgbClr val="669999"/>
              </a:gs>
            </a:gsLst>
            <a:lin ang="18900000" scaled="1"/>
          </a:gradFill>
          <a:ln w="3175">
            <a:solidFill>
              <a:srgbClr val="669999"/>
            </a:solidFill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defRPr/>
            </a:pPr>
            <a:endParaRPr lang="en-US" sz="1400" dirty="0">
              <a:solidFill>
                <a:srgbClr val="993366"/>
              </a:solidFill>
              <a:latin typeface="Arial" pitchFamily="34" charset="0"/>
            </a:endParaRPr>
          </a:p>
          <a:p>
            <a:pPr algn="ctr">
              <a:defRPr/>
            </a:pPr>
            <a:r>
              <a:rPr lang="en-US" sz="1400" dirty="0">
                <a:solidFill>
                  <a:srgbClr val="993366"/>
                </a:solidFill>
                <a:latin typeface="Arial" pitchFamily="34" charset="0"/>
              </a:rPr>
              <a:t>Allopathic Clinics</a:t>
            </a:r>
          </a:p>
          <a:p>
            <a:pPr algn="ctr">
              <a:defRPr/>
            </a:pPr>
            <a:endParaRPr lang="en-US" sz="1400" dirty="0">
              <a:solidFill>
                <a:srgbClr val="FF0000"/>
              </a:solidFill>
              <a:latin typeface="Arial" pitchFamily="34" charset="0"/>
            </a:endParaRPr>
          </a:p>
        </p:txBody>
      </p:sp>
      <p:cxnSp>
        <p:nvCxnSpPr>
          <p:cNvPr id="108557" name="_s1030"/>
          <p:cNvCxnSpPr>
            <a:cxnSpLocks noChangeShapeType="1"/>
          </p:cNvCxnSpPr>
          <p:nvPr/>
        </p:nvCxnSpPr>
        <p:spPr bwMode="auto">
          <a:xfrm rot="10800000">
            <a:off x="4800600" y="3505200"/>
            <a:ext cx="692150" cy="2351088"/>
          </a:xfrm>
          <a:prstGeom prst="bentConnector2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pic>
        <p:nvPicPr>
          <p:cNvPr id="108558" name="Picture 13" descr="NABH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800" y="5943600"/>
            <a:ext cx="838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>
          <a:xfrm>
            <a:off x="3733800" y="6356351"/>
            <a:ext cx="4648200" cy="3651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National Accreditation Board for Hospitals and Healthcare Providers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61963004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>
            <p:extLst/>
          </p:nvPr>
        </p:nvGraphicFramePr>
        <p:xfrm>
          <a:off x="1524000" y="3338512"/>
          <a:ext cx="6858000" cy="32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Picture 13" descr="NAB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829800" y="5943600"/>
            <a:ext cx="838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657600" y="6468592"/>
            <a:ext cx="5105400" cy="365125"/>
          </a:xfrm>
        </p:spPr>
        <p:txBody>
          <a:bodyPr/>
          <a:lstStyle/>
          <a:p>
            <a:r>
              <a:rPr lang="en-US" smtClean="0"/>
              <a:t>National Accreditation Board for Hospitals and Healthcare Providers</a:t>
            </a:r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8534400" y="4495800"/>
            <a:ext cx="1905000" cy="1219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Closed applications: 319</a:t>
            </a:r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/>
          </p:nvPr>
        </p:nvGraphicFramePr>
        <p:xfrm>
          <a:off x="2766588" y="207944"/>
          <a:ext cx="7672813" cy="29019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285395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1828800" y="3200400"/>
          <a:ext cx="6019800" cy="2438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Picture 13" descr="NAB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829800" y="5943600"/>
            <a:ext cx="838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2743200" y="6356351"/>
            <a:ext cx="4953000" cy="365125"/>
          </a:xfrm>
        </p:spPr>
        <p:txBody>
          <a:bodyPr/>
          <a:lstStyle/>
          <a:p>
            <a:r>
              <a:rPr lang="en-US" smtClean="0"/>
              <a:t>National Accreditation Board for Hospitals and Healthcare Providers</a:t>
            </a:r>
            <a:endParaRPr lang="en-US"/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/>
          </p:nvPr>
        </p:nvGraphicFramePr>
        <p:xfrm>
          <a:off x="2809236" y="303823"/>
          <a:ext cx="7444830" cy="28939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745123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1752600" y="2964259"/>
          <a:ext cx="6705600" cy="32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Picture 13" descr="NAB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829800" y="5943600"/>
            <a:ext cx="838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733802" y="6356351"/>
            <a:ext cx="4571999" cy="365125"/>
          </a:xfrm>
        </p:spPr>
        <p:txBody>
          <a:bodyPr/>
          <a:lstStyle/>
          <a:p>
            <a:r>
              <a:rPr lang="en-US" smtClean="0"/>
              <a:t>National Accreditation Board for Hospitals and Healthcare Providers</a:t>
            </a:r>
            <a:endParaRPr lang="en-US"/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/>
          </p:nvPr>
        </p:nvGraphicFramePr>
        <p:xfrm>
          <a:off x="2971800" y="179749"/>
          <a:ext cx="7525116" cy="27845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467289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/>
          </p:nvPr>
        </p:nvGraphicFramePr>
        <p:xfrm>
          <a:off x="3733800" y="381000"/>
          <a:ext cx="6400800" cy="32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hart 6"/>
          <p:cNvGraphicFramePr/>
          <p:nvPr>
            <p:extLst/>
          </p:nvPr>
        </p:nvGraphicFramePr>
        <p:xfrm>
          <a:off x="1981200" y="3200400"/>
          <a:ext cx="6858000" cy="2895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4" name="Picture 13" descr="NABH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829800" y="5943600"/>
            <a:ext cx="838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5181600" cy="365125"/>
          </a:xfrm>
        </p:spPr>
        <p:txBody>
          <a:bodyPr/>
          <a:lstStyle/>
          <a:p>
            <a:r>
              <a:rPr lang="en-US" smtClean="0"/>
              <a:t>National Accreditation Board for Hospitals and Healthcare Providers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526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1528119" y="3414712"/>
          <a:ext cx="6705600" cy="3124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Picture 13" descr="NAB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829800" y="5943600"/>
            <a:ext cx="838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810001" y="6356351"/>
            <a:ext cx="4423718" cy="365125"/>
          </a:xfrm>
        </p:spPr>
        <p:txBody>
          <a:bodyPr/>
          <a:lstStyle/>
          <a:p>
            <a:r>
              <a:rPr lang="en-US" smtClean="0"/>
              <a:t>National Accreditation Board for Hospitals and Healthcare Providers</a:t>
            </a:r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8763000" y="4495800"/>
            <a:ext cx="1905000" cy="1219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Closed applications: 28</a:t>
            </a:r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/>
          </p:nvPr>
        </p:nvGraphicFramePr>
        <p:xfrm>
          <a:off x="3068975" y="204732"/>
          <a:ext cx="7258708" cy="2784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360747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1905000" y="3056238"/>
          <a:ext cx="6858000" cy="3352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Picture 13" descr="NAB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829800" y="5943600"/>
            <a:ext cx="838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657600" y="6356351"/>
            <a:ext cx="4648200" cy="365125"/>
          </a:xfrm>
        </p:spPr>
        <p:txBody>
          <a:bodyPr/>
          <a:lstStyle/>
          <a:p>
            <a:r>
              <a:rPr lang="en-US" smtClean="0"/>
              <a:t>National Accreditation Board for Hospitals and Healthcare Providers</a:t>
            </a:r>
            <a:endParaRPr lang="en-US"/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/>
          </p:nvPr>
        </p:nvGraphicFramePr>
        <p:xfrm>
          <a:off x="2895601" y="271726"/>
          <a:ext cx="7145575" cy="2784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234835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312</Words>
  <Application>Microsoft Office PowerPoint</Application>
  <PresentationFormat>Widescreen</PresentationFormat>
  <Paragraphs>77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ＭＳ Ｐゴシック</vt:lpstr>
      <vt:lpstr>ＭＳ Ｐゴシック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Accreditation- issues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Nandakumar Jairam</dc:creator>
  <cp:lastModifiedBy>Nandakumar Jairam</cp:lastModifiedBy>
  <cp:revision>4</cp:revision>
  <dcterms:created xsi:type="dcterms:W3CDTF">2016-03-16T06:39:39Z</dcterms:created>
  <dcterms:modified xsi:type="dcterms:W3CDTF">2016-03-16T10:52:39Z</dcterms:modified>
</cp:coreProperties>
</file>